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64" d="100"/>
          <a:sy n="164" d="100"/>
        </p:scale>
        <p:origin x="418" y="11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851017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D1B3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411480" cy="5143500"/>
          </a:xfrm>
          <a:prstGeom prst="rect">
            <a:avLst/>
          </a:prstGeom>
          <a:solidFill>
            <a:srgbClr val="00C2D4"/>
          </a:solidFill>
          <a:ln w="12700">
            <a:solidFill>
              <a:srgbClr val="00C2D4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411480" y="0"/>
            <a:ext cx="73152" cy="5143500"/>
          </a:xfrm>
          <a:prstGeom prst="rect">
            <a:avLst/>
          </a:prstGeom>
          <a:solidFill>
            <a:srgbClr val="009BAD"/>
          </a:solidFill>
          <a:ln w="12700">
            <a:solidFill>
              <a:srgbClr val="009BAD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6583680" y="-457200"/>
            <a:ext cx="3200400" cy="3200400"/>
          </a:xfrm>
          <a:prstGeom prst="ellipse">
            <a:avLst/>
          </a:prstGeom>
          <a:solidFill>
            <a:srgbClr val="1E2E54">
              <a:alpha val="60000"/>
            </a:srgbClr>
          </a:solidFill>
          <a:ln w="12700">
            <a:solidFill>
              <a:srgbClr val="1E2E54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7132320" y="2926080"/>
            <a:ext cx="2011680" cy="2011680"/>
          </a:xfrm>
          <a:prstGeom prst="ellipse">
            <a:avLst/>
          </a:prstGeom>
          <a:solidFill>
            <a:srgbClr val="162244">
              <a:alpha val="70000"/>
            </a:srgbClr>
          </a:solidFill>
          <a:ln w="12700">
            <a:solidFill>
              <a:srgbClr val="162244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731520" y="822960"/>
            <a:ext cx="68580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800" b="1" kern="0" spc="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HERV 환기장치</a:t>
            </a:r>
            <a:endParaRPr lang="en-US" sz="3800" dirty="0"/>
          </a:p>
        </p:txBody>
      </p:sp>
      <p:sp>
        <p:nvSpPr>
          <p:cNvPr id="7" name="Text 5"/>
          <p:cNvSpPr/>
          <p:nvPr/>
        </p:nvSpPr>
        <p:spPr>
          <a:xfrm>
            <a:off x="731520" y="1600200"/>
            <a:ext cx="6858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dirty="0">
                <a:solidFill>
                  <a:srgbClr val="00C2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펌웨어 소스코드 분석 보고서</a:t>
            </a:r>
            <a:endParaRPr lang="en-US" sz="2400" dirty="0"/>
          </a:p>
        </p:txBody>
      </p:sp>
      <p:sp>
        <p:nvSpPr>
          <p:cNvPr id="8" name="Shape 6"/>
          <p:cNvSpPr/>
          <p:nvPr/>
        </p:nvSpPr>
        <p:spPr>
          <a:xfrm>
            <a:off x="731520" y="2331720"/>
            <a:ext cx="5029200" cy="36576"/>
          </a:xfrm>
          <a:prstGeom prst="rect">
            <a:avLst/>
          </a:prstGeom>
          <a:solidFill>
            <a:srgbClr val="243355"/>
          </a:solidFill>
          <a:ln w="12700">
            <a:solidFill>
              <a:srgbClr val="243355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731520" y="2542032"/>
            <a:ext cx="1554480" cy="347472"/>
          </a:xfrm>
          <a:prstGeom prst="rect">
            <a:avLst/>
          </a:prstGeom>
          <a:solidFill>
            <a:srgbClr val="1E2E54"/>
          </a:solidFill>
          <a:ln w="12700">
            <a:solidFill>
              <a:srgbClr val="1E2E54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731520" y="2542032"/>
            <a:ext cx="15544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00C2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대상 장치</a:t>
            </a:r>
            <a:endParaRPr lang="en-US" sz="900" dirty="0"/>
          </a:p>
        </p:txBody>
      </p:sp>
      <p:sp>
        <p:nvSpPr>
          <p:cNvPr id="11" name="Text 9"/>
          <p:cNvSpPr/>
          <p:nvPr/>
        </p:nvSpPr>
        <p:spPr>
          <a:xfrm>
            <a:off x="2359152" y="2578608"/>
            <a:ext cx="5029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HERV EBSN 100CMH 전열교환기</a:t>
            </a:r>
            <a:endParaRPr lang="en-US" sz="1100" dirty="0"/>
          </a:p>
        </p:txBody>
      </p:sp>
      <p:sp>
        <p:nvSpPr>
          <p:cNvPr id="12" name="Shape 10"/>
          <p:cNvSpPr/>
          <p:nvPr/>
        </p:nvSpPr>
        <p:spPr>
          <a:xfrm>
            <a:off x="731520" y="3017520"/>
            <a:ext cx="1554480" cy="347472"/>
          </a:xfrm>
          <a:prstGeom prst="rect">
            <a:avLst/>
          </a:prstGeom>
          <a:solidFill>
            <a:srgbClr val="1E2E54"/>
          </a:solidFill>
          <a:ln w="12700">
            <a:solidFill>
              <a:srgbClr val="1E2E54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731520" y="3017520"/>
            <a:ext cx="15544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00C2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MCU</a:t>
            </a:r>
            <a:endParaRPr lang="en-US" sz="900" dirty="0"/>
          </a:p>
        </p:txBody>
      </p:sp>
      <p:sp>
        <p:nvSpPr>
          <p:cNvPr id="14" name="Text 12"/>
          <p:cNvSpPr/>
          <p:nvPr/>
        </p:nvSpPr>
        <p:spPr>
          <a:xfrm>
            <a:off x="2359152" y="3054096"/>
            <a:ext cx="5029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Nuvoton Nano100 Series (ARM Cortex-M0)</a:t>
            </a:r>
            <a:endParaRPr lang="en-US" sz="1100" dirty="0"/>
          </a:p>
        </p:txBody>
      </p:sp>
      <p:sp>
        <p:nvSpPr>
          <p:cNvPr id="15" name="Shape 13"/>
          <p:cNvSpPr/>
          <p:nvPr/>
        </p:nvSpPr>
        <p:spPr>
          <a:xfrm>
            <a:off x="731520" y="3493008"/>
            <a:ext cx="1554480" cy="347472"/>
          </a:xfrm>
          <a:prstGeom prst="rect">
            <a:avLst/>
          </a:prstGeom>
          <a:solidFill>
            <a:srgbClr val="1E2E54"/>
          </a:solidFill>
          <a:ln w="12700">
            <a:solidFill>
              <a:srgbClr val="1E2E54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731520" y="3493008"/>
            <a:ext cx="15544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00C2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사양</a:t>
            </a:r>
            <a:endParaRPr lang="en-US" sz="900" dirty="0"/>
          </a:p>
        </p:txBody>
      </p:sp>
      <p:sp>
        <p:nvSpPr>
          <p:cNvPr id="17" name="Text 15"/>
          <p:cNvSpPr/>
          <p:nvPr/>
        </p:nvSpPr>
        <p:spPr>
          <a:xfrm>
            <a:off x="2359152" y="3529584"/>
            <a:ext cx="5029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대림 아파트 사양 / CVnet 홈넷 연동</a:t>
            </a:r>
            <a:endParaRPr lang="en-US" sz="1100" dirty="0"/>
          </a:p>
        </p:txBody>
      </p:sp>
      <p:sp>
        <p:nvSpPr>
          <p:cNvPr id="18" name="Shape 16"/>
          <p:cNvSpPr/>
          <p:nvPr/>
        </p:nvSpPr>
        <p:spPr>
          <a:xfrm>
            <a:off x="731520" y="3968496"/>
            <a:ext cx="1554480" cy="347472"/>
          </a:xfrm>
          <a:prstGeom prst="rect">
            <a:avLst/>
          </a:prstGeom>
          <a:solidFill>
            <a:srgbClr val="1E2E54"/>
          </a:solidFill>
          <a:ln w="12700">
            <a:solidFill>
              <a:srgbClr val="1E2E54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731520" y="3968496"/>
            <a:ext cx="15544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00C2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파일 구성</a:t>
            </a:r>
            <a:endParaRPr lang="en-US" sz="900" dirty="0"/>
          </a:p>
        </p:txBody>
      </p:sp>
      <p:sp>
        <p:nvSpPr>
          <p:cNvPr id="20" name="Text 18"/>
          <p:cNvSpPr/>
          <p:nvPr/>
        </p:nvSpPr>
        <p:spPr>
          <a:xfrm>
            <a:off x="2359152" y="4005072"/>
            <a:ext cx="5029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12개 소스 파일 (241,953 bytes)</a:t>
            </a:r>
            <a:endParaRPr lang="en-US" sz="1100" dirty="0"/>
          </a:p>
        </p:txBody>
      </p:sp>
      <p:sp>
        <p:nvSpPr>
          <p:cNvPr id="21" name="Shape 19"/>
          <p:cNvSpPr/>
          <p:nvPr/>
        </p:nvSpPr>
        <p:spPr>
          <a:xfrm>
            <a:off x="731520" y="4526280"/>
            <a:ext cx="1920240" cy="292608"/>
          </a:xfrm>
          <a:prstGeom prst="roundRect">
            <a:avLst>
              <a:gd name="adj" fmla="val 25000"/>
            </a:avLst>
          </a:prstGeom>
          <a:solidFill>
            <a:srgbClr val="162244"/>
          </a:solidFill>
          <a:ln w="12700">
            <a:solidFill>
              <a:srgbClr val="00C2D4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731520" y="4526280"/>
            <a:ext cx="19202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00C2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MCU 핀 정의</a:t>
            </a:r>
            <a:endParaRPr lang="en-US" sz="900" dirty="0"/>
          </a:p>
        </p:txBody>
      </p:sp>
      <p:sp>
        <p:nvSpPr>
          <p:cNvPr id="23" name="Shape 21"/>
          <p:cNvSpPr/>
          <p:nvPr/>
        </p:nvSpPr>
        <p:spPr>
          <a:xfrm>
            <a:off x="2880360" y="4526280"/>
            <a:ext cx="1920240" cy="292608"/>
          </a:xfrm>
          <a:prstGeom prst="roundRect">
            <a:avLst>
              <a:gd name="adj" fmla="val 25000"/>
            </a:avLst>
          </a:prstGeom>
          <a:solidFill>
            <a:srgbClr val="162244"/>
          </a:solidFill>
          <a:ln w="12700">
            <a:solidFill>
              <a:srgbClr val="00C2D4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2880360" y="4526280"/>
            <a:ext cx="19202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00C2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하드웨어 초기화</a:t>
            </a:r>
            <a:endParaRPr lang="en-US" sz="900" dirty="0"/>
          </a:p>
        </p:txBody>
      </p:sp>
      <p:sp>
        <p:nvSpPr>
          <p:cNvPr id="25" name="Shape 23"/>
          <p:cNvSpPr/>
          <p:nvPr/>
        </p:nvSpPr>
        <p:spPr>
          <a:xfrm>
            <a:off x="5029200" y="4526280"/>
            <a:ext cx="1920240" cy="292608"/>
          </a:xfrm>
          <a:prstGeom prst="roundRect">
            <a:avLst>
              <a:gd name="adj" fmla="val 25000"/>
            </a:avLst>
          </a:prstGeom>
          <a:solidFill>
            <a:srgbClr val="162244"/>
          </a:solidFill>
          <a:ln w="12700">
            <a:solidFill>
              <a:srgbClr val="00C2D4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5029200" y="4526280"/>
            <a:ext cx="19202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00C2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통신 프로토콜</a:t>
            </a:r>
            <a:endParaRPr lang="en-US" sz="900" dirty="0"/>
          </a:p>
        </p:txBody>
      </p:sp>
      <p:sp>
        <p:nvSpPr>
          <p:cNvPr id="27" name="Shape 25"/>
          <p:cNvSpPr/>
          <p:nvPr/>
        </p:nvSpPr>
        <p:spPr>
          <a:xfrm>
            <a:off x="731520" y="4983480"/>
            <a:ext cx="1920240" cy="292608"/>
          </a:xfrm>
          <a:prstGeom prst="roundRect">
            <a:avLst>
              <a:gd name="adj" fmla="val 25000"/>
            </a:avLst>
          </a:prstGeom>
          <a:solidFill>
            <a:srgbClr val="162244"/>
          </a:solidFill>
          <a:ln w="12700">
            <a:solidFill>
              <a:srgbClr val="00C2D4"/>
            </a:solidFill>
            <a:prstDash val="solid"/>
          </a:ln>
        </p:spPr>
        <p:txBody>
          <a:bodyPr/>
          <a:lstStyle/>
          <a:p>
            <a:endParaRPr lang="ko-KR" altLang="en-US" dirty="0"/>
          </a:p>
        </p:txBody>
      </p:sp>
      <p:sp>
        <p:nvSpPr>
          <p:cNvPr id="28" name="Text 26"/>
          <p:cNvSpPr/>
          <p:nvPr/>
        </p:nvSpPr>
        <p:spPr>
          <a:xfrm>
            <a:off x="731520" y="4983480"/>
            <a:ext cx="19202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00C2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모터 제어</a:t>
            </a:r>
            <a:endParaRPr lang="en-US" sz="900" dirty="0"/>
          </a:p>
        </p:txBody>
      </p:sp>
      <p:sp>
        <p:nvSpPr>
          <p:cNvPr id="29" name="Shape 27"/>
          <p:cNvSpPr/>
          <p:nvPr/>
        </p:nvSpPr>
        <p:spPr>
          <a:xfrm>
            <a:off x="2880360" y="4983480"/>
            <a:ext cx="1920240" cy="292608"/>
          </a:xfrm>
          <a:prstGeom prst="roundRect">
            <a:avLst>
              <a:gd name="adj" fmla="val 25000"/>
            </a:avLst>
          </a:prstGeom>
          <a:solidFill>
            <a:srgbClr val="162244"/>
          </a:solidFill>
          <a:ln w="12700">
            <a:solidFill>
              <a:srgbClr val="00C2D4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2880360" y="4983480"/>
            <a:ext cx="19202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00C2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공기질 알고리즘</a:t>
            </a:r>
            <a:endParaRPr lang="en-US" sz="900" dirty="0"/>
          </a:p>
        </p:txBody>
      </p:sp>
      <p:sp>
        <p:nvSpPr>
          <p:cNvPr id="31" name="Shape 29"/>
          <p:cNvSpPr/>
          <p:nvPr/>
        </p:nvSpPr>
        <p:spPr>
          <a:xfrm>
            <a:off x="5029200" y="4983480"/>
            <a:ext cx="1920240" cy="292608"/>
          </a:xfrm>
          <a:prstGeom prst="roundRect">
            <a:avLst>
              <a:gd name="adj" fmla="val 25000"/>
            </a:avLst>
          </a:prstGeom>
          <a:solidFill>
            <a:srgbClr val="162244"/>
          </a:solidFill>
          <a:ln w="12700">
            <a:solidFill>
              <a:srgbClr val="00C2D4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5029200" y="4983480"/>
            <a:ext cx="19202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00C2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EEPROM 관리</a:t>
            </a:r>
            <a:endParaRPr lang="en-US" sz="9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D1B3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02920"/>
          </a:xfrm>
          <a:prstGeom prst="rect">
            <a:avLst/>
          </a:prstGeom>
          <a:solidFill>
            <a:srgbClr val="0D1B36"/>
          </a:solidFill>
          <a:ln w="12700">
            <a:solidFill>
              <a:srgbClr val="0D1B36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256032" cy="502920"/>
          </a:xfrm>
          <a:prstGeom prst="rect">
            <a:avLst/>
          </a:prstGeom>
          <a:solidFill>
            <a:srgbClr val="00C2D4"/>
          </a:solidFill>
          <a:ln w="12700">
            <a:solidFill>
              <a:srgbClr val="00C2D4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384048" y="0"/>
            <a:ext cx="77724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EEPROM 맵 · 에러 코드 · 온도 예외 처리</a:t>
            </a:r>
            <a:endParaRPr lang="en-US" sz="2000" dirty="0"/>
          </a:p>
        </p:txBody>
      </p:sp>
      <p:sp>
        <p:nvSpPr>
          <p:cNvPr id="5" name="Text 3"/>
          <p:cNvSpPr/>
          <p:nvPr/>
        </p:nvSpPr>
        <p:spPr>
          <a:xfrm>
            <a:off x="384048" y="0"/>
            <a:ext cx="77724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100" dirty="0">
                <a:solidFill>
                  <a:srgbClr val="00C2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MyControl.c / My_system.c  —  플래시 에뮬레이션 / Filter / Exception</a:t>
            </a:r>
            <a:endParaRPr lang="en-US" sz="1100" dirty="0"/>
          </a:p>
        </p:txBody>
      </p:sp>
      <p:sp>
        <p:nvSpPr>
          <p:cNvPr id="6" name="Shape 4"/>
          <p:cNvSpPr/>
          <p:nvPr/>
        </p:nvSpPr>
        <p:spPr>
          <a:xfrm>
            <a:off x="256032" y="658368"/>
            <a:ext cx="4023360" cy="4160520"/>
          </a:xfrm>
          <a:prstGeom prst="rect">
            <a:avLst/>
          </a:prstGeom>
          <a:solidFill>
            <a:srgbClr val="1A2B4A"/>
          </a:solidFill>
          <a:ln w="19050">
            <a:solidFill>
              <a:srgbClr val="00C2D4"/>
            </a:solidFill>
            <a:prstDash val="solid"/>
          </a:ln>
          <a:effectLst>
            <a:outerShdw blurRad="101600" dist="38100" dir="8100000" algn="bl" rotWithShape="0">
              <a:srgbClr val="000000">
                <a:alpha val="25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256032" y="658368"/>
            <a:ext cx="64008" cy="4160520"/>
          </a:xfrm>
          <a:prstGeom prst="rect">
            <a:avLst/>
          </a:prstGeom>
          <a:solidFill>
            <a:srgbClr val="00C2D4"/>
          </a:solidFill>
          <a:ln w="12700">
            <a:solidFill>
              <a:srgbClr val="00C2D4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438912" y="713232"/>
            <a:ext cx="36576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00C2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EEPROM 메모리 맵  (총 69바이트)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347472" y="1060704"/>
            <a:ext cx="685800" cy="237744"/>
          </a:xfrm>
          <a:prstGeom prst="rect">
            <a:avLst/>
          </a:prstGeom>
          <a:solidFill>
            <a:srgbClr val="1E2E54"/>
          </a:solidFill>
          <a:ln w="6350">
            <a:solidFill>
              <a:srgbClr val="00C2D4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347472" y="1060704"/>
            <a:ext cx="6858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50" dirty="0">
                <a:solidFill>
                  <a:srgbClr val="00C2D4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0~3</a:t>
            </a:r>
            <a:endParaRPr lang="en-US" sz="850" dirty="0"/>
          </a:p>
        </p:txBody>
      </p:sp>
      <p:sp>
        <p:nvSpPr>
          <p:cNvPr id="11" name="Shape 9"/>
          <p:cNvSpPr/>
          <p:nvPr/>
        </p:nvSpPr>
        <p:spPr>
          <a:xfrm>
            <a:off x="1078992" y="1060704"/>
            <a:ext cx="3063240" cy="237744"/>
          </a:xfrm>
          <a:prstGeom prst="rect">
            <a:avLst/>
          </a:prstGeom>
          <a:solidFill>
            <a:srgbClr val="162244"/>
          </a:solidFill>
          <a:ln w="12700">
            <a:solidFill>
              <a:srgbClr val="243355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1133856" y="1060704"/>
            <a:ext cx="29718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유효 데이터 마커 (0x55AA55AA)</a:t>
            </a:r>
            <a:endParaRPr lang="en-US" sz="850" dirty="0"/>
          </a:p>
        </p:txBody>
      </p:sp>
      <p:sp>
        <p:nvSpPr>
          <p:cNvPr id="13" name="Shape 11"/>
          <p:cNvSpPr/>
          <p:nvPr/>
        </p:nvSpPr>
        <p:spPr>
          <a:xfrm>
            <a:off x="347472" y="1335024"/>
            <a:ext cx="685800" cy="237744"/>
          </a:xfrm>
          <a:prstGeom prst="rect">
            <a:avLst/>
          </a:prstGeom>
          <a:solidFill>
            <a:srgbClr val="1E2E54"/>
          </a:solidFill>
          <a:ln w="6350">
            <a:solidFill>
              <a:srgbClr val="00C2D4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347472" y="1335024"/>
            <a:ext cx="6858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50" dirty="0">
                <a:solidFill>
                  <a:srgbClr val="00C2D4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10~21</a:t>
            </a:r>
            <a:endParaRPr lang="en-US" sz="850" dirty="0"/>
          </a:p>
        </p:txBody>
      </p:sp>
      <p:sp>
        <p:nvSpPr>
          <p:cNvPr id="15" name="Shape 13"/>
          <p:cNvSpPr/>
          <p:nvPr/>
        </p:nvSpPr>
        <p:spPr>
          <a:xfrm>
            <a:off x="1078992" y="1335024"/>
            <a:ext cx="3063240" cy="237744"/>
          </a:xfrm>
          <a:prstGeom prst="rect">
            <a:avLst/>
          </a:prstGeom>
          <a:solidFill>
            <a:srgbClr val="1E2E54"/>
          </a:solidFill>
          <a:ln w="12700">
            <a:solidFill>
              <a:srgbClr val="243355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1133856" y="1335024"/>
            <a:ext cx="29718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FAN1 속도 (환기/공청/바이패스 1~4단)</a:t>
            </a:r>
            <a:endParaRPr lang="en-US" sz="850" dirty="0"/>
          </a:p>
        </p:txBody>
      </p:sp>
      <p:sp>
        <p:nvSpPr>
          <p:cNvPr id="17" name="Shape 15"/>
          <p:cNvSpPr/>
          <p:nvPr/>
        </p:nvSpPr>
        <p:spPr>
          <a:xfrm>
            <a:off x="347472" y="1609344"/>
            <a:ext cx="685800" cy="237744"/>
          </a:xfrm>
          <a:prstGeom prst="rect">
            <a:avLst/>
          </a:prstGeom>
          <a:solidFill>
            <a:srgbClr val="1E2E54"/>
          </a:solidFill>
          <a:ln w="6350">
            <a:solidFill>
              <a:srgbClr val="00C2D4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347472" y="1609344"/>
            <a:ext cx="6858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50" dirty="0">
                <a:solidFill>
                  <a:srgbClr val="00C2D4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22~33</a:t>
            </a:r>
            <a:endParaRPr lang="en-US" sz="850" dirty="0"/>
          </a:p>
        </p:txBody>
      </p:sp>
      <p:sp>
        <p:nvSpPr>
          <p:cNvPr id="19" name="Shape 17"/>
          <p:cNvSpPr/>
          <p:nvPr/>
        </p:nvSpPr>
        <p:spPr>
          <a:xfrm>
            <a:off x="1078992" y="1609344"/>
            <a:ext cx="3063240" cy="237744"/>
          </a:xfrm>
          <a:prstGeom prst="rect">
            <a:avLst/>
          </a:prstGeom>
          <a:solidFill>
            <a:srgbClr val="162244"/>
          </a:solidFill>
          <a:ln w="12700">
            <a:solidFill>
              <a:srgbClr val="243355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1133856" y="1609344"/>
            <a:ext cx="29718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FAN2 속도 (환기/공청/바이패스 1~4단)</a:t>
            </a:r>
            <a:endParaRPr lang="en-US" sz="850" dirty="0"/>
          </a:p>
        </p:txBody>
      </p:sp>
      <p:sp>
        <p:nvSpPr>
          <p:cNvPr id="21" name="Shape 19"/>
          <p:cNvSpPr/>
          <p:nvPr/>
        </p:nvSpPr>
        <p:spPr>
          <a:xfrm>
            <a:off x="347472" y="1883664"/>
            <a:ext cx="685800" cy="237744"/>
          </a:xfrm>
          <a:prstGeom prst="rect">
            <a:avLst/>
          </a:prstGeom>
          <a:solidFill>
            <a:srgbClr val="1E2E54"/>
          </a:solidFill>
          <a:ln w="6350">
            <a:solidFill>
              <a:srgbClr val="00C2D4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347472" y="1883664"/>
            <a:ext cx="6858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50" dirty="0">
                <a:solidFill>
                  <a:srgbClr val="00C2D4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34~35</a:t>
            </a:r>
            <a:endParaRPr lang="en-US" sz="850" dirty="0"/>
          </a:p>
        </p:txBody>
      </p:sp>
      <p:sp>
        <p:nvSpPr>
          <p:cNvPr id="23" name="Shape 21"/>
          <p:cNvSpPr/>
          <p:nvPr/>
        </p:nvSpPr>
        <p:spPr>
          <a:xfrm>
            <a:off x="1078992" y="1883664"/>
            <a:ext cx="3063240" cy="237744"/>
          </a:xfrm>
          <a:prstGeom prst="rect">
            <a:avLst/>
          </a:prstGeom>
          <a:solidFill>
            <a:srgbClr val="1E2E54"/>
          </a:solidFill>
          <a:ln w="12700">
            <a:solidFill>
              <a:srgbClr val="243355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1133856" y="1883664"/>
            <a:ext cx="29718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필터 청소 경과 시간 (H/L)</a:t>
            </a:r>
            <a:endParaRPr lang="en-US" sz="850" dirty="0"/>
          </a:p>
        </p:txBody>
      </p:sp>
      <p:sp>
        <p:nvSpPr>
          <p:cNvPr id="25" name="Shape 23"/>
          <p:cNvSpPr/>
          <p:nvPr/>
        </p:nvSpPr>
        <p:spPr>
          <a:xfrm>
            <a:off x="347472" y="2157984"/>
            <a:ext cx="685800" cy="237744"/>
          </a:xfrm>
          <a:prstGeom prst="rect">
            <a:avLst/>
          </a:prstGeom>
          <a:solidFill>
            <a:srgbClr val="1E2E54"/>
          </a:solidFill>
          <a:ln w="6350">
            <a:solidFill>
              <a:srgbClr val="00C2D4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347472" y="2157984"/>
            <a:ext cx="6858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50" dirty="0">
                <a:solidFill>
                  <a:srgbClr val="00C2D4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36~37</a:t>
            </a:r>
            <a:endParaRPr lang="en-US" sz="850" dirty="0"/>
          </a:p>
        </p:txBody>
      </p:sp>
      <p:sp>
        <p:nvSpPr>
          <p:cNvPr id="27" name="Shape 25"/>
          <p:cNvSpPr/>
          <p:nvPr/>
        </p:nvSpPr>
        <p:spPr>
          <a:xfrm>
            <a:off x="1078992" y="2157984"/>
            <a:ext cx="3063240" cy="237744"/>
          </a:xfrm>
          <a:prstGeom prst="rect">
            <a:avLst/>
          </a:prstGeom>
          <a:solidFill>
            <a:srgbClr val="162244"/>
          </a:solidFill>
          <a:ln w="12700">
            <a:solidFill>
              <a:srgbClr val="243355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1133856" y="2157984"/>
            <a:ext cx="29718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필터 교체 경과 시간 (H/L)</a:t>
            </a:r>
            <a:endParaRPr lang="en-US" sz="850" dirty="0"/>
          </a:p>
        </p:txBody>
      </p:sp>
      <p:sp>
        <p:nvSpPr>
          <p:cNvPr id="29" name="Shape 27"/>
          <p:cNvSpPr/>
          <p:nvPr/>
        </p:nvSpPr>
        <p:spPr>
          <a:xfrm>
            <a:off x="347472" y="2432304"/>
            <a:ext cx="685800" cy="237744"/>
          </a:xfrm>
          <a:prstGeom prst="rect">
            <a:avLst/>
          </a:prstGeom>
          <a:solidFill>
            <a:srgbClr val="1E2E54"/>
          </a:solidFill>
          <a:ln w="6350">
            <a:solidFill>
              <a:srgbClr val="00C2D4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347472" y="2432304"/>
            <a:ext cx="6858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50" dirty="0">
                <a:solidFill>
                  <a:srgbClr val="00C2D4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38~39</a:t>
            </a:r>
            <a:endParaRPr lang="en-US" sz="850" dirty="0"/>
          </a:p>
        </p:txBody>
      </p:sp>
      <p:sp>
        <p:nvSpPr>
          <p:cNvPr id="31" name="Shape 29"/>
          <p:cNvSpPr/>
          <p:nvPr/>
        </p:nvSpPr>
        <p:spPr>
          <a:xfrm>
            <a:off x="1078992" y="2432304"/>
            <a:ext cx="3063240" cy="237744"/>
          </a:xfrm>
          <a:prstGeom prst="rect">
            <a:avLst/>
          </a:prstGeom>
          <a:solidFill>
            <a:srgbClr val="1E2E54"/>
          </a:solidFill>
          <a:ln w="12700">
            <a:solidFill>
              <a:srgbClr val="243355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1133856" y="2432304"/>
            <a:ext cx="29718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소자 교체 경과 시간 (H/L)</a:t>
            </a:r>
            <a:endParaRPr lang="en-US" sz="850" dirty="0"/>
          </a:p>
        </p:txBody>
      </p:sp>
      <p:sp>
        <p:nvSpPr>
          <p:cNvPr id="33" name="Shape 31"/>
          <p:cNvSpPr/>
          <p:nvPr/>
        </p:nvSpPr>
        <p:spPr>
          <a:xfrm>
            <a:off x="347472" y="2706624"/>
            <a:ext cx="685800" cy="237744"/>
          </a:xfrm>
          <a:prstGeom prst="rect">
            <a:avLst/>
          </a:prstGeom>
          <a:solidFill>
            <a:srgbClr val="1E2E54"/>
          </a:solidFill>
          <a:ln w="6350">
            <a:solidFill>
              <a:srgbClr val="00C2D4"/>
            </a:solidFill>
            <a:prstDash val="solid"/>
          </a:ln>
        </p:spPr>
      </p:sp>
      <p:sp>
        <p:nvSpPr>
          <p:cNvPr id="34" name="Text 32"/>
          <p:cNvSpPr/>
          <p:nvPr/>
        </p:nvSpPr>
        <p:spPr>
          <a:xfrm>
            <a:off x="347472" y="2706624"/>
            <a:ext cx="6858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50" dirty="0">
                <a:solidFill>
                  <a:srgbClr val="00C2D4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40</a:t>
            </a:r>
            <a:endParaRPr lang="en-US" sz="850" dirty="0"/>
          </a:p>
        </p:txBody>
      </p:sp>
      <p:sp>
        <p:nvSpPr>
          <p:cNvPr id="35" name="Shape 33"/>
          <p:cNvSpPr/>
          <p:nvPr/>
        </p:nvSpPr>
        <p:spPr>
          <a:xfrm>
            <a:off x="1078992" y="2706624"/>
            <a:ext cx="3063240" cy="237744"/>
          </a:xfrm>
          <a:prstGeom prst="rect">
            <a:avLst/>
          </a:prstGeom>
          <a:solidFill>
            <a:srgbClr val="162244"/>
          </a:solidFill>
          <a:ln w="12700">
            <a:solidFill>
              <a:srgbClr val="243355"/>
            </a:solidFill>
            <a:prstDash val="solid"/>
          </a:ln>
        </p:spPr>
      </p:sp>
      <p:sp>
        <p:nvSpPr>
          <p:cNvPr id="36" name="Text 34"/>
          <p:cNvSpPr/>
          <p:nvPr/>
        </p:nvSpPr>
        <p:spPr>
          <a:xfrm>
            <a:off x="1133856" y="2706624"/>
            <a:ext cx="29718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정전복귀 전원ON 여부</a:t>
            </a:r>
            <a:endParaRPr lang="en-US" sz="850" dirty="0"/>
          </a:p>
        </p:txBody>
      </p:sp>
      <p:sp>
        <p:nvSpPr>
          <p:cNvPr id="37" name="Shape 35"/>
          <p:cNvSpPr/>
          <p:nvPr/>
        </p:nvSpPr>
        <p:spPr>
          <a:xfrm>
            <a:off x="347472" y="2980944"/>
            <a:ext cx="685800" cy="237744"/>
          </a:xfrm>
          <a:prstGeom prst="rect">
            <a:avLst/>
          </a:prstGeom>
          <a:solidFill>
            <a:srgbClr val="1E2E54"/>
          </a:solidFill>
          <a:ln w="6350">
            <a:solidFill>
              <a:srgbClr val="00C2D4"/>
            </a:solidFill>
            <a:prstDash val="solid"/>
          </a:ln>
        </p:spPr>
      </p:sp>
      <p:sp>
        <p:nvSpPr>
          <p:cNvPr id="38" name="Text 36"/>
          <p:cNvSpPr/>
          <p:nvPr/>
        </p:nvSpPr>
        <p:spPr>
          <a:xfrm>
            <a:off x="347472" y="2980944"/>
            <a:ext cx="6858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50" dirty="0">
                <a:solidFill>
                  <a:srgbClr val="00C2D4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41</a:t>
            </a:r>
            <a:endParaRPr lang="en-US" sz="850" dirty="0"/>
          </a:p>
        </p:txBody>
      </p:sp>
      <p:sp>
        <p:nvSpPr>
          <p:cNvPr id="39" name="Shape 37"/>
          <p:cNvSpPr/>
          <p:nvPr/>
        </p:nvSpPr>
        <p:spPr>
          <a:xfrm>
            <a:off x="1078992" y="2980944"/>
            <a:ext cx="3063240" cy="237744"/>
          </a:xfrm>
          <a:prstGeom prst="rect">
            <a:avLst/>
          </a:prstGeom>
          <a:solidFill>
            <a:srgbClr val="1E2E54"/>
          </a:solidFill>
          <a:ln w="12700">
            <a:solidFill>
              <a:srgbClr val="243355"/>
            </a:solidFill>
            <a:prstDash val="solid"/>
          </a:ln>
        </p:spPr>
      </p:sp>
      <p:sp>
        <p:nvSpPr>
          <p:cNvPr id="40" name="Text 38"/>
          <p:cNvSpPr/>
          <p:nvPr/>
        </p:nvSpPr>
        <p:spPr>
          <a:xfrm>
            <a:off x="1133856" y="2980944"/>
            <a:ext cx="29718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정전복귀 운전모드</a:t>
            </a:r>
            <a:endParaRPr lang="en-US" sz="850" dirty="0"/>
          </a:p>
        </p:txBody>
      </p:sp>
      <p:sp>
        <p:nvSpPr>
          <p:cNvPr id="41" name="Shape 39"/>
          <p:cNvSpPr/>
          <p:nvPr/>
        </p:nvSpPr>
        <p:spPr>
          <a:xfrm>
            <a:off x="347472" y="3255264"/>
            <a:ext cx="685800" cy="237744"/>
          </a:xfrm>
          <a:prstGeom prst="rect">
            <a:avLst/>
          </a:prstGeom>
          <a:solidFill>
            <a:srgbClr val="1E2E54"/>
          </a:solidFill>
          <a:ln w="6350">
            <a:solidFill>
              <a:srgbClr val="00C2D4"/>
            </a:solidFill>
            <a:prstDash val="solid"/>
          </a:ln>
        </p:spPr>
      </p:sp>
      <p:sp>
        <p:nvSpPr>
          <p:cNvPr id="42" name="Text 40"/>
          <p:cNvSpPr/>
          <p:nvPr/>
        </p:nvSpPr>
        <p:spPr>
          <a:xfrm>
            <a:off x="347472" y="3255264"/>
            <a:ext cx="6858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50" dirty="0">
                <a:solidFill>
                  <a:srgbClr val="00C2D4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42</a:t>
            </a:r>
            <a:endParaRPr lang="en-US" sz="850" dirty="0"/>
          </a:p>
        </p:txBody>
      </p:sp>
      <p:sp>
        <p:nvSpPr>
          <p:cNvPr id="43" name="Shape 41"/>
          <p:cNvSpPr/>
          <p:nvPr/>
        </p:nvSpPr>
        <p:spPr>
          <a:xfrm>
            <a:off x="1078992" y="3255264"/>
            <a:ext cx="3063240" cy="237744"/>
          </a:xfrm>
          <a:prstGeom prst="rect">
            <a:avLst/>
          </a:prstGeom>
          <a:solidFill>
            <a:srgbClr val="162244"/>
          </a:solidFill>
          <a:ln w="12700">
            <a:solidFill>
              <a:srgbClr val="243355"/>
            </a:solidFill>
            <a:prstDash val="solid"/>
          </a:ln>
        </p:spPr>
      </p:sp>
      <p:sp>
        <p:nvSpPr>
          <p:cNvPr id="44" name="Text 42"/>
          <p:cNvSpPr/>
          <p:nvPr/>
        </p:nvSpPr>
        <p:spPr>
          <a:xfrm>
            <a:off x="1133856" y="3255264"/>
            <a:ext cx="29718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정전복귀 팬모드</a:t>
            </a:r>
            <a:endParaRPr lang="en-US" sz="850" dirty="0"/>
          </a:p>
        </p:txBody>
      </p:sp>
      <p:sp>
        <p:nvSpPr>
          <p:cNvPr id="45" name="Shape 43"/>
          <p:cNvSpPr/>
          <p:nvPr/>
        </p:nvSpPr>
        <p:spPr>
          <a:xfrm>
            <a:off x="347472" y="3529584"/>
            <a:ext cx="685800" cy="237744"/>
          </a:xfrm>
          <a:prstGeom prst="rect">
            <a:avLst/>
          </a:prstGeom>
          <a:solidFill>
            <a:srgbClr val="1E2E54"/>
          </a:solidFill>
          <a:ln w="6350">
            <a:solidFill>
              <a:srgbClr val="00C2D4"/>
            </a:solidFill>
            <a:prstDash val="solid"/>
          </a:ln>
        </p:spPr>
      </p:sp>
      <p:sp>
        <p:nvSpPr>
          <p:cNvPr id="46" name="Text 44"/>
          <p:cNvSpPr/>
          <p:nvPr/>
        </p:nvSpPr>
        <p:spPr>
          <a:xfrm>
            <a:off x="347472" y="3529584"/>
            <a:ext cx="6858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50" dirty="0">
                <a:solidFill>
                  <a:srgbClr val="00C2D4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45~52</a:t>
            </a:r>
            <a:endParaRPr lang="en-US" sz="850" dirty="0"/>
          </a:p>
        </p:txBody>
      </p:sp>
      <p:sp>
        <p:nvSpPr>
          <p:cNvPr id="47" name="Shape 45"/>
          <p:cNvSpPr/>
          <p:nvPr/>
        </p:nvSpPr>
        <p:spPr>
          <a:xfrm>
            <a:off x="1078992" y="3529584"/>
            <a:ext cx="3063240" cy="237744"/>
          </a:xfrm>
          <a:prstGeom prst="rect">
            <a:avLst/>
          </a:prstGeom>
          <a:solidFill>
            <a:srgbClr val="1E2E54"/>
          </a:solidFill>
          <a:ln w="12700">
            <a:solidFill>
              <a:srgbClr val="243355"/>
            </a:solidFill>
            <a:prstDash val="solid"/>
          </a:ln>
        </p:spPr>
      </p:sp>
      <p:sp>
        <p:nvSpPr>
          <p:cNvPr id="48" name="Text 46"/>
          <p:cNvSpPr/>
          <p:nvPr/>
        </p:nvSpPr>
        <p:spPr>
          <a:xfrm>
            <a:off x="1133856" y="3529584"/>
            <a:ext cx="29718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CO2 임계값 Lv1~4 (각 2바이트)</a:t>
            </a:r>
            <a:endParaRPr lang="en-US" sz="850" dirty="0"/>
          </a:p>
        </p:txBody>
      </p:sp>
      <p:sp>
        <p:nvSpPr>
          <p:cNvPr id="49" name="Shape 47"/>
          <p:cNvSpPr/>
          <p:nvPr/>
        </p:nvSpPr>
        <p:spPr>
          <a:xfrm>
            <a:off x="347472" y="3803904"/>
            <a:ext cx="685800" cy="237744"/>
          </a:xfrm>
          <a:prstGeom prst="rect">
            <a:avLst/>
          </a:prstGeom>
          <a:solidFill>
            <a:srgbClr val="1E2E54"/>
          </a:solidFill>
          <a:ln w="6350">
            <a:solidFill>
              <a:srgbClr val="00C2D4"/>
            </a:solidFill>
            <a:prstDash val="solid"/>
          </a:ln>
        </p:spPr>
      </p:sp>
      <p:sp>
        <p:nvSpPr>
          <p:cNvPr id="50" name="Text 48"/>
          <p:cNvSpPr/>
          <p:nvPr/>
        </p:nvSpPr>
        <p:spPr>
          <a:xfrm>
            <a:off x="347472" y="3803904"/>
            <a:ext cx="6858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50" dirty="0">
                <a:solidFill>
                  <a:srgbClr val="00C2D4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53~60</a:t>
            </a:r>
            <a:endParaRPr lang="en-US" sz="850" dirty="0"/>
          </a:p>
        </p:txBody>
      </p:sp>
      <p:sp>
        <p:nvSpPr>
          <p:cNvPr id="51" name="Shape 49"/>
          <p:cNvSpPr/>
          <p:nvPr/>
        </p:nvSpPr>
        <p:spPr>
          <a:xfrm>
            <a:off x="1078992" y="3803904"/>
            <a:ext cx="3063240" cy="237744"/>
          </a:xfrm>
          <a:prstGeom prst="rect">
            <a:avLst/>
          </a:prstGeom>
          <a:solidFill>
            <a:srgbClr val="162244"/>
          </a:solidFill>
          <a:ln w="12700">
            <a:solidFill>
              <a:srgbClr val="243355"/>
            </a:solidFill>
            <a:prstDash val="solid"/>
          </a:ln>
        </p:spPr>
      </p:sp>
      <p:sp>
        <p:nvSpPr>
          <p:cNvPr id="52" name="Text 50"/>
          <p:cNvSpPr/>
          <p:nvPr/>
        </p:nvSpPr>
        <p:spPr>
          <a:xfrm>
            <a:off x="1133856" y="3803904"/>
            <a:ext cx="29718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VOC 임계값 Lv1~4 (각 2바이트)</a:t>
            </a:r>
            <a:endParaRPr lang="en-US" sz="850" dirty="0"/>
          </a:p>
        </p:txBody>
      </p:sp>
      <p:sp>
        <p:nvSpPr>
          <p:cNvPr id="53" name="Shape 51"/>
          <p:cNvSpPr/>
          <p:nvPr/>
        </p:nvSpPr>
        <p:spPr>
          <a:xfrm>
            <a:off x="347472" y="4078224"/>
            <a:ext cx="685800" cy="237744"/>
          </a:xfrm>
          <a:prstGeom prst="rect">
            <a:avLst/>
          </a:prstGeom>
          <a:solidFill>
            <a:srgbClr val="1E2E54"/>
          </a:solidFill>
          <a:ln w="6350">
            <a:solidFill>
              <a:srgbClr val="00C2D4"/>
            </a:solidFill>
            <a:prstDash val="solid"/>
          </a:ln>
        </p:spPr>
      </p:sp>
      <p:sp>
        <p:nvSpPr>
          <p:cNvPr id="54" name="Text 52"/>
          <p:cNvSpPr/>
          <p:nvPr/>
        </p:nvSpPr>
        <p:spPr>
          <a:xfrm>
            <a:off x="347472" y="4078224"/>
            <a:ext cx="6858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50" dirty="0">
                <a:solidFill>
                  <a:srgbClr val="00C2D4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61~68</a:t>
            </a:r>
            <a:endParaRPr lang="en-US" sz="850" dirty="0"/>
          </a:p>
        </p:txBody>
      </p:sp>
      <p:sp>
        <p:nvSpPr>
          <p:cNvPr id="55" name="Shape 53"/>
          <p:cNvSpPr/>
          <p:nvPr/>
        </p:nvSpPr>
        <p:spPr>
          <a:xfrm>
            <a:off x="1078992" y="4078224"/>
            <a:ext cx="3063240" cy="237744"/>
          </a:xfrm>
          <a:prstGeom prst="rect">
            <a:avLst/>
          </a:prstGeom>
          <a:solidFill>
            <a:srgbClr val="1E2E54"/>
          </a:solidFill>
          <a:ln w="12700">
            <a:solidFill>
              <a:srgbClr val="243355"/>
            </a:solidFill>
            <a:prstDash val="solid"/>
          </a:ln>
        </p:spPr>
      </p:sp>
      <p:sp>
        <p:nvSpPr>
          <p:cNvPr id="56" name="Text 54"/>
          <p:cNvSpPr/>
          <p:nvPr/>
        </p:nvSpPr>
        <p:spPr>
          <a:xfrm>
            <a:off x="1133856" y="4078224"/>
            <a:ext cx="29718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PM2.5 임계값 Lv1~4 (각 2바이트)</a:t>
            </a:r>
            <a:endParaRPr lang="en-US" sz="850" dirty="0"/>
          </a:p>
        </p:txBody>
      </p:sp>
      <p:sp>
        <p:nvSpPr>
          <p:cNvPr id="57" name="Shape 55"/>
          <p:cNvSpPr/>
          <p:nvPr/>
        </p:nvSpPr>
        <p:spPr>
          <a:xfrm>
            <a:off x="4462272" y="658368"/>
            <a:ext cx="4407408" cy="2286000"/>
          </a:xfrm>
          <a:prstGeom prst="rect">
            <a:avLst/>
          </a:prstGeom>
          <a:solidFill>
            <a:srgbClr val="1A2B4A"/>
          </a:solidFill>
          <a:ln w="19050">
            <a:solidFill>
              <a:srgbClr val="00C2D4"/>
            </a:solidFill>
            <a:prstDash val="solid"/>
          </a:ln>
          <a:effectLst>
            <a:outerShdw blurRad="101600" dist="38100" dir="8100000" algn="bl" rotWithShape="0">
              <a:srgbClr val="000000">
                <a:alpha val="25000"/>
              </a:srgbClr>
            </a:outerShdw>
          </a:effectLst>
        </p:spPr>
      </p:sp>
      <p:sp>
        <p:nvSpPr>
          <p:cNvPr id="58" name="Shape 56"/>
          <p:cNvSpPr/>
          <p:nvPr/>
        </p:nvSpPr>
        <p:spPr>
          <a:xfrm>
            <a:off x="4462272" y="658368"/>
            <a:ext cx="64008" cy="2286000"/>
          </a:xfrm>
          <a:prstGeom prst="rect">
            <a:avLst/>
          </a:prstGeom>
          <a:solidFill>
            <a:srgbClr val="00C2D4"/>
          </a:solidFill>
          <a:ln w="12700">
            <a:solidFill>
              <a:srgbClr val="00C2D4"/>
            </a:solidFill>
            <a:prstDash val="solid"/>
          </a:ln>
        </p:spPr>
      </p:sp>
      <p:sp>
        <p:nvSpPr>
          <p:cNvPr id="59" name="Text 57"/>
          <p:cNvSpPr/>
          <p:nvPr/>
        </p:nvSpPr>
        <p:spPr>
          <a:xfrm>
            <a:off x="4645152" y="713232"/>
            <a:ext cx="402336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8717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에러 코드 비트맵  (Err_Code)</a:t>
            </a:r>
            <a:endParaRPr lang="en-US" sz="1100" dirty="0"/>
          </a:p>
        </p:txBody>
      </p:sp>
      <p:sp>
        <p:nvSpPr>
          <p:cNvPr id="60" name="Shape 58"/>
          <p:cNvSpPr/>
          <p:nvPr/>
        </p:nvSpPr>
        <p:spPr>
          <a:xfrm>
            <a:off x="4553712" y="1042416"/>
            <a:ext cx="457200" cy="201168"/>
          </a:xfrm>
          <a:prstGeom prst="rect">
            <a:avLst/>
          </a:prstGeom>
          <a:solidFill>
            <a:srgbClr val="991B1B"/>
          </a:solidFill>
          <a:ln w="12700">
            <a:solidFill>
              <a:srgbClr val="F87171"/>
            </a:solidFill>
            <a:prstDash val="solid"/>
          </a:ln>
        </p:spPr>
      </p:sp>
      <p:sp>
        <p:nvSpPr>
          <p:cNvPr id="61" name="Text 59"/>
          <p:cNvSpPr/>
          <p:nvPr/>
        </p:nvSpPr>
        <p:spPr>
          <a:xfrm>
            <a:off x="4553712" y="1042416"/>
            <a:ext cx="4572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50" b="1" dirty="0">
                <a:solidFill>
                  <a:srgbClr val="F87171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0x01</a:t>
            </a:r>
            <a:endParaRPr lang="en-US" sz="850" dirty="0"/>
          </a:p>
        </p:txBody>
      </p:sp>
      <p:sp>
        <p:nvSpPr>
          <p:cNvPr id="62" name="Text 60"/>
          <p:cNvSpPr/>
          <p:nvPr/>
        </p:nvSpPr>
        <p:spPr>
          <a:xfrm>
            <a:off x="5056632" y="1060704"/>
            <a:ext cx="169164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ERROR_FILTER_CLEAN</a:t>
            </a:r>
            <a:endParaRPr lang="en-US" sz="850" dirty="0"/>
          </a:p>
        </p:txBody>
      </p:sp>
      <p:sp>
        <p:nvSpPr>
          <p:cNvPr id="63" name="Text 61"/>
          <p:cNvSpPr/>
          <p:nvPr/>
        </p:nvSpPr>
        <p:spPr>
          <a:xfrm>
            <a:off x="6793992" y="1060704"/>
            <a:ext cx="201168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필터 청소 필요 (2000h)</a:t>
            </a:r>
            <a:endParaRPr lang="en-US" sz="800" dirty="0"/>
          </a:p>
        </p:txBody>
      </p:sp>
      <p:sp>
        <p:nvSpPr>
          <p:cNvPr id="64" name="Shape 62"/>
          <p:cNvSpPr/>
          <p:nvPr/>
        </p:nvSpPr>
        <p:spPr>
          <a:xfrm>
            <a:off x="4553712" y="1289304"/>
            <a:ext cx="457200" cy="201168"/>
          </a:xfrm>
          <a:prstGeom prst="rect">
            <a:avLst/>
          </a:prstGeom>
          <a:solidFill>
            <a:srgbClr val="991B1B"/>
          </a:solidFill>
          <a:ln w="12700">
            <a:solidFill>
              <a:srgbClr val="F87171"/>
            </a:solidFill>
            <a:prstDash val="solid"/>
          </a:ln>
        </p:spPr>
      </p:sp>
      <p:sp>
        <p:nvSpPr>
          <p:cNvPr id="65" name="Text 63"/>
          <p:cNvSpPr/>
          <p:nvPr/>
        </p:nvSpPr>
        <p:spPr>
          <a:xfrm>
            <a:off x="4553712" y="1289304"/>
            <a:ext cx="4572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50" b="1" dirty="0">
                <a:solidFill>
                  <a:srgbClr val="F87171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0x02</a:t>
            </a:r>
            <a:endParaRPr lang="en-US" sz="850" dirty="0"/>
          </a:p>
        </p:txBody>
      </p:sp>
      <p:sp>
        <p:nvSpPr>
          <p:cNvPr id="66" name="Text 64"/>
          <p:cNvSpPr/>
          <p:nvPr/>
        </p:nvSpPr>
        <p:spPr>
          <a:xfrm>
            <a:off x="5056632" y="1307592"/>
            <a:ext cx="169164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ERROR_FILTER_CHANGE</a:t>
            </a:r>
            <a:endParaRPr lang="en-US" sz="850" dirty="0"/>
          </a:p>
        </p:txBody>
      </p:sp>
      <p:sp>
        <p:nvSpPr>
          <p:cNvPr id="67" name="Text 65"/>
          <p:cNvSpPr/>
          <p:nvPr/>
        </p:nvSpPr>
        <p:spPr>
          <a:xfrm>
            <a:off x="6793992" y="1307592"/>
            <a:ext cx="201168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필터 교체 필요 (4000h)</a:t>
            </a:r>
            <a:endParaRPr lang="en-US" sz="800" dirty="0"/>
          </a:p>
        </p:txBody>
      </p:sp>
      <p:sp>
        <p:nvSpPr>
          <p:cNvPr id="68" name="Shape 66"/>
          <p:cNvSpPr/>
          <p:nvPr/>
        </p:nvSpPr>
        <p:spPr>
          <a:xfrm>
            <a:off x="4553712" y="1536192"/>
            <a:ext cx="457200" cy="201168"/>
          </a:xfrm>
          <a:prstGeom prst="rect">
            <a:avLst/>
          </a:prstGeom>
          <a:solidFill>
            <a:srgbClr val="991B1B"/>
          </a:solidFill>
          <a:ln w="12700">
            <a:solidFill>
              <a:srgbClr val="F87171"/>
            </a:solidFill>
            <a:prstDash val="solid"/>
          </a:ln>
        </p:spPr>
      </p:sp>
      <p:sp>
        <p:nvSpPr>
          <p:cNvPr id="69" name="Text 67"/>
          <p:cNvSpPr/>
          <p:nvPr/>
        </p:nvSpPr>
        <p:spPr>
          <a:xfrm>
            <a:off x="4553712" y="1536192"/>
            <a:ext cx="4572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50" b="1" dirty="0">
                <a:solidFill>
                  <a:srgbClr val="F87171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0x04</a:t>
            </a:r>
            <a:endParaRPr lang="en-US" sz="850" dirty="0"/>
          </a:p>
        </p:txBody>
      </p:sp>
      <p:sp>
        <p:nvSpPr>
          <p:cNvPr id="70" name="Text 68"/>
          <p:cNvSpPr/>
          <p:nvPr/>
        </p:nvSpPr>
        <p:spPr>
          <a:xfrm>
            <a:off x="5056632" y="1554480"/>
            <a:ext cx="169164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ERROR_SOJA_CHANGE</a:t>
            </a:r>
            <a:endParaRPr lang="en-US" sz="850" dirty="0"/>
          </a:p>
        </p:txBody>
      </p:sp>
      <p:sp>
        <p:nvSpPr>
          <p:cNvPr id="71" name="Text 69"/>
          <p:cNvSpPr/>
          <p:nvPr/>
        </p:nvSpPr>
        <p:spPr>
          <a:xfrm>
            <a:off x="6793992" y="1554480"/>
            <a:ext cx="201168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소자 교체 필요 (20000h)</a:t>
            </a:r>
            <a:endParaRPr lang="en-US" sz="800" dirty="0"/>
          </a:p>
        </p:txBody>
      </p:sp>
      <p:sp>
        <p:nvSpPr>
          <p:cNvPr id="72" name="Shape 70"/>
          <p:cNvSpPr/>
          <p:nvPr/>
        </p:nvSpPr>
        <p:spPr>
          <a:xfrm>
            <a:off x="4553712" y="1783080"/>
            <a:ext cx="457200" cy="201168"/>
          </a:xfrm>
          <a:prstGeom prst="rect">
            <a:avLst/>
          </a:prstGeom>
          <a:solidFill>
            <a:srgbClr val="991B1B"/>
          </a:solidFill>
          <a:ln w="12700">
            <a:solidFill>
              <a:srgbClr val="F87171"/>
            </a:solidFill>
            <a:prstDash val="solid"/>
          </a:ln>
        </p:spPr>
      </p:sp>
      <p:sp>
        <p:nvSpPr>
          <p:cNvPr id="73" name="Text 71"/>
          <p:cNvSpPr/>
          <p:nvPr/>
        </p:nvSpPr>
        <p:spPr>
          <a:xfrm>
            <a:off x="4553712" y="1783080"/>
            <a:ext cx="4572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50" b="1" dirty="0">
                <a:solidFill>
                  <a:srgbClr val="F87171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0x08</a:t>
            </a:r>
            <a:endParaRPr lang="en-US" sz="850" dirty="0"/>
          </a:p>
        </p:txBody>
      </p:sp>
      <p:sp>
        <p:nvSpPr>
          <p:cNvPr id="74" name="Text 72"/>
          <p:cNvSpPr/>
          <p:nvPr/>
        </p:nvSpPr>
        <p:spPr>
          <a:xfrm>
            <a:off x="5056632" y="1801368"/>
            <a:ext cx="169164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ERROR_TEMP_SENSOR</a:t>
            </a:r>
            <a:endParaRPr lang="en-US" sz="850" dirty="0"/>
          </a:p>
        </p:txBody>
      </p:sp>
      <p:sp>
        <p:nvSpPr>
          <p:cNvPr id="75" name="Text 73"/>
          <p:cNvSpPr/>
          <p:nvPr/>
        </p:nvSpPr>
        <p:spPr>
          <a:xfrm>
            <a:off x="6793992" y="1801368"/>
            <a:ext cx="201168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온도센서 오류</a:t>
            </a:r>
            <a:endParaRPr lang="en-US" sz="800" dirty="0"/>
          </a:p>
        </p:txBody>
      </p:sp>
      <p:sp>
        <p:nvSpPr>
          <p:cNvPr id="76" name="Shape 74"/>
          <p:cNvSpPr/>
          <p:nvPr/>
        </p:nvSpPr>
        <p:spPr>
          <a:xfrm>
            <a:off x="4553712" y="2029968"/>
            <a:ext cx="457200" cy="201168"/>
          </a:xfrm>
          <a:prstGeom prst="rect">
            <a:avLst/>
          </a:prstGeom>
          <a:solidFill>
            <a:srgbClr val="991B1B"/>
          </a:solidFill>
          <a:ln w="12700">
            <a:solidFill>
              <a:srgbClr val="F87171"/>
            </a:solidFill>
            <a:prstDash val="solid"/>
          </a:ln>
        </p:spPr>
      </p:sp>
      <p:sp>
        <p:nvSpPr>
          <p:cNvPr id="77" name="Text 75"/>
          <p:cNvSpPr/>
          <p:nvPr/>
        </p:nvSpPr>
        <p:spPr>
          <a:xfrm>
            <a:off x="4553712" y="2029968"/>
            <a:ext cx="4572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50" b="1" dirty="0">
                <a:solidFill>
                  <a:srgbClr val="F87171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0x10</a:t>
            </a:r>
            <a:endParaRPr lang="en-US" sz="850" dirty="0"/>
          </a:p>
        </p:txBody>
      </p:sp>
      <p:sp>
        <p:nvSpPr>
          <p:cNvPr id="78" name="Text 76"/>
          <p:cNvSpPr/>
          <p:nvPr/>
        </p:nvSpPr>
        <p:spPr>
          <a:xfrm>
            <a:off x="5056632" y="2048256"/>
            <a:ext cx="169164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ERROR_PROTECT</a:t>
            </a:r>
            <a:endParaRPr lang="en-US" sz="850" dirty="0"/>
          </a:p>
        </p:txBody>
      </p:sp>
      <p:sp>
        <p:nvSpPr>
          <p:cNvPr id="79" name="Text 77"/>
          <p:cNvSpPr/>
          <p:nvPr/>
        </p:nvSpPr>
        <p:spPr>
          <a:xfrm>
            <a:off x="6793992" y="2048256"/>
            <a:ext cx="201168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동파방지 보호모드 (≤-15°C)</a:t>
            </a:r>
            <a:endParaRPr lang="en-US" sz="800" dirty="0"/>
          </a:p>
        </p:txBody>
      </p:sp>
      <p:sp>
        <p:nvSpPr>
          <p:cNvPr id="80" name="Shape 78"/>
          <p:cNvSpPr/>
          <p:nvPr/>
        </p:nvSpPr>
        <p:spPr>
          <a:xfrm>
            <a:off x="4553712" y="2276856"/>
            <a:ext cx="457200" cy="201168"/>
          </a:xfrm>
          <a:prstGeom prst="rect">
            <a:avLst/>
          </a:prstGeom>
          <a:solidFill>
            <a:srgbClr val="991B1B"/>
          </a:solidFill>
          <a:ln w="12700">
            <a:solidFill>
              <a:srgbClr val="F87171"/>
            </a:solidFill>
            <a:prstDash val="solid"/>
          </a:ln>
        </p:spPr>
      </p:sp>
      <p:sp>
        <p:nvSpPr>
          <p:cNvPr id="81" name="Text 79"/>
          <p:cNvSpPr/>
          <p:nvPr/>
        </p:nvSpPr>
        <p:spPr>
          <a:xfrm>
            <a:off x="4553712" y="2276856"/>
            <a:ext cx="4572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50" b="1" dirty="0">
                <a:solidFill>
                  <a:srgbClr val="F87171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0x20</a:t>
            </a:r>
            <a:endParaRPr lang="en-US" sz="850" dirty="0"/>
          </a:p>
        </p:txBody>
      </p:sp>
      <p:sp>
        <p:nvSpPr>
          <p:cNvPr id="82" name="Text 80"/>
          <p:cNvSpPr/>
          <p:nvPr/>
        </p:nvSpPr>
        <p:spPr>
          <a:xfrm>
            <a:off x="5056632" y="2295144"/>
            <a:ext cx="169164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ERROR_EA_FAN</a:t>
            </a:r>
            <a:endParaRPr lang="en-US" sz="850" dirty="0"/>
          </a:p>
        </p:txBody>
      </p:sp>
      <p:sp>
        <p:nvSpPr>
          <p:cNvPr id="83" name="Text 81"/>
          <p:cNvSpPr/>
          <p:nvPr/>
        </p:nvSpPr>
        <p:spPr>
          <a:xfrm>
            <a:off x="6793992" y="2295144"/>
            <a:ext cx="201168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EA 배기팬 이상</a:t>
            </a:r>
            <a:endParaRPr lang="en-US" sz="800" dirty="0"/>
          </a:p>
        </p:txBody>
      </p:sp>
      <p:sp>
        <p:nvSpPr>
          <p:cNvPr id="84" name="Shape 82"/>
          <p:cNvSpPr/>
          <p:nvPr/>
        </p:nvSpPr>
        <p:spPr>
          <a:xfrm>
            <a:off x="4553712" y="2523744"/>
            <a:ext cx="457200" cy="201168"/>
          </a:xfrm>
          <a:prstGeom prst="rect">
            <a:avLst/>
          </a:prstGeom>
          <a:solidFill>
            <a:srgbClr val="991B1B"/>
          </a:solidFill>
          <a:ln w="12700">
            <a:solidFill>
              <a:srgbClr val="F87171"/>
            </a:solidFill>
            <a:prstDash val="solid"/>
          </a:ln>
        </p:spPr>
      </p:sp>
      <p:sp>
        <p:nvSpPr>
          <p:cNvPr id="85" name="Text 83"/>
          <p:cNvSpPr/>
          <p:nvPr/>
        </p:nvSpPr>
        <p:spPr>
          <a:xfrm>
            <a:off x="4553712" y="2523744"/>
            <a:ext cx="4572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50" b="1" dirty="0">
                <a:solidFill>
                  <a:srgbClr val="F87171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0x40</a:t>
            </a:r>
            <a:endParaRPr lang="en-US" sz="850" dirty="0"/>
          </a:p>
        </p:txBody>
      </p:sp>
      <p:sp>
        <p:nvSpPr>
          <p:cNvPr id="86" name="Text 84"/>
          <p:cNvSpPr/>
          <p:nvPr/>
        </p:nvSpPr>
        <p:spPr>
          <a:xfrm>
            <a:off x="5056632" y="2542032"/>
            <a:ext cx="169164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ERROR_SOMETIME</a:t>
            </a:r>
            <a:endParaRPr lang="en-US" sz="850" dirty="0"/>
          </a:p>
        </p:txBody>
      </p:sp>
      <p:sp>
        <p:nvSpPr>
          <p:cNvPr id="87" name="Text 85"/>
          <p:cNvSpPr/>
          <p:nvPr/>
        </p:nvSpPr>
        <p:spPr>
          <a:xfrm>
            <a:off x="6793992" y="2542032"/>
            <a:ext cx="201168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간헐 운전 모드 (≤-7°C)</a:t>
            </a:r>
            <a:endParaRPr lang="en-US" sz="800" dirty="0"/>
          </a:p>
        </p:txBody>
      </p:sp>
      <p:sp>
        <p:nvSpPr>
          <p:cNvPr id="88" name="Shape 86"/>
          <p:cNvSpPr/>
          <p:nvPr/>
        </p:nvSpPr>
        <p:spPr>
          <a:xfrm>
            <a:off x="4553712" y="2770632"/>
            <a:ext cx="457200" cy="201168"/>
          </a:xfrm>
          <a:prstGeom prst="rect">
            <a:avLst/>
          </a:prstGeom>
          <a:solidFill>
            <a:srgbClr val="991B1B"/>
          </a:solidFill>
          <a:ln w="12700">
            <a:solidFill>
              <a:srgbClr val="F87171"/>
            </a:solidFill>
            <a:prstDash val="solid"/>
          </a:ln>
        </p:spPr>
      </p:sp>
      <p:sp>
        <p:nvSpPr>
          <p:cNvPr id="89" name="Text 87"/>
          <p:cNvSpPr/>
          <p:nvPr/>
        </p:nvSpPr>
        <p:spPr>
          <a:xfrm>
            <a:off x="4553712" y="2770632"/>
            <a:ext cx="4572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50" b="1" dirty="0">
                <a:solidFill>
                  <a:srgbClr val="F87171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0x80</a:t>
            </a:r>
            <a:endParaRPr lang="en-US" sz="850" dirty="0"/>
          </a:p>
        </p:txBody>
      </p:sp>
      <p:sp>
        <p:nvSpPr>
          <p:cNvPr id="90" name="Text 88"/>
          <p:cNvSpPr/>
          <p:nvPr/>
        </p:nvSpPr>
        <p:spPr>
          <a:xfrm>
            <a:off x="5056632" y="2788920"/>
            <a:ext cx="169164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ERROR_SA_FAN</a:t>
            </a:r>
            <a:endParaRPr lang="en-US" sz="850" dirty="0"/>
          </a:p>
        </p:txBody>
      </p:sp>
      <p:sp>
        <p:nvSpPr>
          <p:cNvPr id="91" name="Text 89"/>
          <p:cNvSpPr/>
          <p:nvPr/>
        </p:nvSpPr>
        <p:spPr>
          <a:xfrm>
            <a:off x="6793992" y="2788920"/>
            <a:ext cx="201168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 급기팬 이상</a:t>
            </a:r>
            <a:endParaRPr lang="en-US" sz="800" dirty="0"/>
          </a:p>
        </p:txBody>
      </p:sp>
      <p:sp>
        <p:nvSpPr>
          <p:cNvPr id="92" name="Shape 90"/>
          <p:cNvSpPr/>
          <p:nvPr/>
        </p:nvSpPr>
        <p:spPr>
          <a:xfrm>
            <a:off x="4462272" y="3054096"/>
            <a:ext cx="4407408" cy="1764792"/>
          </a:xfrm>
          <a:prstGeom prst="rect">
            <a:avLst/>
          </a:prstGeom>
          <a:solidFill>
            <a:srgbClr val="1A2B4A"/>
          </a:solidFill>
          <a:ln w="19050">
            <a:solidFill>
              <a:srgbClr val="00C2D4"/>
            </a:solidFill>
            <a:prstDash val="solid"/>
          </a:ln>
          <a:effectLst>
            <a:outerShdw blurRad="101600" dist="38100" dir="8100000" algn="bl" rotWithShape="0">
              <a:srgbClr val="000000">
                <a:alpha val="25000"/>
              </a:srgbClr>
            </a:outerShdw>
          </a:effectLst>
        </p:spPr>
      </p:sp>
      <p:sp>
        <p:nvSpPr>
          <p:cNvPr id="93" name="Shape 91"/>
          <p:cNvSpPr/>
          <p:nvPr/>
        </p:nvSpPr>
        <p:spPr>
          <a:xfrm>
            <a:off x="4462272" y="3054096"/>
            <a:ext cx="64008" cy="1764792"/>
          </a:xfrm>
          <a:prstGeom prst="rect">
            <a:avLst/>
          </a:prstGeom>
          <a:solidFill>
            <a:srgbClr val="00C2D4"/>
          </a:solidFill>
          <a:ln w="12700">
            <a:solidFill>
              <a:srgbClr val="00C2D4"/>
            </a:solidFill>
            <a:prstDash val="solid"/>
          </a:ln>
        </p:spPr>
      </p:sp>
      <p:sp>
        <p:nvSpPr>
          <p:cNvPr id="94" name="Text 92"/>
          <p:cNvSpPr/>
          <p:nvPr/>
        </p:nvSpPr>
        <p:spPr>
          <a:xfrm>
            <a:off x="4645152" y="3108960"/>
            <a:ext cx="402336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F59E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온도 예외 처리 (Exception_mode_process)</a:t>
            </a:r>
            <a:endParaRPr lang="en-US" sz="1000" dirty="0"/>
          </a:p>
        </p:txBody>
      </p:sp>
      <p:sp>
        <p:nvSpPr>
          <p:cNvPr id="95" name="Shape 93"/>
          <p:cNvSpPr/>
          <p:nvPr/>
        </p:nvSpPr>
        <p:spPr>
          <a:xfrm>
            <a:off x="4553712" y="3438144"/>
            <a:ext cx="658368" cy="274320"/>
          </a:xfrm>
          <a:prstGeom prst="rect">
            <a:avLst/>
          </a:prstGeom>
          <a:solidFill>
            <a:srgbClr val="F87171"/>
          </a:solidFill>
          <a:ln w="12700">
            <a:solidFill>
              <a:srgbClr val="F87171"/>
            </a:solidFill>
            <a:prstDash val="solid"/>
          </a:ln>
        </p:spPr>
      </p:sp>
      <p:sp>
        <p:nvSpPr>
          <p:cNvPr id="96" name="Text 94"/>
          <p:cNvSpPr/>
          <p:nvPr/>
        </p:nvSpPr>
        <p:spPr>
          <a:xfrm>
            <a:off x="4553712" y="3438144"/>
            <a:ext cx="658368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0D1B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≤ -15°C</a:t>
            </a:r>
            <a:endParaRPr lang="en-US" sz="900" dirty="0"/>
          </a:p>
        </p:txBody>
      </p:sp>
      <p:sp>
        <p:nvSpPr>
          <p:cNvPr id="97" name="Text 95"/>
          <p:cNvSpPr/>
          <p:nvPr/>
        </p:nvSpPr>
        <p:spPr>
          <a:xfrm>
            <a:off x="5266944" y="3474720"/>
            <a:ext cx="109728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F8717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동파방지 보호</a:t>
            </a:r>
            <a:endParaRPr lang="en-US" sz="900" dirty="0"/>
          </a:p>
        </p:txBody>
      </p:sp>
      <p:sp>
        <p:nvSpPr>
          <p:cNvPr id="98" name="Text 96"/>
          <p:cNvSpPr/>
          <p:nvPr/>
        </p:nvSpPr>
        <p:spPr>
          <a:xfrm>
            <a:off x="6400800" y="3474720"/>
            <a:ext cx="237744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강제 환기 1단 → 전원 OFF</a:t>
            </a:r>
            <a:endParaRPr lang="en-US" sz="850" dirty="0"/>
          </a:p>
        </p:txBody>
      </p:sp>
      <p:sp>
        <p:nvSpPr>
          <p:cNvPr id="99" name="Shape 97"/>
          <p:cNvSpPr/>
          <p:nvPr/>
        </p:nvSpPr>
        <p:spPr>
          <a:xfrm>
            <a:off x="4553712" y="3767328"/>
            <a:ext cx="658368" cy="274320"/>
          </a:xfrm>
          <a:prstGeom prst="rect">
            <a:avLst/>
          </a:prstGeom>
          <a:solidFill>
            <a:srgbClr val="10B981"/>
          </a:solidFill>
          <a:ln w="12700">
            <a:solidFill>
              <a:srgbClr val="10B981"/>
            </a:solidFill>
            <a:prstDash val="solid"/>
          </a:ln>
        </p:spPr>
      </p:sp>
      <p:sp>
        <p:nvSpPr>
          <p:cNvPr id="100" name="Text 98"/>
          <p:cNvSpPr/>
          <p:nvPr/>
        </p:nvSpPr>
        <p:spPr>
          <a:xfrm>
            <a:off x="4553712" y="3767328"/>
            <a:ext cx="658368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0D1B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≥ -13°C</a:t>
            </a:r>
            <a:endParaRPr lang="en-US" sz="900" dirty="0"/>
          </a:p>
        </p:txBody>
      </p:sp>
      <p:sp>
        <p:nvSpPr>
          <p:cNvPr id="101" name="Text 99"/>
          <p:cNvSpPr/>
          <p:nvPr/>
        </p:nvSpPr>
        <p:spPr>
          <a:xfrm>
            <a:off x="5266944" y="3803904"/>
            <a:ext cx="109728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10B98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보호 해제</a:t>
            </a:r>
            <a:endParaRPr lang="en-US" sz="900" dirty="0"/>
          </a:p>
        </p:txBody>
      </p:sp>
      <p:sp>
        <p:nvSpPr>
          <p:cNvPr id="102" name="Text 100"/>
          <p:cNvSpPr/>
          <p:nvPr/>
        </p:nvSpPr>
        <p:spPr>
          <a:xfrm>
            <a:off x="6400800" y="3803904"/>
            <a:ext cx="237744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정상 운전 복귀</a:t>
            </a:r>
            <a:endParaRPr lang="en-US" sz="850" dirty="0"/>
          </a:p>
        </p:txBody>
      </p:sp>
      <p:sp>
        <p:nvSpPr>
          <p:cNvPr id="103" name="Shape 101"/>
          <p:cNvSpPr/>
          <p:nvPr/>
        </p:nvSpPr>
        <p:spPr>
          <a:xfrm>
            <a:off x="4553712" y="4096512"/>
            <a:ext cx="658368" cy="274320"/>
          </a:xfrm>
          <a:prstGeom prst="rect">
            <a:avLst/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</p:sp>
      <p:sp>
        <p:nvSpPr>
          <p:cNvPr id="104" name="Text 102"/>
          <p:cNvSpPr/>
          <p:nvPr/>
        </p:nvSpPr>
        <p:spPr>
          <a:xfrm>
            <a:off x="4553712" y="4096512"/>
            <a:ext cx="658368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0D1B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≤ -7°C</a:t>
            </a:r>
            <a:endParaRPr lang="en-US" sz="900" dirty="0"/>
          </a:p>
        </p:txBody>
      </p:sp>
      <p:sp>
        <p:nvSpPr>
          <p:cNvPr id="105" name="Text 103"/>
          <p:cNvSpPr/>
          <p:nvPr/>
        </p:nvSpPr>
        <p:spPr>
          <a:xfrm>
            <a:off x="5266944" y="4133088"/>
            <a:ext cx="109728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F59E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간헐 운전</a:t>
            </a:r>
            <a:endParaRPr lang="en-US" sz="900" dirty="0"/>
          </a:p>
        </p:txBody>
      </p:sp>
      <p:sp>
        <p:nvSpPr>
          <p:cNvPr id="106" name="Text 104"/>
          <p:cNvSpPr/>
          <p:nvPr/>
        </p:nvSpPr>
        <p:spPr>
          <a:xfrm>
            <a:off x="6400800" y="4133088"/>
            <a:ext cx="237744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1800초 사이클: 20분운전→10분정지</a:t>
            </a:r>
            <a:endParaRPr lang="en-US" sz="850" dirty="0"/>
          </a:p>
        </p:txBody>
      </p:sp>
      <p:sp>
        <p:nvSpPr>
          <p:cNvPr id="107" name="Shape 105"/>
          <p:cNvSpPr/>
          <p:nvPr/>
        </p:nvSpPr>
        <p:spPr>
          <a:xfrm>
            <a:off x="4553712" y="4425696"/>
            <a:ext cx="658368" cy="274320"/>
          </a:xfrm>
          <a:prstGeom prst="rect">
            <a:avLst/>
          </a:prstGeom>
          <a:solidFill>
            <a:srgbClr val="10B981"/>
          </a:solidFill>
          <a:ln w="12700">
            <a:solidFill>
              <a:srgbClr val="10B981"/>
            </a:solidFill>
            <a:prstDash val="solid"/>
          </a:ln>
        </p:spPr>
      </p:sp>
      <p:sp>
        <p:nvSpPr>
          <p:cNvPr id="108" name="Text 106"/>
          <p:cNvSpPr/>
          <p:nvPr/>
        </p:nvSpPr>
        <p:spPr>
          <a:xfrm>
            <a:off x="4553712" y="4425696"/>
            <a:ext cx="658368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0D1B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≥ -5°C</a:t>
            </a:r>
            <a:endParaRPr lang="en-US" sz="900" dirty="0"/>
          </a:p>
        </p:txBody>
      </p:sp>
      <p:sp>
        <p:nvSpPr>
          <p:cNvPr id="109" name="Text 107"/>
          <p:cNvSpPr/>
          <p:nvPr/>
        </p:nvSpPr>
        <p:spPr>
          <a:xfrm>
            <a:off x="5266944" y="4462272"/>
            <a:ext cx="109728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10B98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간헐 해제</a:t>
            </a:r>
            <a:endParaRPr lang="en-US" sz="900" dirty="0"/>
          </a:p>
        </p:txBody>
      </p:sp>
      <p:sp>
        <p:nvSpPr>
          <p:cNvPr id="110" name="Text 108"/>
          <p:cNvSpPr/>
          <p:nvPr/>
        </p:nvSpPr>
        <p:spPr>
          <a:xfrm>
            <a:off x="6400800" y="4462272"/>
            <a:ext cx="237744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정상 자동 모드 복귀</a:t>
            </a:r>
            <a:endParaRPr lang="en-US" sz="850" dirty="0"/>
          </a:p>
        </p:txBody>
      </p:sp>
      <p:sp>
        <p:nvSpPr>
          <p:cNvPr id="111" name="Shape 109"/>
          <p:cNvSpPr/>
          <p:nvPr/>
        </p:nvSpPr>
        <p:spPr>
          <a:xfrm>
            <a:off x="256032" y="4864608"/>
            <a:ext cx="8613648" cy="457200"/>
          </a:xfrm>
          <a:prstGeom prst="rect">
            <a:avLst/>
          </a:prstGeom>
          <a:solidFill>
            <a:srgbClr val="0F1E3A"/>
          </a:solidFill>
          <a:ln w="12700">
            <a:solidFill>
              <a:srgbClr val="243355"/>
            </a:solidFill>
            <a:prstDash val="solid"/>
          </a:ln>
          <a:effectLst>
            <a:outerShdw blurRad="101600" dist="38100" dir="8100000" algn="bl" rotWithShape="0">
              <a:srgbClr val="000000">
                <a:alpha val="25000"/>
              </a:srgbClr>
            </a:outerShdw>
          </a:effectLst>
        </p:spPr>
      </p:sp>
      <p:sp>
        <p:nvSpPr>
          <p:cNvPr id="112" name="Text 110"/>
          <p:cNvSpPr/>
          <p:nvPr/>
        </p:nvSpPr>
        <p:spPr>
          <a:xfrm>
            <a:off x="384048" y="4919472"/>
            <a:ext cx="9144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00C2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필터 관리:</a:t>
            </a:r>
            <a:endParaRPr lang="en-US" sz="950" dirty="0"/>
          </a:p>
        </p:txBody>
      </p:sp>
      <p:sp>
        <p:nvSpPr>
          <p:cNvPr id="113" name="Text 111"/>
          <p:cNvSpPr/>
          <p:nvPr/>
        </p:nvSpPr>
        <p:spPr>
          <a:xfrm>
            <a:off x="1353312" y="4919472"/>
            <a:ext cx="74066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가동 중 매 1시간 카운터 증가 → 2000h(청소) / 4000h(교체) / 20000h(소자) 경보  |  초과 후 EEPROM 저장 (EEP_Save_Flag=1)  |  Filter_Reset_Process()로 초기화</a:t>
            </a:r>
            <a:endParaRPr lang="en-US" sz="85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0D1B3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02920"/>
          </a:xfrm>
          <a:prstGeom prst="rect">
            <a:avLst/>
          </a:prstGeom>
          <a:solidFill>
            <a:srgbClr val="0D1B36"/>
          </a:solidFill>
          <a:ln w="12700">
            <a:solidFill>
              <a:srgbClr val="0D1B36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256032" cy="502920"/>
          </a:xfrm>
          <a:prstGeom prst="rect">
            <a:avLst/>
          </a:prstGeom>
          <a:solidFill>
            <a:srgbClr val="00C2D4"/>
          </a:solidFill>
          <a:ln w="12700">
            <a:solidFill>
              <a:srgbClr val="00C2D4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384048" y="0"/>
            <a:ext cx="77724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소스 파일 구성 &amp; 분석 요약</a:t>
            </a:r>
            <a:endParaRPr lang="en-US" sz="2000" dirty="0"/>
          </a:p>
        </p:txBody>
      </p:sp>
      <p:sp>
        <p:nvSpPr>
          <p:cNvPr id="5" name="Text 3"/>
          <p:cNvSpPr/>
          <p:nvPr/>
        </p:nvSpPr>
        <p:spPr>
          <a:xfrm>
            <a:off x="384048" y="0"/>
            <a:ext cx="77724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100" dirty="0">
                <a:solidFill>
                  <a:srgbClr val="00C2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File Structure Summary</a:t>
            </a:r>
            <a:endParaRPr lang="en-US" sz="1100" dirty="0"/>
          </a:p>
        </p:txBody>
      </p:sp>
      <p:sp>
        <p:nvSpPr>
          <p:cNvPr id="6" name="Shape 4"/>
          <p:cNvSpPr/>
          <p:nvPr/>
        </p:nvSpPr>
        <p:spPr>
          <a:xfrm>
            <a:off x="256032" y="658368"/>
            <a:ext cx="4261104" cy="475488"/>
          </a:xfrm>
          <a:prstGeom prst="rect">
            <a:avLst/>
          </a:prstGeom>
          <a:solidFill>
            <a:srgbClr val="1A2B4A"/>
          </a:solidFill>
          <a:ln w="12700">
            <a:solidFill>
              <a:srgbClr val="243355"/>
            </a:solidFill>
            <a:prstDash val="solid"/>
          </a:ln>
          <a:effectLst>
            <a:outerShdw blurRad="101600" dist="38100" dir="8100000" algn="bl" rotWithShape="0">
              <a:srgbClr val="000000">
                <a:alpha val="25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256032" y="658368"/>
            <a:ext cx="64008" cy="475488"/>
          </a:xfrm>
          <a:prstGeom prst="rect">
            <a:avLst/>
          </a:prstGeom>
          <a:solidFill>
            <a:srgbClr val="00C2D4"/>
          </a:solidFill>
          <a:ln w="12700">
            <a:solidFill>
              <a:srgbClr val="00C2D4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3913632" y="713232"/>
            <a:ext cx="548640" cy="182880"/>
          </a:xfrm>
          <a:prstGeom prst="rect">
            <a:avLst/>
          </a:prstGeom>
          <a:solidFill>
            <a:srgbClr val="1E2E54"/>
          </a:solidFill>
          <a:ln w="12700">
            <a:solidFill>
              <a:srgbClr val="1E2E54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3913632" y="713232"/>
            <a:ext cx="5486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5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3.2KB</a:t>
            </a:r>
            <a:endParaRPr lang="en-US" sz="750" dirty="0"/>
          </a:p>
        </p:txBody>
      </p:sp>
      <p:sp>
        <p:nvSpPr>
          <p:cNvPr id="10" name="Text 8"/>
          <p:cNvSpPr/>
          <p:nvPr/>
        </p:nvSpPr>
        <p:spPr>
          <a:xfrm>
            <a:off x="420624" y="694944"/>
            <a:ext cx="34290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00C2D4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main.c</a:t>
            </a:r>
            <a:endParaRPr lang="en-US" sz="950" dirty="0"/>
          </a:p>
        </p:txBody>
      </p:sp>
      <p:sp>
        <p:nvSpPr>
          <p:cNvPr id="11" name="Text 9"/>
          <p:cNvSpPr/>
          <p:nvPr/>
        </p:nvSpPr>
        <p:spPr>
          <a:xfrm>
            <a:off x="420624" y="905256"/>
            <a:ext cx="393192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메인 루프 &amp; 시스템 초기화 스케줄러</a:t>
            </a:r>
            <a:endParaRPr lang="en-US" sz="800" dirty="0"/>
          </a:p>
        </p:txBody>
      </p:sp>
      <p:sp>
        <p:nvSpPr>
          <p:cNvPr id="12" name="Shape 10"/>
          <p:cNvSpPr/>
          <p:nvPr/>
        </p:nvSpPr>
        <p:spPr>
          <a:xfrm>
            <a:off x="4663440" y="658368"/>
            <a:ext cx="4261104" cy="475488"/>
          </a:xfrm>
          <a:prstGeom prst="rect">
            <a:avLst/>
          </a:prstGeom>
          <a:solidFill>
            <a:srgbClr val="1A2B4A"/>
          </a:solidFill>
          <a:ln w="12700">
            <a:solidFill>
              <a:srgbClr val="243355"/>
            </a:solidFill>
            <a:prstDash val="solid"/>
          </a:ln>
          <a:effectLst>
            <a:outerShdw blurRad="101600" dist="38100" dir="8100000" algn="bl" rotWithShape="0">
              <a:srgbClr val="000000">
                <a:alpha val="25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4663440" y="658368"/>
            <a:ext cx="64008" cy="475488"/>
          </a:xfrm>
          <a:prstGeom prst="rect">
            <a:avLst/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8321040" y="713232"/>
            <a:ext cx="548640" cy="182880"/>
          </a:xfrm>
          <a:prstGeom prst="rect">
            <a:avLst/>
          </a:prstGeom>
          <a:solidFill>
            <a:srgbClr val="1E2E54"/>
          </a:solidFill>
          <a:ln w="12700">
            <a:solidFill>
              <a:srgbClr val="1E2E54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8321040" y="713232"/>
            <a:ext cx="5486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5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14.5KB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4828032" y="694944"/>
            <a:ext cx="34290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F59E0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My_define.h</a:t>
            </a:r>
            <a:endParaRPr lang="en-US" sz="950" dirty="0"/>
          </a:p>
        </p:txBody>
      </p:sp>
      <p:sp>
        <p:nvSpPr>
          <p:cNvPr id="17" name="Text 15"/>
          <p:cNvSpPr/>
          <p:nvPr/>
        </p:nvSpPr>
        <p:spPr>
          <a:xfrm>
            <a:off x="4828032" y="905256"/>
            <a:ext cx="393192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핀 정의, 매크로, extern 선언 전체</a:t>
            </a:r>
            <a:endParaRPr lang="en-US" sz="800" dirty="0"/>
          </a:p>
        </p:txBody>
      </p:sp>
      <p:sp>
        <p:nvSpPr>
          <p:cNvPr id="18" name="Shape 16"/>
          <p:cNvSpPr/>
          <p:nvPr/>
        </p:nvSpPr>
        <p:spPr>
          <a:xfrm>
            <a:off x="256032" y="1197864"/>
            <a:ext cx="4261104" cy="475488"/>
          </a:xfrm>
          <a:prstGeom prst="rect">
            <a:avLst/>
          </a:prstGeom>
          <a:solidFill>
            <a:srgbClr val="1A2B4A"/>
          </a:solidFill>
          <a:ln w="12700">
            <a:solidFill>
              <a:srgbClr val="243355"/>
            </a:solidFill>
            <a:prstDash val="solid"/>
          </a:ln>
          <a:effectLst>
            <a:outerShdw blurRad="101600" dist="38100" dir="8100000" algn="bl" rotWithShape="0">
              <a:srgbClr val="000000">
                <a:alpha val="25000"/>
              </a:srgbClr>
            </a:outerShdw>
          </a:effectLst>
        </p:spPr>
      </p:sp>
      <p:sp>
        <p:nvSpPr>
          <p:cNvPr id="19" name="Shape 17"/>
          <p:cNvSpPr/>
          <p:nvPr/>
        </p:nvSpPr>
        <p:spPr>
          <a:xfrm>
            <a:off x="256032" y="1197864"/>
            <a:ext cx="64008" cy="475488"/>
          </a:xfrm>
          <a:prstGeom prst="rect">
            <a:avLst/>
          </a:prstGeom>
          <a:solidFill>
            <a:srgbClr val="10B981"/>
          </a:solidFill>
          <a:ln w="12700">
            <a:solidFill>
              <a:srgbClr val="10B981"/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3913632" y="1252728"/>
            <a:ext cx="548640" cy="182880"/>
          </a:xfrm>
          <a:prstGeom prst="rect">
            <a:avLst/>
          </a:prstGeom>
          <a:solidFill>
            <a:srgbClr val="1E2E54"/>
          </a:solidFill>
          <a:ln w="12700">
            <a:solidFill>
              <a:srgbClr val="1E2E54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3913632" y="1252728"/>
            <a:ext cx="5486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5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44.2KB</a:t>
            </a:r>
            <a:endParaRPr lang="en-US" sz="750" dirty="0"/>
          </a:p>
        </p:txBody>
      </p:sp>
      <p:sp>
        <p:nvSpPr>
          <p:cNvPr id="22" name="Text 20"/>
          <p:cNvSpPr/>
          <p:nvPr/>
        </p:nvSpPr>
        <p:spPr>
          <a:xfrm>
            <a:off x="420624" y="1234440"/>
            <a:ext cx="34290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10B981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My_system.c</a:t>
            </a:r>
            <a:endParaRPr lang="en-US" sz="950" dirty="0"/>
          </a:p>
        </p:txBody>
      </p:sp>
      <p:sp>
        <p:nvSpPr>
          <p:cNvPr id="23" name="Text 21"/>
          <p:cNvSpPr/>
          <p:nvPr/>
        </p:nvSpPr>
        <p:spPr>
          <a:xfrm>
            <a:off x="420624" y="1444752"/>
            <a:ext cx="393192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GPIO·ADC·PWM·UART 초기화, 공기질/필터/온도 알고리즘</a:t>
            </a:r>
            <a:endParaRPr lang="en-US" sz="800" dirty="0"/>
          </a:p>
        </p:txBody>
      </p:sp>
      <p:sp>
        <p:nvSpPr>
          <p:cNvPr id="24" name="Shape 22"/>
          <p:cNvSpPr/>
          <p:nvPr/>
        </p:nvSpPr>
        <p:spPr>
          <a:xfrm>
            <a:off x="4663440" y="1197864"/>
            <a:ext cx="4261104" cy="475488"/>
          </a:xfrm>
          <a:prstGeom prst="rect">
            <a:avLst/>
          </a:prstGeom>
          <a:solidFill>
            <a:srgbClr val="1A2B4A"/>
          </a:solidFill>
          <a:ln w="12700">
            <a:solidFill>
              <a:srgbClr val="243355"/>
            </a:solidFill>
            <a:prstDash val="solid"/>
          </a:ln>
          <a:effectLst>
            <a:outerShdw blurRad="101600" dist="38100" dir="8100000" algn="bl" rotWithShape="0">
              <a:srgbClr val="000000">
                <a:alpha val="25000"/>
              </a:srgbClr>
            </a:outerShdw>
          </a:effectLst>
        </p:spPr>
      </p:sp>
      <p:sp>
        <p:nvSpPr>
          <p:cNvPr id="25" name="Shape 23"/>
          <p:cNvSpPr/>
          <p:nvPr/>
        </p:nvSpPr>
        <p:spPr>
          <a:xfrm>
            <a:off x="4663440" y="1197864"/>
            <a:ext cx="64008" cy="475488"/>
          </a:xfrm>
          <a:prstGeom prst="rect">
            <a:avLst/>
          </a:prstGeom>
          <a:solidFill>
            <a:srgbClr val="E879F9"/>
          </a:solidFill>
          <a:ln w="12700">
            <a:solidFill>
              <a:srgbClr val="E879F9"/>
            </a:solidFill>
            <a:prstDash val="solid"/>
          </a:ln>
        </p:spPr>
      </p:sp>
      <p:sp>
        <p:nvSpPr>
          <p:cNvPr id="26" name="Shape 24"/>
          <p:cNvSpPr/>
          <p:nvPr/>
        </p:nvSpPr>
        <p:spPr>
          <a:xfrm>
            <a:off x="8321040" y="1252728"/>
            <a:ext cx="548640" cy="182880"/>
          </a:xfrm>
          <a:prstGeom prst="rect">
            <a:avLst/>
          </a:prstGeom>
          <a:solidFill>
            <a:srgbClr val="1E2E54"/>
          </a:solidFill>
          <a:ln w="12700">
            <a:solidFill>
              <a:srgbClr val="1E2E54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8321040" y="1252728"/>
            <a:ext cx="5486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5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65.1KB</a:t>
            </a:r>
            <a:endParaRPr lang="en-US" sz="750" dirty="0"/>
          </a:p>
        </p:txBody>
      </p:sp>
      <p:sp>
        <p:nvSpPr>
          <p:cNvPr id="28" name="Text 26"/>
          <p:cNvSpPr/>
          <p:nvPr/>
        </p:nvSpPr>
        <p:spPr>
          <a:xfrm>
            <a:off x="4828032" y="1234440"/>
            <a:ext cx="34290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E879F9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My_Uart.c</a:t>
            </a:r>
            <a:endParaRPr lang="en-US" sz="950" dirty="0"/>
          </a:p>
        </p:txBody>
      </p:sp>
      <p:sp>
        <p:nvSpPr>
          <p:cNvPr id="29" name="Text 27"/>
          <p:cNvSpPr/>
          <p:nvPr/>
        </p:nvSpPr>
        <p:spPr>
          <a:xfrm>
            <a:off x="4828032" y="1444752"/>
            <a:ext cx="393192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분배기(SC1)·CVnet 홈넷 프로토콜, CRC16, 디버그 메뉴</a:t>
            </a:r>
            <a:endParaRPr lang="en-US" sz="800" dirty="0"/>
          </a:p>
        </p:txBody>
      </p:sp>
      <p:sp>
        <p:nvSpPr>
          <p:cNvPr id="30" name="Shape 28"/>
          <p:cNvSpPr/>
          <p:nvPr/>
        </p:nvSpPr>
        <p:spPr>
          <a:xfrm>
            <a:off x="256032" y="1737360"/>
            <a:ext cx="4261104" cy="475488"/>
          </a:xfrm>
          <a:prstGeom prst="rect">
            <a:avLst/>
          </a:prstGeom>
          <a:solidFill>
            <a:srgbClr val="1A2B4A"/>
          </a:solidFill>
          <a:ln w="12700">
            <a:solidFill>
              <a:srgbClr val="243355"/>
            </a:solidFill>
            <a:prstDash val="solid"/>
          </a:ln>
          <a:effectLst>
            <a:outerShdw blurRad="101600" dist="38100" dir="8100000" algn="bl" rotWithShape="0">
              <a:srgbClr val="000000">
                <a:alpha val="25000"/>
              </a:srgbClr>
            </a:outerShdw>
          </a:effectLst>
        </p:spPr>
      </p:sp>
      <p:sp>
        <p:nvSpPr>
          <p:cNvPr id="31" name="Shape 29"/>
          <p:cNvSpPr/>
          <p:nvPr/>
        </p:nvSpPr>
        <p:spPr>
          <a:xfrm>
            <a:off x="256032" y="1737360"/>
            <a:ext cx="64008" cy="475488"/>
          </a:xfrm>
          <a:prstGeom prst="rect">
            <a:avLst/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</p:sp>
      <p:sp>
        <p:nvSpPr>
          <p:cNvPr id="32" name="Shape 30"/>
          <p:cNvSpPr/>
          <p:nvPr/>
        </p:nvSpPr>
        <p:spPr>
          <a:xfrm>
            <a:off x="3913632" y="1792224"/>
            <a:ext cx="548640" cy="182880"/>
          </a:xfrm>
          <a:prstGeom prst="rect">
            <a:avLst/>
          </a:prstGeom>
          <a:solidFill>
            <a:srgbClr val="1E2E54"/>
          </a:solidFill>
          <a:ln w="12700">
            <a:solidFill>
              <a:srgbClr val="1E2E54"/>
            </a:solidFill>
            <a:prstDash val="solid"/>
          </a:ln>
        </p:spPr>
      </p:sp>
      <p:sp>
        <p:nvSpPr>
          <p:cNvPr id="33" name="Text 31"/>
          <p:cNvSpPr/>
          <p:nvPr/>
        </p:nvSpPr>
        <p:spPr>
          <a:xfrm>
            <a:off x="3913632" y="1792224"/>
            <a:ext cx="5486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5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23.4KB</a:t>
            </a:r>
            <a:endParaRPr lang="en-US" sz="750" dirty="0"/>
          </a:p>
        </p:txBody>
      </p:sp>
      <p:sp>
        <p:nvSpPr>
          <p:cNvPr id="34" name="Text 32"/>
          <p:cNvSpPr/>
          <p:nvPr/>
        </p:nvSpPr>
        <p:spPr>
          <a:xfrm>
            <a:off x="420624" y="1773936"/>
            <a:ext cx="34290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F59E0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My_RJ2.c</a:t>
            </a:r>
            <a:endParaRPr lang="en-US" sz="950" dirty="0"/>
          </a:p>
        </p:txBody>
      </p:sp>
      <p:sp>
        <p:nvSpPr>
          <p:cNvPr id="35" name="Text 33"/>
          <p:cNvSpPr/>
          <p:nvPr/>
        </p:nvSpPr>
        <p:spPr>
          <a:xfrm>
            <a:off x="420624" y="1984248"/>
            <a:ext cx="393192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룸콘(SC0) 파싱·응답, 에러 체크, 예약 처리</a:t>
            </a:r>
            <a:endParaRPr lang="en-US" sz="800" dirty="0"/>
          </a:p>
        </p:txBody>
      </p:sp>
      <p:sp>
        <p:nvSpPr>
          <p:cNvPr id="36" name="Shape 34"/>
          <p:cNvSpPr/>
          <p:nvPr/>
        </p:nvSpPr>
        <p:spPr>
          <a:xfrm>
            <a:off x="4663440" y="1737360"/>
            <a:ext cx="4261104" cy="475488"/>
          </a:xfrm>
          <a:prstGeom prst="rect">
            <a:avLst/>
          </a:prstGeom>
          <a:solidFill>
            <a:srgbClr val="1A2B4A"/>
          </a:solidFill>
          <a:ln w="12700">
            <a:solidFill>
              <a:srgbClr val="243355"/>
            </a:solidFill>
            <a:prstDash val="solid"/>
          </a:ln>
          <a:effectLst>
            <a:outerShdw blurRad="101600" dist="38100" dir="8100000" algn="bl" rotWithShape="0">
              <a:srgbClr val="000000">
                <a:alpha val="25000"/>
              </a:srgbClr>
            </a:outerShdw>
          </a:effectLst>
        </p:spPr>
      </p:sp>
      <p:sp>
        <p:nvSpPr>
          <p:cNvPr id="37" name="Shape 35"/>
          <p:cNvSpPr/>
          <p:nvPr/>
        </p:nvSpPr>
        <p:spPr>
          <a:xfrm>
            <a:off x="4663440" y="1737360"/>
            <a:ext cx="64008" cy="475488"/>
          </a:xfrm>
          <a:prstGeom prst="rect">
            <a:avLst/>
          </a:prstGeom>
          <a:solidFill>
            <a:srgbClr val="00C2D4"/>
          </a:solidFill>
          <a:ln w="12700">
            <a:solidFill>
              <a:srgbClr val="00C2D4"/>
            </a:solidFill>
            <a:prstDash val="solid"/>
          </a:ln>
        </p:spPr>
      </p:sp>
      <p:sp>
        <p:nvSpPr>
          <p:cNvPr id="38" name="Shape 36"/>
          <p:cNvSpPr/>
          <p:nvPr/>
        </p:nvSpPr>
        <p:spPr>
          <a:xfrm>
            <a:off x="8321040" y="1792224"/>
            <a:ext cx="548640" cy="182880"/>
          </a:xfrm>
          <a:prstGeom prst="rect">
            <a:avLst/>
          </a:prstGeom>
          <a:solidFill>
            <a:srgbClr val="1E2E54"/>
          </a:solidFill>
          <a:ln w="12700">
            <a:solidFill>
              <a:srgbClr val="1E2E54"/>
            </a:solidFill>
            <a:prstDash val="solid"/>
          </a:ln>
        </p:spPr>
      </p:sp>
      <p:sp>
        <p:nvSpPr>
          <p:cNvPr id="39" name="Text 37"/>
          <p:cNvSpPr/>
          <p:nvPr/>
        </p:nvSpPr>
        <p:spPr>
          <a:xfrm>
            <a:off x="8321040" y="1792224"/>
            <a:ext cx="5486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5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5.5KB</a:t>
            </a:r>
            <a:endParaRPr lang="en-US" sz="750" dirty="0"/>
          </a:p>
        </p:txBody>
      </p:sp>
      <p:sp>
        <p:nvSpPr>
          <p:cNvPr id="40" name="Text 38"/>
          <p:cNvSpPr/>
          <p:nvPr/>
        </p:nvSpPr>
        <p:spPr>
          <a:xfrm>
            <a:off x="4828032" y="1773936"/>
            <a:ext cx="34290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00C2D4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My_Hood.c</a:t>
            </a:r>
            <a:endParaRPr lang="en-US" sz="950" dirty="0"/>
          </a:p>
        </p:txBody>
      </p:sp>
      <p:sp>
        <p:nvSpPr>
          <p:cNvPr id="41" name="Text 39"/>
          <p:cNvSpPr/>
          <p:nvPr/>
        </p:nvSpPr>
        <p:spPr>
          <a:xfrm>
            <a:off x="4828032" y="1984248"/>
            <a:ext cx="393192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후드 RS-485(UART0) 통신, XOR 체크섬</a:t>
            </a:r>
            <a:endParaRPr lang="en-US" sz="800" dirty="0"/>
          </a:p>
        </p:txBody>
      </p:sp>
      <p:sp>
        <p:nvSpPr>
          <p:cNvPr id="42" name="Shape 40"/>
          <p:cNvSpPr/>
          <p:nvPr/>
        </p:nvSpPr>
        <p:spPr>
          <a:xfrm>
            <a:off x="256032" y="2276856"/>
            <a:ext cx="4261104" cy="475488"/>
          </a:xfrm>
          <a:prstGeom prst="rect">
            <a:avLst/>
          </a:prstGeom>
          <a:solidFill>
            <a:srgbClr val="1A2B4A"/>
          </a:solidFill>
          <a:ln w="12700">
            <a:solidFill>
              <a:srgbClr val="243355"/>
            </a:solidFill>
            <a:prstDash val="solid"/>
          </a:ln>
          <a:effectLst>
            <a:outerShdw blurRad="101600" dist="38100" dir="8100000" algn="bl" rotWithShape="0">
              <a:srgbClr val="000000">
                <a:alpha val="25000"/>
              </a:srgbClr>
            </a:outerShdw>
          </a:effectLst>
        </p:spPr>
      </p:sp>
      <p:sp>
        <p:nvSpPr>
          <p:cNvPr id="43" name="Shape 41"/>
          <p:cNvSpPr/>
          <p:nvPr/>
        </p:nvSpPr>
        <p:spPr>
          <a:xfrm>
            <a:off x="256032" y="2276856"/>
            <a:ext cx="64008" cy="475488"/>
          </a:xfrm>
          <a:prstGeom prst="rect">
            <a:avLst/>
          </a:prstGeom>
          <a:solidFill>
            <a:srgbClr val="10B981"/>
          </a:solidFill>
          <a:ln w="12700">
            <a:solidFill>
              <a:srgbClr val="10B981"/>
            </a:solidFill>
            <a:prstDash val="solid"/>
          </a:ln>
        </p:spPr>
      </p:sp>
      <p:sp>
        <p:nvSpPr>
          <p:cNvPr id="44" name="Shape 42"/>
          <p:cNvSpPr/>
          <p:nvPr/>
        </p:nvSpPr>
        <p:spPr>
          <a:xfrm>
            <a:off x="3913632" y="2331720"/>
            <a:ext cx="548640" cy="182880"/>
          </a:xfrm>
          <a:prstGeom prst="rect">
            <a:avLst/>
          </a:prstGeom>
          <a:solidFill>
            <a:srgbClr val="1E2E54"/>
          </a:solidFill>
          <a:ln w="12700">
            <a:solidFill>
              <a:srgbClr val="1E2E54"/>
            </a:solidFill>
            <a:prstDash val="solid"/>
          </a:ln>
        </p:spPr>
      </p:sp>
      <p:sp>
        <p:nvSpPr>
          <p:cNvPr id="45" name="Text 43"/>
          <p:cNvSpPr/>
          <p:nvPr/>
        </p:nvSpPr>
        <p:spPr>
          <a:xfrm>
            <a:off x="3913632" y="2331720"/>
            <a:ext cx="5486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5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23.4KB</a:t>
            </a:r>
            <a:endParaRPr lang="en-US" sz="750" dirty="0"/>
          </a:p>
        </p:txBody>
      </p:sp>
      <p:sp>
        <p:nvSpPr>
          <p:cNvPr id="46" name="Text 44"/>
          <p:cNvSpPr/>
          <p:nvPr/>
        </p:nvSpPr>
        <p:spPr>
          <a:xfrm>
            <a:off x="420624" y="2313432"/>
            <a:ext cx="34290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10B981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MyControl.c</a:t>
            </a:r>
            <a:endParaRPr lang="en-US" sz="950" dirty="0"/>
          </a:p>
        </p:txBody>
      </p:sp>
      <p:sp>
        <p:nvSpPr>
          <p:cNvPr id="47" name="Text 45"/>
          <p:cNvSpPr/>
          <p:nvPr/>
        </p:nvSpPr>
        <p:spPr>
          <a:xfrm>
            <a:off x="420624" y="2523744"/>
            <a:ext cx="393192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EEPROM 초기화, ADC 센싱, 전원ON/OFF, 모드전환</a:t>
            </a:r>
            <a:endParaRPr lang="en-US" sz="800" dirty="0"/>
          </a:p>
        </p:txBody>
      </p:sp>
      <p:sp>
        <p:nvSpPr>
          <p:cNvPr id="48" name="Shape 46"/>
          <p:cNvSpPr/>
          <p:nvPr/>
        </p:nvSpPr>
        <p:spPr>
          <a:xfrm>
            <a:off x="4663440" y="2276856"/>
            <a:ext cx="4261104" cy="475488"/>
          </a:xfrm>
          <a:prstGeom prst="rect">
            <a:avLst/>
          </a:prstGeom>
          <a:solidFill>
            <a:srgbClr val="1A2B4A"/>
          </a:solidFill>
          <a:ln w="12700">
            <a:solidFill>
              <a:srgbClr val="243355"/>
            </a:solidFill>
            <a:prstDash val="solid"/>
          </a:ln>
          <a:effectLst>
            <a:outerShdw blurRad="101600" dist="38100" dir="8100000" algn="bl" rotWithShape="0">
              <a:srgbClr val="000000">
                <a:alpha val="25000"/>
              </a:srgbClr>
            </a:outerShdw>
          </a:effectLst>
        </p:spPr>
      </p:sp>
      <p:sp>
        <p:nvSpPr>
          <p:cNvPr id="49" name="Shape 47"/>
          <p:cNvSpPr/>
          <p:nvPr/>
        </p:nvSpPr>
        <p:spPr>
          <a:xfrm>
            <a:off x="4663440" y="2276856"/>
            <a:ext cx="64008" cy="475488"/>
          </a:xfrm>
          <a:prstGeom prst="rect">
            <a:avLst/>
          </a:prstGeom>
          <a:solidFill>
            <a:srgbClr val="F87171"/>
          </a:solidFill>
          <a:ln w="12700">
            <a:solidFill>
              <a:srgbClr val="F87171"/>
            </a:solidFill>
            <a:prstDash val="solid"/>
          </a:ln>
        </p:spPr>
      </p:sp>
      <p:sp>
        <p:nvSpPr>
          <p:cNvPr id="50" name="Shape 48"/>
          <p:cNvSpPr/>
          <p:nvPr/>
        </p:nvSpPr>
        <p:spPr>
          <a:xfrm>
            <a:off x="8321040" y="2331720"/>
            <a:ext cx="548640" cy="182880"/>
          </a:xfrm>
          <a:prstGeom prst="rect">
            <a:avLst/>
          </a:prstGeom>
          <a:solidFill>
            <a:srgbClr val="1E2E54"/>
          </a:solidFill>
          <a:ln w="12700">
            <a:solidFill>
              <a:srgbClr val="1E2E54"/>
            </a:solidFill>
            <a:prstDash val="solid"/>
          </a:ln>
        </p:spPr>
      </p:sp>
      <p:sp>
        <p:nvSpPr>
          <p:cNvPr id="51" name="Text 49"/>
          <p:cNvSpPr/>
          <p:nvPr/>
        </p:nvSpPr>
        <p:spPr>
          <a:xfrm>
            <a:off x="8321040" y="2331720"/>
            <a:ext cx="5486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5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39.1KB</a:t>
            </a:r>
            <a:endParaRPr lang="en-US" sz="750" dirty="0"/>
          </a:p>
        </p:txBody>
      </p:sp>
      <p:sp>
        <p:nvSpPr>
          <p:cNvPr id="52" name="Text 50"/>
          <p:cNvSpPr/>
          <p:nvPr/>
        </p:nvSpPr>
        <p:spPr>
          <a:xfrm>
            <a:off x="4828032" y="2313432"/>
            <a:ext cx="34290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F87171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MyMotor.c</a:t>
            </a:r>
            <a:endParaRPr lang="en-US" sz="950" dirty="0"/>
          </a:p>
        </p:txBody>
      </p:sp>
      <p:sp>
        <p:nvSpPr>
          <p:cNvPr id="53" name="Text 51"/>
          <p:cNvSpPr/>
          <p:nvPr/>
        </p:nvSpPr>
        <p:spPr>
          <a:xfrm>
            <a:off x="4828032" y="2523744"/>
            <a:ext cx="393192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BLDC 팬 PWM, 스텝모터 댐퍼, RPM 피드백, VSP 제어</a:t>
            </a:r>
            <a:endParaRPr lang="en-US" sz="800" dirty="0"/>
          </a:p>
        </p:txBody>
      </p:sp>
      <p:sp>
        <p:nvSpPr>
          <p:cNvPr id="54" name="Shape 52"/>
          <p:cNvSpPr/>
          <p:nvPr/>
        </p:nvSpPr>
        <p:spPr>
          <a:xfrm>
            <a:off x="256032" y="2816352"/>
            <a:ext cx="4261104" cy="475488"/>
          </a:xfrm>
          <a:prstGeom prst="rect">
            <a:avLst/>
          </a:prstGeom>
          <a:solidFill>
            <a:srgbClr val="1A2B4A"/>
          </a:solidFill>
          <a:ln w="12700">
            <a:solidFill>
              <a:srgbClr val="243355"/>
            </a:solidFill>
            <a:prstDash val="solid"/>
          </a:ln>
          <a:effectLst>
            <a:outerShdw blurRad="101600" dist="38100" dir="8100000" algn="bl" rotWithShape="0">
              <a:srgbClr val="000000">
                <a:alpha val="25000"/>
              </a:srgbClr>
            </a:outerShdw>
          </a:effectLst>
        </p:spPr>
      </p:sp>
      <p:sp>
        <p:nvSpPr>
          <p:cNvPr id="55" name="Shape 53"/>
          <p:cNvSpPr/>
          <p:nvPr/>
        </p:nvSpPr>
        <p:spPr>
          <a:xfrm>
            <a:off x="256032" y="2816352"/>
            <a:ext cx="64008" cy="475488"/>
          </a:xfrm>
          <a:prstGeom prst="rect">
            <a:avLst/>
          </a:prstGeom>
          <a:solidFill>
            <a:srgbClr val="94A3B8"/>
          </a:solidFill>
          <a:ln w="12700">
            <a:solidFill>
              <a:srgbClr val="94A3B8"/>
            </a:solidFill>
            <a:prstDash val="solid"/>
          </a:ln>
        </p:spPr>
      </p:sp>
      <p:sp>
        <p:nvSpPr>
          <p:cNvPr id="56" name="Shape 54"/>
          <p:cNvSpPr/>
          <p:nvPr/>
        </p:nvSpPr>
        <p:spPr>
          <a:xfrm>
            <a:off x="3913632" y="2871216"/>
            <a:ext cx="548640" cy="182880"/>
          </a:xfrm>
          <a:prstGeom prst="rect">
            <a:avLst/>
          </a:prstGeom>
          <a:solidFill>
            <a:srgbClr val="1E2E54"/>
          </a:solidFill>
          <a:ln w="12700">
            <a:solidFill>
              <a:srgbClr val="1E2E54"/>
            </a:solidFill>
            <a:prstDash val="solid"/>
          </a:ln>
        </p:spPr>
      </p:sp>
      <p:sp>
        <p:nvSpPr>
          <p:cNvPr id="57" name="Text 55"/>
          <p:cNvSpPr/>
          <p:nvPr/>
        </p:nvSpPr>
        <p:spPr>
          <a:xfrm>
            <a:off x="3913632" y="2871216"/>
            <a:ext cx="5486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5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19.7KB</a:t>
            </a:r>
            <a:endParaRPr lang="en-US" sz="750" dirty="0"/>
          </a:p>
        </p:txBody>
      </p:sp>
      <p:sp>
        <p:nvSpPr>
          <p:cNvPr id="58" name="Text 56"/>
          <p:cNvSpPr/>
          <p:nvPr/>
        </p:nvSpPr>
        <p:spPr>
          <a:xfrm>
            <a:off x="420624" y="2852928"/>
            <a:ext cx="34290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94A3B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pwm_duty10000.c</a:t>
            </a:r>
            <a:endParaRPr lang="en-US" sz="950" dirty="0"/>
          </a:p>
        </p:txBody>
      </p:sp>
      <p:sp>
        <p:nvSpPr>
          <p:cNvPr id="59" name="Text 57"/>
          <p:cNvSpPr/>
          <p:nvPr/>
        </p:nvSpPr>
        <p:spPr>
          <a:xfrm>
            <a:off x="420624" y="3063240"/>
            <a:ext cx="393192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BLDC 속도 변환 룩업 테이블 (PWM duty ↔ 풍속)</a:t>
            </a:r>
            <a:endParaRPr lang="en-US" sz="800" dirty="0"/>
          </a:p>
        </p:txBody>
      </p:sp>
      <p:sp>
        <p:nvSpPr>
          <p:cNvPr id="60" name="Shape 58"/>
          <p:cNvSpPr/>
          <p:nvPr/>
        </p:nvSpPr>
        <p:spPr>
          <a:xfrm>
            <a:off x="4663440" y="2816352"/>
            <a:ext cx="4261104" cy="475488"/>
          </a:xfrm>
          <a:prstGeom prst="rect">
            <a:avLst/>
          </a:prstGeom>
          <a:solidFill>
            <a:srgbClr val="1A2B4A"/>
          </a:solidFill>
          <a:ln w="12700">
            <a:solidFill>
              <a:srgbClr val="243355"/>
            </a:solidFill>
            <a:prstDash val="solid"/>
          </a:ln>
          <a:effectLst>
            <a:outerShdw blurRad="101600" dist="38100" dir="8100000" algn="bl" rotWithShape="0">
              <a:srgbClr val="000000">
                <a:alpha val="25000"/>
              </a:srgbClr>
            </a:outerShdw>
          </a:effectLst>
        </p:spPr>
      </p:sp>
      <p:sp>
        <p:nvSpPr>
          <p:cNvPr id="61" name="Shape 59"/>
          <p:cNvSpPr/>
          <p:nvPr/>
        </p:nvSpPr>
        <p:spPr>
          <a:xfrm>
            <a:off x="4663440" y="2816352"/>
            <a:ext cx="64008" cy="475488"/>
          </a:xfrm>
          <a:prstGeom prst="rect">
            <a:avLst/>
          </a:prstGeom>
          <a:solidFill>
            <a:srgbClr val="94A3B8"/>
          </a:solidFill>
          <a:ln w="12700">
            <a:solidFill>
              <a:srgbClr val="94A3B8"/>
            </a:solidFill>
            <a:prstDash val="solid"/>
          </a:ln>
        </p:spPr>
      </p:sp>
      <p:sp>
        <p:nvSpPr>
          <p:cNvPr id="62" name="Shape 60"/>
          <p:cNvSpPr/>
          <p:nvPr/>
        </p:nvSpPr>
        <p:spPr>
          <a:xfrm>
            <a:off x="8321040" y="2871216"/>
            <a:ext cx="548640" cy="182880"/>
          </a:xfrm>
          <a:prstGeom prst="rect">
            <a:avLst/>
          </a:prstGeom>
          <a:solidFill>
            <a:srgbClr val="1E2E54"/>
          </a:solidFill>
          <a:ln w="12700">
            <a:solidFill>
              <a:srgbClr val="1E2E54"/>
            </a:solidFill>
            <a:prstDash val="solid"/>
          </a:ln>
        </p:spPr>
      </p:sp>
      <p:sp>
        <p:nvSpPr>
          <p:cNvPr id="63" name="Text 61"/>
          <p:cNvSpPr/>
          <p:nvPr/>
        </p:nvSpPr>
        <p:spPr>
          <a:xfrm>
            <a:off x="8321040" y="2871216"/>
            <a:ext cx="5486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5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3.4KB</a:t>
            </a:r>
            <a:endParaRPr lang="en-US" sz="750" dirty="0"/>
          </a:p>
        </p:txBody>
      </p:sp>
      <p:sp>
        <p:nvSpPr>
          <p:cNvPr id="64" name="Text 62"/>
          <p:cNvSpPr/>
          <p:nvPr/>
        </p:nvSpPr>
        <p:spPr>
          <a:xfrm>
            <a:off x="4828032" y="2852928"/>
            <a:ext cx="34290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94A3B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typedefs.h</a:t>
            </a:r>
            <a:endParaRPr lang="en-US" sz="950" dirty="0"/>
          </a:p>
        </p:txBody>
      </p:sp>
      <p:sp>
        <p:nvSpPr>
          <p:cNvPr id="65" name="Text 63"/>
          <p:cNvSpPr/>
          <p:nvPr/>
        </p:nvSpPr>
        <p:spPr>
          <a:xfrm>
            <a:off x="4828032" y="3063240"/>
            <a:ext cx="393192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기본 타입 정의 (uint8_t 등)</a:t>
            </a:r>
            <a:endParaRPr lang="en-US" sz="800" dirty="0"/>
          </a:p>
        </p:txBody>
      </p:sp>
      <p:sp>
        <p:nvSpPr>
          <p:cNvPr id="66" name="Shape 64"/>
          <p:cNvSpPr/>
          <p:nvPr/>
        </p:nvSpPr>
        <p:spPr>
          <a:xfrm>
            <a:off x="256032" y="3355848"/>
            <a:ext cx="4261104" cy="475488"/>
          </a:xfrm>
          <a:prstGeom prst="rect">
            <a:avLst/>
          </a:prstGeom>
          <a:solidFill>
            <a:srgbClr val="1A2B4A"/>
          </a:solidFill>
          <a:ln w="12700">
            <a:solidFill>
              <a:srgbClr val="243355"/>
            </a:solidFill>
            <a:prstDash val="solid"/>
          </a:ln>
          <a:effectLst>
            <a:outerShdw blurRad="101600" dist="38100" dir="8100000" algn="bl" rotWithShape="0">
              <a:srgbClr val="000000">
                <a:alpha val="25000"/>
              </a:srgbClr>
            </a:outerShdw>
          </a:effectLst>
        </p:spPr>
      </p:sp>
      <p:sp>
        <p:nvSpPr>
          <p:cNvPr id="67" name="Shape 65"/>
          <p:cNvSpPr/>
          <p:nvPr/>
        </p:nvSpPr>
        <p:spPr>
          <a:xfrm>
            <a:off x="256032" y="3355848"/>
            <a:ext cx="64008" cy="475488"/>
          </a:xfrm>
          <a:prstGeom prst="rect">
            <a:avLst/>
          </a:prstGeom>
          <a:solidFill>
            <a:srgbClr val="94A3B8"/>
          </a:solidFill>
          <a:ln w="12700">
            <a:solidFill>
              <a:srgbClr val="94A3B8"/>
            </a:solidFill>
            <a:prstDash val="solid"/>
          </a:ln>
        </p:spPr>
      </p:sp>
      <p:sp>
        <p:nvSpPr>
          <p:cNvPr id="68" name="Shape 66"/>
          <p:cNvSpPr/>
          <p:nvPr/>
        </p:nvSpPr>
        <p:spPr>
          <a:xfrm>
            <a:off x="3913632" y="3410712"/>
            <a:ext cx="548640" cy="182880"/>
          </a:xfrm>
          <a:prstGeom prst="rect">
            <a:avLst/>
          </a:prstGeom>
          <a:solidFill>
            <a:srgbClr val="1E2E54"/>
          </a:solidFill>
          <a:ln w="12700">
            <a:solidFill>
              <a:srgbClr val="1E2E54"/>
            </a:solidFill>
            <a:prstDash val="solid"/>
          </a:ln>
        </p:spPr>
      </p:sp>
      <p:sp>
        <p:nvSpPr>
          <p:cNvPr id="69" name="Text 67"/>
          <p:cNvSpPr/>
          <p:nvPr/>
        </p:nvSpPr>
        <p:spPr>
          <a:xfrm>
            <a:off x="3913632" y="3410712"/>
            <a:ext cx="5486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5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0.3KB</a:t>
            </a:r>
            <a:endParaRPr lang="en-US" sz="750" dirty="0"/>
          </a:p>
        </p:txBody>
      </p:sp>
      <p:sp>
        <p:nvSpPr>
          <p:cNvPr id="70" name="Text 68"/>
          <p:cNvSpPr/>
          <p:nvPr/>
        </p:nvSpPr>
        <p:spPr>
          <a:xfrm>
            <a:off x="420624" y="3392424"/>
            <a:ext cx="34290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94A3B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MyControl.h</a:t>
            </a:r>
            <a:endParaRPr lang="en-US" sz="950" dirty="0"/>
          </a:p>
        </p:txBody>
      </p:sp>
      <p:sp>
        <p:nvSpPr>
          <p:cNvPr id="71" name="Text 69"/>
          <p:cNvSpPr/>
          <p:nvPr/>
        </p:nvSpPr>
        <p:spPr>
          <a:xfrm>
            <a:off x="420624" y="3602736"/>
            <a:ext cx="393192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제어 관련 헤더</a:t>
            </a:r>
            <a:endParaRPr lang="en-US" sz="800" dirty="0"/>
          </a:p>
        </p:txBody>
      </p:sp>
      <p:sp>
        <p:nvSpPr>
          <p:cNvPr id="72" name="Shape 70"/>
          <p:cNvSpPr/>
          <p:nvPr/>
        </p:nvSpPr>
        <p:spPr>
          <a:xfrm>
            <a:off x="4663440" y="3355848"/>
            <a:ext cx="4261104" cy="475488"/>
          </a:xfrm>
          <a:prstGeom prst="rect">
            <a:avLst/>
          </a:prstGeom>
          <a:solidFill>
            <a:srgbClr val="1A2B4A"/>
          </a:solidFill>
          <a:ln w="12700">
            <a:solidFill>
              <a:srgbClr val="243355"/>
            </a:solidFill>
            <a:prstDash val="solid"/>
          </a:ln>
          <a:effectLst>
            <a:outerShdw blurRad="101600" dist="38100" dir="8100000" algn="bl" rotWithShape="0">
              <a:srgbClr val="000000">
                <a:alpha val="25000"/>
              </a:srgbClr>
            </a:outerShdw>
          </a:effectLst>
        </p:spPr>
      </p:sp>
      <p:sp>
        <p:nvSpPr>
          <p:cNvPr id="73" name="Shape 71"/>
          <p:cNvSpPr/>
          <p:nvPr/>
        </p:nvSpPr>
        <p:spPr>
          <a:xfrm>
            <a:off x="4663440" y="3355848"/>
            <a:ext cx="64008" cy="475488"/>
          </a:xfrm>
          <a:prstGeom prst="rect">
            <a:avLst/>
          </a:prstGeom>
          <a:solidFill>
            <a:srgbClr val="94A3B8"/>
          </a:solidFill>
          <a:ln w="12700">
            <a:solidFill>
              <a:srgbClr val="94A3B8"/>
            </a:solidFill>
            <a:prstDash val="solid"/>
          </a:ln>
        </p:spPr>
      </p:sp>
      <p:sp>
        <p:nvSpPr>
          <p:cNvPr id="74" name="Shape 72"/>
          <p:cNvSpPr/>
          <p:nvPr/>
        </p:nvSpPr>
        <p:spPr>
          <a:xfrm>
            <a:off x="8321040" y="3410712"/>
            <a:ext cx="548640" cy="182880"/>
          </a:xfrm>
          <a:prstGeom prst="rect">
            <a:avLst/>
          </a:prstGeom>
          <a:solidFill>
            <a:srgbClr val="1E2E54"/>
          </a:solidFill>
          <a:ln w="12700">
            <a:solidFill>
              <a:srgbClr val="1E2E54"/>
            </a:solidFill>
            <a:prstDash val="solid"/>
          </a:ln>
        </p:spPr>
      </p:sp>
      <p:sp>
        <p:nvSpPr>
          <p:cNvPr id="75" name="Text 73"/>
          <p:cNvSpPr/>
          <p:nvPr/>
        </p:nvSpPr>
        <p:spPr>
          <a:xfrm>
            <a:off x="8321040" y="3410712"/>
            <a:ext cx="5486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5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0.2KB</a:t>
            </a:r>
            <a:endParaRPr lang="en-US" sz="750" dirty="0"/>
          </a:p>
        </p:txBody>
      </p:sp>
      <p:sp>
        <p:nvSpPr>
          <p:cNvPr id="76" name="Text 74"/>
          <p:cNvSpPr/>
          <p:nvPr/>
        </p:nvSpPr>
        <p:spPr>
          <a:xfrm>
            <a:off x="4828032" y="3392424"/>
            <a:ext cx="34290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94A3B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MyMotor.h</a:t>
            </a:r>
            <a:endParaRPr lang="en-US" sz="950" dirty="0"/>
          </a:p>
        </p:txBody>
      </p:sp>
      <p:sp>
        <p:nvSpPr>
          <p:cNvPr id="77" name="Text 75"/>
          <p:cNvSpPr/>
          <p:nvPr/>
        </p:nvSpPr>
        <p:spPr>
          <a:xfrm>
            <a:off x="4828032" y="3602736"/>
            <a:ext cx="393192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모터 관련 헤더</a:t>
            </a:r>
            <a:endParaRPr lang="en-US" sz="800" dirty="0"/>
          </a:p>
        </p:txBody>
      </p:sp>
      <p:sp>
        <p:nvSpPr>
          <p:cNvPr id="78" name="Shape 76"/>
          <p:cNvSpPr/>
          <p:nvPr/>
        </p:nvSpPr>
        <p:spPr>
          <a:xfrm>
            <a:off x="256032" y="4480560"/>
            <a:ext cx="8613648" cy="640080"/>
          </a:xfrm>
          <a:prstGeom prst="rect">
            <a:avLst/>
          </a:prstGeom>
          <a:solidFill>
            <a:srgbClr val="0D1B2F"/>
          </a:solidFill>
          <a:ln w="12700">
            <a:solidFill>
              <a:srgbClr val="243355"/>
            </a:solidFill>
            <a:prstDash val="solid"/>
          </a:ln>
          <a:effectLst>
            <a:outerShdw blurRad="101600" dist="38100" dir="8100000" algn="bl" rotWithShape="0">
              <a:srgbClr val="000000">
                <a:alpha val="25000"/>
              </a:srgbClr>
            </a:outerShdw>
          </a:effectLst>
        </p:spPr>
      </p:sp>
      <p:sp>
        <p:nvSpPr>
          <p:cNvPr id="79" name="Shape 77"/>
          <p:cNvSpPr/>
          <p:nvPr/>
        </p:nvSpPr>
        <p:spPr>
          <a:xfrm>
            <a:off x="256032" y="4480560"/>
            <a:ext cx="8613648" cy="54864"/>
          </a:xfrm>
          <a:prstGeom prst="rect">
            <a:avLst/>
          </a:prstGeom>
          <a:solidFill>
            <a:srgbClr val="00C2D4"/>
          </a:solidFill>
          <a:ln w="12700">
            <a:solidFill>
              <a:srgbClr val="00C2D4"/>
            </a:solidFill>
            <a:prstDash val="solid"/>
          </a:ln>
        </p:spPr>
      </p:sp>
      <p:sp>
        <p:nvSpPr>
          <p:cNvPr id="80" name="Text 78"/>
          <p:cNvSpPr/>
          <p:nvPr/>
        </p:nvSpPr>
        <p:spPr>
          <a:xfrm>
            <a:off x="384048" y="4572000"/>
            <a:ext cx="13716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00C2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분석 핵심 요약</a:t>
            </a:r>
            <a:endParaRPr lang="en-US" sz="1000" dirty="0"/>
          </a:p>
        </p:txBody>
      </p:sp>
      <p:sp>
        <p:nvSpPr>
          <p:cNvPr id="81" name="Text 79"/>
          <p:cNvSpPr/>
          <p:nvPr/>
        </p:nvSpPr>
        <p:spPr>
          <a:xfrm>
            <a:off x="1810512" y="4544568"/>
            <a:ext cx="699516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Nuvoton Nano100 MCU  ·  4채널 직렬통신 (UART×2 + SmartCard×2)  ·  RS-485 3채널 (Hood/CVnet/분배기)  ·  BLDC 팬 2대 + 스텝모터 댐퍼 6개  ·  SEN66 공기질 센서 (방별 최대 6개)  ·  CVnet 홈넷 8바이트 이중 체크섬 프로토콜  ·  EEPROM 플래시 에뮬레이션 69바이트  ·  온도/필터/에러 8종 보호</a:t>
            </a:r>
            <a:endParaRPr lang="en-US" sz="85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D1B3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02920"/>
          </a:xfrm>
          <a:prstGeom prst="rect">
            <a:avLst/>
          </a:prstGeom>
          <a:solidFill>
            <a:srgbClr val="0D1B36"/>
          </a:solidFill>
          <a:ln w="12700">
            <a:solidFill>
              <a:srgbClr val="0D1B36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256032" cy="502920"/>
          </a:xfrm>
          <a:prstGeom prst="rect">
            <a:avLst/>
          </a:prstGeom>
          <a:solidFill>
            <a:srgbClr val="00C2D4"/>
          </a:solidFill>
          <a:ln w="12700">
            <a:solidFill>
              <a:srgbClr val="00C2D4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384048" y="0"/>
            <a:ext cx="77724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시스템 아키텍처 개요</a:t>
            </a:r>
            <a:endParaRPr lang="en-US" sz="2000" dirty="0"/>
          </a:p>
        </p:txBody>
      </p:sp>
      <p:sp>
        <p:nvSpPr>
          <p:cNvPr id="5" name="Text 3"/>
          <p:cNvSpPr/>
          <p:nvPr/>
        </p:nvSpPr>
        <p:spPr>
          <a:xfrm>
            <a:off x="384048" y="0"/>
            <a:ext cx="77724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100" dirty="0">
                <a:solidFill>
                  <a:srgbClr val="00C2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System Architecture Overview</a:t>
            </a:r>
            <a:endParaRPr lang="en-US" sz="1100" dirty="0"/>
          </a:p>
        </p:txBody>
      </p:sp>
      <p:sp>
        <p:nvSpPr>
          <p:cNvPr id="6" name="Shape 4"/>
          <p:cNvSpPr/>
          <p:nvPr/>
        </p:nvSpPr>
        <p:spPr>
          <a:xfrm>
            <a:off x="274320" y="658368"/>
            <a:ext cx="1993392" cy="1280160"/>
          </a:xfrm>
          <a:prstGeom prst="rect">
            <a:avLst/>
          </a:prstGeom>
          <a:solidFill>
            <a:srgbClr val="1A2B4A"/>
          </a:solidFill>
          <a:ln w="12700">
            <a:solidFill>
              <a:srgbClr val="243355"/>
            </a:solidFill>
            <a:prstDash val="solid"/>
          </a:ln>
          <a:effectLst>
            <a:outerShdw blurRad="101600" dist="38100" dir="8100000" algn="bl" rotWithShape="0">
              <a:srgbClr val="000000">
                <a:alpha val="25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274320" y="658368"/>
            <a:ext cx="1993392" cy="73152"/>
          </a:xfrm>
          <a:prstGeom prst="rect">
            <a:avLst/>
          </a:prstGeom>
          <a:solidFill>
            <a:srgbClr val="00C2D4"/>
          </a:solidFill>
          <a:ln w="12700">
            <a:solidFill>
              <a:srgbClr val="00C2D4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84048" y="749808"/>
            <a:ext cx="1773936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00C2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⚙  MCU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384048" y="1042416"/>
            <a:ext cx="1773936" cy="8046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Nuvoton Nano100</a:t>
            </a:r>
            <a:endParaRPr lang="en-US" sz="1100" dirty="0"/>
          </a:p>
          <a:p>
            <a:pPr marL="0" indent="0">
              <a:buNone/>
            </a:pPr>
            <a:r>
              <a:rPr lang="en-US" sz="110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ARM Cortex-M0</a:t>
            </a:r>
            <a:endParaRPr lang="en-US" sz="1100" dirty="0"/>
          </a:p>
        </p:txBody>
      </p:sp>
      <p:sp>
        <p:nvSpPr>
          <p:cNvPr id="10" name="Shape 8"/>
          <p:cNvSpPr/>
          <p:nvPr/>
        </p:nvSpPr>
        <p:spPr>
          <a:xfrm>
            <a:off x="2450592" y="658368"/>
            <a:ext cx="1993392" cy="1280160"/>
          </a:xfrm>
          <a:prstGeom prst="rect">
            <a:avLst/>
          </a:prstGeom>
          <a:solidFill>
            <a:srgbClr val="1A2B4A"/>
          </a:solidFill>
          <a:ln w="12700">
            <a:solidFill>
              <a:srgbClr val="243355"/>
            </a:solidFill>
            <a:prstDash val="solid"/>
          </a:ln>
          <a:effectLst>
            <a:outerShdw blurRad="101600" dist="38100" dir="8100000" algn="bl" rotWithShape="0">
              <a:srgbClr val="000000">
                <a:alpha val="25000"/>
              </a:srgbClr>
            </a:outerShdw>
          </a:effectLst>
        </p:spPr>
      </p:sp>
      <p:sp>
        <p:nvSpPr>
          <p:cNvPr id="11" name="Shape 9"/>
          <p:cNvSpPr/>
          <p:nvPr/>
        </p:nvSpPr>
        <p:spPr>
          <a:xfrm>
            <a:off x="2450592" y="658368"/>
            <a:ext cx="1993392" cy="73152"/>
          </a:xfrm>
          <a:prstGeom prst="rect">
            <a:avLst/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2560320" y="749808"/>
            <a:ext cx="1773936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59E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📦  제품 타입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2560320" y="1042416"/>
            <a:ext cx="1773936" cy="8046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HERV EBSN</a:t>
            </a:r>
            <a:endParaRPr lang="en-US" sz="1100" dirty="0"/>
          </a:p>
          <a:p>
            <a:pPr marL="0" indent="0">
              <a:buNone/>
            </a:pPr>
            <a:r>
              <a:rPr lang="en-US" sz="110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100 CMH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4626864" y="658368"/>
            <a:ext cx="1993392" cy="1280160"/>
          </a:xfrm>
          <a:prstGeom prst="rect">
            <a:avLst/>
          </a:prstGeom>
          <a:solidFill>
            <a:srgbClr val="1A2B4A"/>
          </a:solidFill>
          <a:ln w="12700">
            <a:solidFill>
              <a:srgbClr val="243355"/>
            </a:solidFill>
            <a:prstDash val="solid"/>
          </a:ln>
          <a:effectLst>
            <a:outerShdw blurRad="101600" dist="38100" dir="8100000" algn="bl" rotWithShape="0">
              <a:srgbClr val="000000">
                <a:alpha val="25000"/>
              </a:srgbClr>
            </a:outerShdw>
          </a:effectLst>
        </p:spPr>
      </p:sp>
      <p:sp>
        <p:nvSpPr>
          <p:cNvPr id="15" name="Shape 13"/>
          <p:cNvSpPr/>
          <p:nvPr/>
        </p:nvSpPr>
        <p:spPr>
          <a:xfrm>
            <a:off x="4626864" y="658368"/>
            <a:ext cx="1993392" cy="73152"/>
          </a:xfrm>
          <a:prstGeom prst="rect">
            <a:avLst/>
          </a:prstGeom>
          <a:solidFill>
            <a:srgbClr val="10B981"/>
          </a:solidFill>
          <a:ln w="12700">
            <a:solidFill>
              <a:srgbClr val="10B981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4736592" y="749808"/>
            <a:ext cx="1773936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10B98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🏗  아키텍처</a:t>
            </a:r>
            <a:endParaRPr lang="en-US" sz="1100" dirty="0"/>
          </a:p>
        </p:txBody>
      </p:sp>
      <p:sp>
        <p:nvSpPr>
          <p:cNvPr id="17" name="Text 15"/>
          <p:cNvSpPr/>
          <p:nvPr/>
        </p:nvSpPr>
        <p:spPr>
          <a:xfrm>
            <a:off x="4736592" y="1042416"/>
            <a:ext cx="1773936" cy="8046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32-bit RISC</a:t>
            </a:r>
            <a:endParaRPr lang="en-US" sz="1100" dirty="0"/>
          </a:p>
          <a:p>
            <a:pPr marL="0" indent="0">
              <a:buNone/>
            </a:pPr>
            <a:r>
              <a:rPr lang="en-US" sz="110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내부 HIRC 클럭</a:t>
            </a:r>
            <a:endParaRPr lang="en-US" sz="1100" dirty="0"/>
          </a:p>
        </p:txBody>
      </p:sp>
      <p:sp>
        <p:nvSpPr>
          <p:cNvPr id="18" name="Shape 16"/>
          <p:cNvSpPr/>
          <p:nvPr/>
        </p:nvSpPr>
        <p:spPr>
          <a:xfrm>
            <a:off x="6803136" y="658368"/>
            <a:ext cx="1993392" cy="1280160"/>
          </a:xfrm>
          <a:prstGeom prst="rect">
            <a:avLst/>
          </a:prstGeom>
          <a:solidFill>
            <a:srgbClr val="1A2B4A"/>
          </a:solidFill>
          <a:ln w="12700">
            <a:solidFill>
              <a:srgbClr val="243355"/>
            </a:solidFill>
            <a:prstDash val="solid"/>
          </a:ln>
          <a:effectLst>
            <a:outerShdw blurRad="101600" dist="38100" dir="8100000" algn="bl" rotWithShape="0">
              <a:srgbClr val="000000">
                <a:alpha val="25000"/>
              </a:srgbClr>
            </a:outerShdw>
          </a:effectLst>
        </p:spPr>
      </p:sp>
      <p:sp>
        <p:nvSpPr>
          <p:cNvPr id="19" name="Shape 17"/>
          <p:cNvSpPr/>
          <p:nvPr/>
        </p:nvSpPr>
        <p:spPr>
          <a:xfrm>
            <a:off x="6803136" y="658368"/>
            <a:ext cx="1993392" cy="73152"/>
          </a:xfrm>
          <a:prstGeom prst="rect">
            <a:avLst/>
          </a:prstGeom>
          <a:solidFill>
            <a:srgbClr val="E879F9"/>
          </a:solidFill>
          <a:ln w="12700">
            <a:solidFill>
              <a:srgbClr val="E879F9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6912864" y="749808"/>
            <a:ext cx="1773936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E879F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📋  사양 코드</a:t>
            </a:r>
            <a:endParaRPr lang="en-US" sz="1100" dirty="0"/>
          </a:p>
        </p:txBody>
      </p:sp>
      <p:sp>
        <p:nvSpPr>
          <p:cNvPr id="21" name="Text 19"/>
          <p:cNvSpPr/>
          <p:nvPr/>
        </p:nvSpPr>
        <p:spPr>
          <a:xfrm>
            <a:off x="6912864" y="1042416"/>
            <a:ext cx="1773936" cy="8046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SPEC_MODE: 0x16</a:t>
            </a:r>
            <a:endParaRPr lang="en-US" sz="1100" dirty="0"/>
          </a:p>
          <a:p>
            <a:pPr marL="0" indent="0">
              <a:buNone/>
            </a:pPr>
            <a:r>
              <a:rPr lang="en-US" sz="110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히터無/공청/바이패스</a:t>
            </a:r>
            <a:endParaRPr lang="en-US" sz="1100" dirty="0"/>
          </a:p>
        </p:txBody>
      </p:sp>
      <p:sp>
        <p:nvSpPr>
          <p:cNvPr id="22" name="Shape 20"/>
          <p:cNvSpPr/>
          <p:nvPr/>
        </p:nvSpPr>
        <p:spPr>
          <a:xfrm>
            <a:off x="274320" y="2084832"/>
            <a:ext cx="8595360" cy="2788920"/>
          </a:xfrm>
          <a:prstGeom prst="rect">
            <a:avLst/>
          </a:prstGeom>
          <a:solidFill>
            <a:srgbClr val="162244"/>
          </a:solidFill>
          <a:ln w="12700">
            <a:solidFill>
              <a:srgbClr val="243355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365760" y="2148840"/>
            <a:ext cx="2743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00C2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시스템 블록 다이어그램</a:t>
            </a:r>
            <a:endParaRPr lang="en-US" sz="1000" dirty="0"/>
          </a:p>
        </p:txBody>
      </p:sp>
      <p:sp>
        <p:nvSpPr>
          <p:cNvPr id="24" name="Shape 22"/>
          <p:cNvSpPr/>
          <p:nvPr/>
        </p:nvSpPr>
        <p:spPr>
          <a:xfrm>
            <a:off x="3474720" y="2542032"/>
            <a:ext cx="2194560" cy="2011680"/>
          </a:xfrm>
          <a:prstGeom prst="rect">
            <a:avLst/>
          </a:prstGeom>
          <a:solidFill>
            <a:srgbClr val="203060"/>
          </a:solidFill>
          <a:ln w="12700">
            <a:solidFill>
              <a:srgbClr val="243355"/>
            </a:solidFill>
            <a:prstDash val="solid"/>
          </a:ln>
          <a:effectLst>
            <a:outerShdw blurRad="101600" dist="38100" dir="8100000" algn="bl" rotWithShape="0">
              <a:srgbClr val="000000">
                <a:alpha val="25000"/>
              </a:srgbClr>
            </a:outerShdw>
          </a:effectLst>
        </p:spPr>
      </p:sp>
      <p:sp>
        <p:nvSpPr>
          <p:cNvPr id="25" name="Text 23"/>
          <p:cNvSpPr/>
          <p:nvPr/>
        </p:nvSpPr>
        <p:spPr>
          <a:xfrm>
            <a:off x="3474720" y="2542032"/>
            <a:ext cx="219456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MCU</a:t>
            </a:r>
            <a:endParaRPr lang="en-US" sz="1000" dirty="0"/>
          </a:p>
        </p:txBody>
      </p:sp>
      <p:sp>
        <p:nvSpPr>
          <p:cNvPr id="26" name="Shape 24"/>
          <p:cNvSpPr/>
          <p:nvPr/>
        </p:nvSpPr>
        <p:spPr>
          <a:xfrm>
            <a:off x="3474720" y="2889504"/>
            <a:ext cx="2194560" cy="36576"/>
          </a:xfrm>
          <a:prstGeom prst="rect">
            <a:avLst/>
          </a:prstGeom>
          <a:solidFill>
            <a:srgbClr val="00C2D4"/>
          </a:solidFill>
          <a:ln w="12700">
            <a:solidFill>
              <a:srgbClr val="00C2D4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3566160" y="2962656"/>
            <a:ext cx="201168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UART0/1  |  SC0/SC1</a:t>
            </a:r>
            <a:endParaRPr lang="en-US" sz="900" dirty="0"/>
          </a:p>
        </p:txBody>
      </p:sp>
      <p:sp>
        <p:nvSpPr>
          <p:cNvPr id="28" name="Text 26"/>
          <p:cNvSpPr/>
          <p:nvPr/>
        </p:nvSpPr>
        <p:spPr>
          <a:xfrm>
            <a:off x="3566160" y="3300984"/>
            <a:ext cx="201168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Timer0/1  |  ADC</a:t>
            </a:r>
            <a:endParaRPr lang="en-US" sz="900" dirty="0"/>
          </a:p>
        </p:txBody>
      </p:sp>
      <p:sp>
        <p:nvSpPr>
          <p:cNvPr id="29" name="Text 27"/>
          <p:cNvSpPr/>
          <p:nvPr/>
        </p:nvSpPr>
        <p:spPr>
          <a:xfrm>
            <a:off x="3566160" y="3639312"/>
            <a:ext cx="201168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PWM0/1   |  GPIO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3566160" y="3977640"/>
            <a:ext cx="201168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EEPROM Emulation</a:t>
            </a:r>
            <a:endParaRPr lang="en-US" sz="900" dirty="0"/>
          </a:p>
        </p:txBody>
      </p:sp>
      <p:sp>
        <p:nvSpPr>
          <p:cNvPr id="31" name="Shape 29"/>
          <p:cNvSpPr/>
          <p:nvPr/>
        </p:nvSpPr>
        <p:spPr>
          <a:xfrm>
            <a:off x="411480" y="2542032"/>
            <a:ext cx="1828800" cy="658368"/>
          </a:xfrm>
          <a:prstGeom prst="rect">
            <a:avLst/>
          </a:prstGeom>
          <a:solidFill>
            <a:srgbClr val="1A2B4A"/>
          </a:solidFill>
          <a:ln w="12700">
            <a:solidFill>
              <a:srgbClr val="243355"/>
            </a:solidFill>
            <a:prstDash val="solid"/>
          </a:ln>
          <a:effectLst>
            <a:outerShdw blurRad="101600" dist="38100" dir="8100000" algn="bl" rotWithShape="0">
              <a:srgbClr val="000000">
                <a:alpha val="25000"/>
              </a:srgbClr>
            </a:outerShdw>
          </a:effectLst>
        </p:spPr>
      </p:sp>
      <p:sp>
        <p:nvSpPr>
          <p:cNvPr id="32" name="Shape 30"/>
          <p:cNvSpPr/>
          <p:nvPr/>
        </p:nvSpPr>
        <p:spPr>
          <a:xfrm>
            <a:off x="411480" y="2542032"/>
            <a:ext cx="64008" cy="658368"/>
          </a:xfrm>
          <a:prstGeom prst="rect">
            <a:avLst/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</p:sp>
      <p:sp>
        <p:nvSpPr>
          <p:cNvPr id="33" name="Text 31"/>
          <p:cNvSpPr/>
          <p:nvPr/>
        </p:nvSpPr>
        <p:spPr>
          <a:xfrm>
            <a:off x="530352" y="2596896"/>
            <a:ext cx="16459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룸콘</a:t>
            </a:r>
            <a:endParaRPr lang="en-US" sz="950" dirty="0"/>
          </a:p>
          <a:p>
            <a:pPr marL="0" indent="0">
              <a:buNone/>
            </a:pPr>
            <a:r>
              <a:rPr lang="en-US" sz="9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(SC0 1200bps)</a:t>
            </a:r>
            <a:endParaRPr lang="en-US" sz="950" dirty="0"/>
          </a:p>
        </p:txBody>
      </p:sp>
      <p:sp>
        <p:nvSpPr>
          <p:cNvPr id="34" name="Shape 32"/>
          <p:cNvSpPr/>
          <p:nvPr/>
        </p:nvSpPr>
        <p:spPr>
          <a:xfrm>
            <a:off x="2267712" y="2871216"/>
            <a:ext cx="1188720" cy="0"/>
          </a:xfrm>
          <a:prstGeom prst="line">
            <a:avLst/>
          </a:prstGeom>
          <a:noFill/>
          <a:ln w="19050">
            <a:solidFill>
              <a:srgbClr val="F59E0B"/>
            </a:solidFill>
            <a:prstDash val="dash"/>
          </a:ln>
        </p:spPr>
      </p:sp>
      <p:sp>
        <p:nvSpPr>
          <p:cNvPr id="35" name="Shape 33"/>
          <p:cNvSpPr/>
          <p:nvPr/>
        </p:nvSpPr>
        <p:spPr>
          <a:xfrm>
            <a:off x="411480" y="3310128"/>
            <a:ext cx="1828800" cy="658368"/>
          </a:xfrm>
          <a:prstGeom prst="rect">
            <a:avLst/>
          </a:prstGeom>
          <a:solidFill>
            <a:srgbClr val="1A2B4A"/>
          </a:solidFill>
          <a:ln w="12700">
            <a:solidFill>
              <a:srgbClr val="243355"/>
            </a:solidFill>
            <a:prstDash val="solid"/>
          </a:ln>
          <a:effectLst>
            <a:outerShdw blurRad="101600" dist="38100" dir="8100000" algn="bl" rotWithShape="0">
              <a:srgbClr val="000000">
                <a:alpha val="25000"/>
              </a:srgbClr>
            </a:outerShdw>
          </a:effectLst>
        </p:spPr>
      </p:sp>
      <p:sp>
        <p:nvSpPr>
          <p:cNvPr id="36" name="Shape 34"/>
          <p:cNvSpPr/>
          <p:nvPr/>
        </p:nvSpPr>
        <p:spPr>
          <a:xfrm>
            <a:off x="411480" y="3310128"/>
            <a:ext cx="64008" cy="658368"/>
          </a:xfrm>
          <a:prstGeom prst="rect">
            <a:avLst/>
          </a:prstGeom>
          <a:solidFill>
            <a:srgbClr val="00C2D4"/>
          </a:solidFill>
          <a:ln w="12700">
            <a:solidFill>
              <a:srgbClr val="00C2D4"/>
            </a:solidFill>
            <a:prstDash val="solid"/>
          </a:ln>
        </p:spPr>
      </p:sp>
      <p:sp>
        <p:nvSpPr>
          <p:cNvPr id="37" name="Text 35"/>
          <p:cNvSpPr/>
          <p:nvPr/>
        </p:nvSpPr>
        <p:spPr>
          <a:xfrm>
            <a:off x="530352" y="3364992"/>
            <a:ext cx="16459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Hood</a:t>
            </a:r>
            <a:endParaRPr lang="en-US" sz="950" dirty="0"/>
          </a:p>
          <a:p>
            <a:pPr marL="0" indent="0">
              <a:buNone/>
            </a:pPr>
            <a:r>
              <a:rPr lang="en-US" sz="9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(UART0 RS485)</a:t>
            </a:r>
            <a:endParaRPr lang="en-US" sz="950" dirty="0"/>
          </a:p>
        </p:txBody>
      </p:sp>
      <p:sp>
        <p:nvSpPr>
          <p:cNvPr id="38" name="Shape 36"/>
          <p:cNvSpPr/>
          <p:nvPr/>
        </p:nvSpPr>
        <p:spPr>
          <a:xfrm>
            <a:off x="2267712" y="3639312"/>
            <a:ext cx="1188720" cy="0"/>
          </a:xfrm>
          <a:prstGeom prst="line">
            <a:avLst/>
          </a:prstGeom>
          <a:noFill/>
          <a:ln w="19050">
            <a:solidFill>
              <a:srgbClr val="00C2D4"/>
            </a:solidFill>
            <a:prstDash val="dash"/>
          </a:ln>
        </p:spPr>
      </p:sp>
      <p:sp>
        <p:nvSpPr>
          <p:cNvPr id="39" name="Shape 37"/>
          <p:cNvSpPr/>
          <p:nvPr/>
        </p:nvSpPr>
        <p:spPr>
          <a:xfrm>
            <a:off x="6903720" y="2542032"/>
            <a:ext cx="1920240" cy="658368"/>
          </a:xfrm>
          <a:prstGeom prst="rect">
            <a:avLst/>
          </a:prstGeom>
          <a:solidFill>
            <a:srgbClr val="1A2B4A"/>
          </a:solidFill>
          <a:ln w="12700">
            <a:solidFill>
              <a:srgbClr val="243355"/>
            </a:solidFill>
            <a:prstDash val="solid"/>
          </a:ln>
          <a:effectLst>
            <a:outerShdw blurRad="101600" dist="38100" dir="8100000" algn="bl" rotWithShape="0">
              <a:srgbClr val="000000">
                <a:alpha val="25000"/>
              </a:srgbClr>
            </a:outerShdw>
          </a:effectLst>
        </p:spPr>
      </p:sp>
      <p:sp>
        <p:nvSpPr>
          <p:cNvPr id="40" name="Shape 38"/>
          <p:cNvSpPr/>
          <p:nvPr/>
        </p:nvSpPr>
        <p:spPr>
          <a:xfrm>
            <a:off x="6903720" y="2542032"/>
            <a:ext cx="64008" cy="658368"/>
          </a:xfrm>
          <a:prstGeom prst="rect">
            <a:avLst/>
          </a:prstGeom>
          <a:solidFill>
            <a:srgbClr val="10B981"/>
          </a:solidFill>
          <a:ln w="12700">
            <a:solidFill>
              <a:srgbClr val="10B981"/>
            </a:solidFill>
            <a:prstDash val="solid"/>
          </a:ln>
        </p:spPr>
      </p:sp>
      <p:sp>
        <p:nvSpPr>
          <p:cNvPr id="41" name="Text 39"/>
          <p:cNvSpPr/>
          <p:nvPr/>
        </p:nvSpPr>
        <p:spPr>
          <a:xfrm>
            <a:off x="7022592" y="2596896"/>
            <a:ext cx="17373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CVnet 홈넷</a:t>
            </a:r>
            <a:endParaRPr lang="en-US" sz="950" dirty="0"/>
          </a:p>
          <a:p>
            <a:pPr marL="0" indent="0">
              <a:buNone/>
            </a:pPr>
            <a:r>
              <a:rPr lang="en-US" sz="9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(UART1 RS485)</a:t>
            </a:r>
            <a:endParaRPr lang="en-US" sz="950" dirty="0"/>
          </a:p>
        </p:txBody>
      </p:sp>
      <p:sp>
        <p:nvSpPr>
          <p:cNvPr id="42" name="Shape 40"/>
          <p:cNvSpPr/>
          <p:nvPr/>
        </p:nvSpPr>
        <p:spPr>
          <a:xfrm>
            <a:off x="5687568" y="2871216"/>
            <a:ext cx="1188720" cy="0"/>
          </a:xfrm>
          <a:prstGeom prst="line">
            <a:avLst/>
          </a:prstGeom>
          <a:noFill/>
          <a:ln w="19050">
            <a:solidFill>
              <a:srgbClr val="10B981"/>
            </a:solidFill>
            <a:prstDash val="dash"/>
          </a:ln>
        </p:spPr>
      </p:sp>
      <p:sp>
        <p:nvSpPr>
          <p:cNvPr id="43" name="Shape 41"/>
          <p:cNvSpPr/>
          <p:nvPr/>
        </p:nvSpPr>
        <p:spPr>
          <a:xfrm>
            <a:off x="6903720" y="3310128"/>
            <a:ext cx="1920240" cy="658368"/>
          </a:xfrm>
          <a:prstGeom prst="rect">
            <a:avLst/>
          </a:prstGeom>
          <a:solidFill>
            <a:srgbClr val="1A2B4A"/>
          </a:solidFill>
          <a:ln w="12700">
            <a:solidFill>
              <a:srgbClr val="243355"/>
            </a:solidFill>
            <a:prstDash val="solid"/>
          </a:ln>
          <a:effectLst>
            <a:outerShdw blurRad="101600" dist="38100" dir="8100000" algn="bl" rotWithShape="0">
              <a:srgbClr val="000000">
                <a:alpha val="25000"/>
              </a:srgbClr>
            </a:outerShdw>
          </a:effectLst>
        </p:spPr>
      </p:sp>
      <p:sp>
        <p:nvSpPr>
          <p:cNvPr id="44" name="Shape 42"/>
          <p:cNvSpPr/>
          <p:nvPr/>
        </p:nvSpPr>
        <p:spPr>
          <a:xfrm>
            <a:off x="6903720" y="3310128"/>
            <a:ext cx="64008" cy="658368"/>
          </a:xfrm>
          <a:prstGeom prst="rect">
            <a:avLst/>
          </a:prstGeom>
          <a:solidFill>
            <a:srgbClr val="E879F9"/>
          </a:solidFill>
          <a:ln w="12700">
            <a:solidFill>
              <a:srgbClr val="E879F9"/>
            </a:solidFill>
            <a:prstDash val="solid"/>
          </a:ln>
        </p:spPr>
      </p:sp>
      <p:sp>
        <p:nvSpPr>
          <p:cNvPr id="45" name="Text 43"/>
          <p:cNvSpPr/>
          <p:nvPr/>
        </p:nvSpPr>
        <p:spPr>
          <a:xfrm>
            <a:off x="7022592" y="3364992"/>
            <a:ext cx="17373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분배기/디퓨저</a:t>
            </a:r>
            <a:endParaRPr lang="en-US" sz="950" dirty="0"/>
          </a:p>
          <a:p>
            <a:pPr marL="0" indent="0">
              <a:buNone/>
            </a:pPr>
            <a:r>
              <a:rPr lang="en-US" sz="9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(SC1 115200bps)</a:t>
            </a:r>
            <a:endParaRPr lang="en-US" sz="950" dirty="0"/>
          </a:p>
        </p:txBody>
      </p:sp>
      <p:sp>
        <p:nvSpPr>
          <p:cNvPr id="46" name="Shape 44"/>
          <p:cNvSpPr/>
          <p:nvPr/>
        </p:nvSpPr>
        <p:spPr>
          <a:xfrm>
            <a:off x="5687568" y="3639312"/>
            <a:ext cx="1188720" cy="0"/>
          </a:xfrm>
          <a:prstGeom prst="line">
            <a:avLst/>
          </a:prstGeom>
          <a:noFill/>
          <a:ln w="19050">
            <a:solidFill>
              <a:srgbClr val="E879F9"/>
            </a:solidFill>
            <a:prstDash val="dash"/>
          </a:ln>
        </p:spPr>
      </p:sp>
      <p:sp>
        <p:nvSpPr>
          <p:cNvPr id="47" name="Shape 45"/>
          <p:cNvSpPr/>
          <p:nvPr/>
        </p:nvSpPr>
        <p:spPr>
          <a:xfrm>
            <a:off x="3474720" y="4645152"/>
            <a:ext cx="1005840" cy="438912"/>
          </a:xfrm>
          <a:prstGeom prst="rect">
            <a:avLst/>
          </a:prstGeom>
          <a:solidFill>
            <a:srgbClr val="1A2B4A"/>
          </a:solidFill>
          <a:ln w="12700">
            <a:solidFill>
              <a:srgbClr val="243355"/>
            </a:solidFill>
            <a:prstDash val="solid"/>
          </a:ln>
          <a:effectLst>
            <a:outerShdw blurRad="101600" dist="38100" dir="8100000" algn="bl" rotWithShape="0">
              <a:srgbClr val="000000">
                <a:alpha val="25000"/>
              </a:srgbClr>
            </a:outerShdw>
          </a:effectLst>
        </p:spPr>
      </p:sp>
      <p:sp>
        <p:nvSpPr>
          <p:cNvPr id="48" name="Text 46"/>
          <p:cNvSpPr/>
          <p:nvPr/>
        </p:nvSpPr>
        <p:spPr>
          <a:xfrm>
            <a:off x="3474720" y="4645152"/>
            <a:ext cx="100584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8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BLDC</a:t>
            </a:r>
            <a:endParaRPr lang="en-US" sz="850" dirty="0"/>
          </a:p>
          <a:p>
            <a:pPr marL="0" indent="0" algn="ctr">
              <a:buNone/>
            </a:pPr>
            <a:r>
              <a:rPr lang="en-US" sz="8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팬 ×2</a:t>
            </a:r>
            <a:endParaRPr lang="en-US" sz="850" dirty="0"/>
          </a:p>
        </p:txBody>
      </p:sp>
      <p:sp>
        <p:nvSpPr>
          <p:cNvPr id="49" name="Shape 47"/>
          <p:cNvSpPr/>
          <p:nvPr/>
        </p:nvSpPr>
        <p:spPr>
          <a:xfrm>
            <a:off x="4663440" y="4645152"/>
            <a:ext cx="1005840" cy="438912"/>
          </a:xfrm>
          <a:prstGeom prst="rect">
            <a:avLst/>
          </a:prstGeom>
          <a:solidFill>
            <a:srgbClr val="1A2B4A"/>
          </a:solidFill>
          <a:ln w="12700">
            <a:solidFill>
              <a:srgbClr val="243355"/>
            </a:solidFill>
            <a:prstDash val="solid"/>
          </a:ln>
          <a:effectLst>
            <a:outerShdw blurRad="101600" dist="38100" dir="8100000" algn="bl" rotWithShape="0">
              <a:srgbClr val="000000">
                <a:alpha val="25000"/>
              </a:srgbClr>
            </a:outerShdw>
          </a:effectLst>
        </p:spPr>
      </p:sp>
      <p:sp>
        <p:nvSpPr>
          <p:cNvPr id="50" name="Text 48"/>
          <p:cNvSpPr/>
          <p:nvPr/>
        </p:nvSpPr>
        <p:spPr>
          <a:xfrm>
            <a:off x="4663440" y="4645152"/>
            <a:ext cx="100584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8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스텝모터</a:t>
            </a:r>
            <a:endParaRPr lang="en-US" sz="850" dirty="0"/>
          </a:p>
          <a:p>
            <a:pPr marL="0" indent="0" algn="ctr">
              <a:buNone/>
            </a:pPr>
            <a:r>
              <a:rPr lang="en-US" sz="8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×6</a:t>
            </a:r>
            <a:endParaRPr lang="en-US" sz="850" dirty="0"/>
          </a:p>
        </p:txBody>
      </p:sp>
      <p:sp>
        <p:nvSpPr>
          <p:cNvPr id="51" name="Shape 49"/>
          <p:cNvSpPr/>
          <p:nvPr/>
        </p:nvSpPr>
        <p:spPr>
          <a:xfrm>
            <a:off x="3977640" y="4553712"/>
            <a:ext cx="0" cy="91440"/>
          </a:xfrm>
          <a:prstGeom prst="line">
            <a:avLst/>
          </a:prstGeom>
          <a:noFill/>
          <a:ln w="12700">
            <a:solidFill>
              <a:srgbClr val="94A3B8"/>
            </a:solidFill>
            <a:prstDash val="solid"/>
          </a:ln>
        </p:spPr>
      </p:sp>
      <p:sp>
        <p:nvSpPr>
          <p:cNvPr id="52" name="Shape 50"/>
          <p:cNvSpPr/>
          <p:nvPr/>
        </p:nvSpPr>
        <p:spPr>
          <a:xfrm>
            <a:off x="4251960" y="4553712"/>
            <a:ext cx="0" cy="91440"/>
          </a:xfrm>
          <a:prstGeom prst="line">
            <a:avLst/>
          </a:prstGeom>
          <a:noFill/>
          <a:ln w="12700">
            <a:solidFill>
              <a:srgbClr val="94A3B8"/>
            </a:solidFill>
            <a:prstDash val="solid"/>
          </a:ln>
        </p:spPr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D1B3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02920"/>
          </a:xfrm>
          <a:prstGeom prst="rect">
            <a:avLst/>
          </a:prstGeom>
          <a:solidFill>
            <a:srgbClr val="0D1B36"/>
          </a:solidFill>
          <a:ln w="12700">
            <a:solidFill>
              <a:srgbClr val="0D1B36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256032" cy="502920"/>
          </a:xfrm>
          <a:prstGeom prst="rect">
            <a:avLst/>
          </a:prstGeom>
          <a:solidFill>
            <a:srgbClr val="00C2D4"/>
          </a:solidFill>
          <a:ln w="12700">
            <a:solidFill>
              <a:srgbClr val="00C2D4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384048" y="0"/>
            <a:ext cx="77724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MCU 핀 정의 (1/2)  —  아날로그·전원·PWM·GPIO</a:t>
            </a:r>
            <a:endParaRPr lang="en-US" sz="2000" dirty="0"/>
          </a:p>
        </p:txBody>
      </p:sp>
      <p:sp>
        <p:nvSpPr>
          <p:cNvPr id="5" name="Text 3"/>
          <p:cNvSpPr/>
          <p:nvPr/>
        </p:nvSpPr>
        <p:spPr>
          <a:xfrm>
            <a:off x="384048" y="0"/>
            <a:ext cx="77724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100" dirty="0">
                <a:solidFill>
                  <a:srgbClr val="00C2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My_define.h / My_system.c</a:t>
            </a:r>
            <a:endParaRPr lang="en-US" sz="1100" dirty="0"/>
          </a:p>
        </p:txBody>
      </p:sp>
      <p:sp>
        <p:nvSpPr>
          <p:cNvPr id="6" name="Shape 4"/>
          <p:cNvSpPr/>
          <p:nvPr/>
        </p:nvSpPr>
        <p:spPr>
          <a:xfrm>
            <a:off x="256032" y="658368"/>
            <a:ext cx="2697480" cy="2011680"/>
          </a:xfrm>
          <a:prstGeom prst="rect">
            <a:avLst/>
          </a:prstGeom>
          <a:solidFill>
            <a:srgbClr val="1A2B4A"/>
          </a:solidFill>
          <a:ln w="19050">
            <a:solidFill>
              <a:srgbClr val="00C2D4"/>
            </a:solidFill>
            <a:prstDash val="solid"/>
          </a:ln>
          <a:effectLst>
            <a:outerShdw blurRad="101600" dist="38100" dir="8100000" algn="bl" rotWithShape="0">
              <a:srgbClr val="000000">
                <a:alpha val="25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256032" y="658368"/>
            <a:ext cx="64008" cy="2011680"/>
          </a:xfrm>
          <a:prstGeom prst="rect">
            <a:avLst/>
          </a:prstGeom>
          <a:solidFill>
            <a:srgbClr val="00C2D4"/>
          </a:solidFill>
          <a:ln w="12700">
            <a:solidFill>
              <a:srgbClr val="00C2D4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438912" y="713232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00C2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ADC  —  아날로그 입력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411480" y="1078992"/>
            <a:ext cx="457200" cy="237744"/>
          </a:xfrm>
          <a:prstGeom prst="rect">
            <a:avLst/>
          </a:prstGeom>
          <a:solidFill>
            <a:srgbClr val="00C2D4"/>
          </a:solidFill>
          <a:ln w="12700">
            <a:solidFill>
              <a:srgbClr val="00C2D4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411480" y="1078992"/>
            <a:ext cx="4572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50" b="1" dirty="0">
                <a:solidFill>
                  <a:srgbClr val="0D1B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PA0</a:t>
            </a:r>
            <a:endParaRPr lang="en-US" sz="850" dirty="0"/>
          </a:p>
        </p:txBody>
      </p:sp>
      <p:sp>
        <p:nvSpPr>
          <p:cNvPr id="11" name="Text 9"/>
          <p:cNvSpPr/>
          <p:nvPr/>
        </p:nvSpPr>
        <p:spPr>
          <a:xfrm>
            <a:off x="914400" y="1097280"/>
            <a:ext cx="86868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TEMP1_ADC</a:t>
            </a:r>
            <a:endParaRPr lang="en-US" sz="850" dirty="0"/>
          </a:p>
        </p:txBody>
      </p:sp>
      <p:sp>
        <p:nvSpPr>
          <p:cNvPr id="12" name="Text 10"/>
          <p:cNvSpPr/>
          <p:nvPr/>
        </p:nvSpPr>
        <p:spPr>
          <a:xfrm>
            <a:off x="1828800" y="1097280"/>
            <a:ext cx="105156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실내 온도센서</a:t>
            </a:r>
            <a:endParaRPr lang="en-US" sz="800" dirty="0"/>
          </a:p>
        </p:txBody>
      </p:sp>
      <p:sp>
        <p:nvSpPr>
          <p:cNvPr id="13" name="Shape 11"/>
          <p:cNvSpPr/>
          <p:nvPr/>
        </p:nvSpPr>
        <p:spPr>
          <a:xfrm>
            <a:off x="411480" y="1380744"/>
            <a:ext cx="457200" cy="237744"/>
          </a:xfrm>
          <a:prstGeom prst="rect">
            <a:avLst/>
          </a:prstGeom>
          <a:solidFill>
            <a:srgbClr val="00C2D4"/>
          </a:solidFill>
          <a:ln w="12700">
            <a:solidFill>
              <a:srgbClr val="00C2D4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411480" y="1380744"/>
            <a:ext cx="4572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50" b="1" dirty="0">
                <a:solidFill>
                  <a:srgbClr val="0D1B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PA1</a:t>
            </a:r>
            <a:endParaRPr lang="en-US" sz="850" dirty="0"/>
          </a:p>
        </p:txBody>
      </p:sp>
      <p:sp>
        <p:nvSpPr>
          <p:cNvPr id="15" name="Text 13"/>
          <p:cNvSpPr/>
          <p:nvPr/>
        </p:nvSpPr>
        <p:spPr>
          <a:xfrm>
            <a:off x="914400" y="1399032"/>
            <a:ext cx="86868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TEMP2_ADC</a:t>
            </a:r>
            <a:endParaRPr lang="en-US" sz="850" dirty="0"/>
          </a:p>
        </p:txBody>
      </p:sp>
      <p:sp>
        <p:nvSpPr>
          <p:cNvPr id="16" name="Text 14"/>
          <p:cNvSpPr/>
          <p:nvPr/>
        </p:nvSpPr>
        <p:spPr>
          <a:xfrm>
            <a:off x="1828800" y="1399032"/>
            <a:ext cx="105156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외기 온도센서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1682496"/>
            <a:ext cx="457200" cy="237744"/>
          </a:xfrm>
          <a:prstGeom prst="rect">
            <a:avLst/>
          </a:prstGeom>
          <a:solidFill>
            <a:srgbClr val="00C2D4"/>
          </a:solidFill>
          <a:ln w="12700">
            <a:solidFill>
              <a:srgbClr val="00C2D4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411480" y="1682496"/>
            <a:ext cx="4572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50" b="1" dirty="0">
                <a:solidFill>
                  <a:srgbClr val="0D1B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PA2</a:t>
            </a:r>
            <a:endParaRPr lang="en-US" sz="850" dirty="0"/>
          </a:p>
        </p:txBody>
      </p:sp>
      <p:sp>
        <p:nvSpPr>
          <p:cNvPr id="19" name="Text 17"/>
          <p:cNvSpPr/>
          <p:nvPr/>
        </p:nvSpPr>
        <p:spPr>
          <a:xfrm>
            <a:off x="914400" y="1700784"/>
            <a:ext cx="86868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VOLUM1_ADC</a:t>
            </a:r>
            <a:endParaRPr lang="en-US" sz="850" dirty="0"/>
          </a:p>
        </p:txBody>
      </p:sp>
      <p:sp>
        <p:nvSpPr>
          <p:cNvPr id="20" name="Text 18"/>
          <p:cNvSpPr/>
          <p:nvPr/>
        </p:nvSpPr>
        <p:spPr>
          <a:xfrm>
            <a:off x="1828800" y="1700784"/>
            <a:ext cx="105156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 팬 속도보정</a:t>
            </a:r>
            <a:endParaRPr lang="en-US" sz="800" dirty="0"/>
          </a:p>
        </p:txBody>
      </p:sp>
      <p:sp>
        <p:nvSpPr>
          <p:cNvPr id="21" name="Shape 19"/>
          <p:cNvSpPr/>
          <p:nvPr/>
        </p:nvSpPr>
        <p:spPr>
          <a:xfrm>
            <a:off x="411480" y="1984248"/>
            <a:ext cx="457200" cy="237744"/>
          </a:xfrm>
          <a:prstGeom prst="rect">
            <a:avLst/>
          </a:prstGeom>
          <a:solidFill>
            <a:srgbClr val="00C2D4"/>
          </a:solidFill>
          <a:ln w="12700">
            <a:solidFill>
              <a:srgbClr val="00C2D4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411480" y="1984248"/>
            <a:ext cx="4572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50" b="1" dirty="0">
                <a:solidFill>
                  <a:srgbClr val="0D1B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PA3</a:t>
            </a:r>
            <a:endParaRPr lang="en-US" sz="850" dirty="0"/>
          </a:p>
        </p:txBody>
      </p:sp>
      <p:sp>
        <p:nvSpPr>
          <p:cNvPr id="23" name="Text 21"/>
          <p:cNvSpPr/>
          <p:nvPr/>
        </p:nvSpPr>
        <p:spPr>
          <a:xfrm>
            <a:off x="914400" y="2002536"/>
            <a:ext cx="86868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VOLUM2_ADC</a:t>
            </a:r>
            <a:endParaRPr lang="en-US" sz="850" dirty="0"/>
          </a:p>
        </p:txBody>
      </p:sp>
      <p:sp>
        <p:nvSpPr>
          <p:cNvPr id="24" name="Text 22"/>
          <p:cNvSpPr/>
          <p:nvPr/>
        </p:nvSpPr>
        <p:spPr>
          <a:xfrm>
            <a:off x="1828800" y="2002536"/>
            <a:ext cx="105156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EA 팬 속도보정</a:t>
            </a:r>
            <a:endParaRPr lang="en-US" sz="800" dirty="0"/>
          </a:p>
        </p:txBody>
      </p:sp>
      <p:sp>
        <p:nvSpPr>
          <p:cNvPr id="25" name="Shape 23"/>
          <p:cNvSpPr/>
          <p:nvPr/>
        </p:nvSpPr>
        <p:spPr>
          <a:xfrm>
            <a:off x="411480" y="2286000"/>
            <a:ext cx="457200" cy="237744"/>
          </a:xfrm>
          <a:prstGeom prst="rect">
            <a:avLst/>
          </a:prstGeom>
          <a:solidFill>
            <a:srgbClr val="00C2D4"/>
          </a:solidFill>
          <a:ln w="12700">
            <a:solidFill>
              <a:srgbClr val="00C2D4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411480" y="2286000"/>
            <a:ext cx="4572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50" b="1" dirty="0">
                <a:solidFill>
                  <a:srgbClr val="0D1B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PA4</a:t>
            </a:r>
            <a:endParaRPr lang="en-US" sz="850" dirty="0"/>
          </a:p>
        </p:txBody>
      </p:sp>
      <p:sp>
        <p:nvSpPr>
          <p:cNvPr id="27" name="Text 25"/>
          <p:cNvSpPr/>
          <p:nvPr/>
        </p:nvSpPr>
        <p:spPr>
          <a:xfrm>
            <a:off x="914400" y="2304288"/>
            <a:ext cx="86868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CURRENT_VOL</a:t>
            </a:r>
            <a:endParaRPr lang="en-US" sz="850" dirty="0"/>
          </a:p>
        </p:txBody>
      </p:sp>
      <p:sp>
        <p:nvSpPr>
          <p:cNvPr id="28" name="Text 26"/>
          <p:cNvSpPr/>
          <p:nvPr/>
        </p:nvSpPr>
        <p:spPr>
          <a:xfrm>
            <a:off x="1828800" y="2304288"/>
            <a:ext cx="105156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전류 감지</a:t>
            </a:r>
            <a:endParaRPr lang="en-US" sz="800" dirty="0"/>
          </a:p>
        </p:txBody>
      </p:sp>
      <p:sp>
        <p:nvSpPr>
          <p:cNvPr id="29" name="Shape 27"/>
          <p:cNvSpPr/>
          <p:nvPr/>
        </p:nvSpPr>
        <p:spPr>
          <a:xfrm>
            <a:off x="3127248" y="658368"/>
            <a:ext cx="2743200" cy="2011680"/>
          </a:xfrm>
          <a:prstGeom prst="rect">
            <a:avLst/>
          </a:prstGeom>
          <a:solidFill>
            <a:srgbClr val="1A2B4A"/>
          </a:solidFill>
          <a:ln w="19050">
            <a:solidFill>
              <a:srgbClr val="00C2D4"/>
            </a:solidFill>
            <a:prstDash val="solid"/>
          </a:ln>
          <a:effectLst>
            <a:outerShdw blurRad="101600" dist="38100" dir="8100000" algn="bl" rotWithShape="0">
              <a:srgbClr val="000000">
                <a:alpha val="25000"/>
              </a:srgbClr>
            </a:outerShdw>
          </a:effectLst>
        </p:spPr>
      </p:sp>
      <p:sp>
        <p:nvSpPr>
          <p:cNvPr id="30" name="Shape 28"/>
          <p:cNvSpPr/>
          <p:nvPr/>
        </p:nvSpPr>
        <p:spPr>
          <a:xfrm>
            <a:off x="3127248" y="658368"/>
            <a:ext cx="64008" cy="2011680"/>
          </a:xfrm>
          <a:prstGeom prst="rect">
            <a:avLst/>
          </a:prstGeom>
          <a:solidFill>
            <a:srgbClr val="00C2D4"/>
          </a:solidFill>
          <a:ln w="12700">
            <a:solidFill>
              <a:srgbClr val="00C2D4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3310128" y="713232"/>
            <a:ext cx="24688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59E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PWM  —  BLDC 팬 제어</a:t>
            </a:r>
            <a:endParaRPr lang="en-US" sz="1100" dirty="0"/>
          </a:p>
        </p:txBody>
      </p:sp>
      <p:sp>
        <p:nvSpPr>
          <p:cNvPr id="32" name="Shape 30"/>
          <p:cNvSpPr/>
          <p:nvPr/>
        </p:nvSpPr>
        <p:spPr>
          <a:xfrm>
            <a:off x="3291840" y="1078992"/>
            <a:ext cx="457200" cy="237744"/>
          </a:xfrm>
          <a:prstGeom prst="rect">
            <a:avLst/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</p:sp>
      <p:sp>
        <p:nvSpPr>
          <p:cNvPr id="33" name="Text 31"/>
          <p:cNvSpPr/>
          <p:nvPr/>
        </p:nvSpPr>
        <p:spPr>
          <a:xfrm>
            <a:off x="3291840" y="1078992"/>
            <a:ext cx="4572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50" b="1" dirty="0">
                <a:solidFill>
                  <a:srgbClr val="0D1B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PB11</a:t>
            </a:r>
            <a:endParaRPr lang="en-US" sz="850" dirty="0"/>
          </a:p>
        </p:txBody>
      </p:sp>
      <p:sp>
        <p:nvSpPr>
          <p:cNvPr id="34" name="Text 32"/>
          <p:cNvSpPr/>
          <p:nvPr/>
        </p:nvSpPr>
        <p:spPr>
          <a:xfrm>
            <a:off x="3794760" y="1097280"/>
            <a:ext cx="9144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BLDC_SA_PWM</a:t>
            </a:r>
            <a:endParaRPr lang="en-US" sz="850" dirty="0"/>
          </a:p>
        </p:txBody>
      </p:sp>
      <p:sp>
        <p:nvSpPr>
          <p:cNvPr id="35" name="Text 33"/>
          <p:cNvSpPr/>
          <p:nvPr/>
        </p:nvSpPr>
        <p:spPr>
          <a:xfrm>
            <a:off x="4754880" y="1097280"/>
            <a:ext cx="1024128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75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급기팬 PWM (PWM1_CH0)</a:t>
            </a:r>
            <a:endParaRPr lang="en-US" sz="750" dirty="0"/>
          </a:p>
        </p:txBody>
      </p:sp>
      <p:sp>
        <p:nvSpPr>
          <p:cNvPr id="36" name="Shape 34"/>
          <p:cNvSpPr/>
          <p:nvPr/>
        </p:nvSpPr>
        <p:spPr>
          <a:xfrm>
            <a:off x="3291840" y="1380744"/>
            <a:ext cx="457200" cy="237744"/>
          </a:xfrm>
          <a:prstGeom prst="rect">
            <a:avLst/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</p:sp>
      <p:sp>
        <p:nvSpPr>
          <p:cNvPr id="37" name="Text 35"/>
          <p:cNvSpPr/>
          <p:nvPr/>
        </p:nvSpPr>
        <p:spPr>
          <a:xfrm>
            <a:off x="3291840" y="1380744"/>
            <a:ext cx="4572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50" b="1" dirty="0">
                <a:solidFill>
                  <a:srgbClr val="0D1B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PA12</a:t>
            </a:r>
            <a:endParaRPr lang="en-US" sz="850" dirty="0"/>
          </a:p>
        </p:txBody>
      </p:sp>
      <p:sp>
        <p:nvSpPr>
          <p:cNvPr id="38" name="Text 36"/>
          <p:cNvSpPr/>
          <p:nvPr/>
        </p:nvSpPr>
        <p:spPr>
          <a:xfrm>
            <a:off x="3794760" y="1399032"/>
            <a:ext cx="9144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BLDC_EA_PWM</a:t>
            </a:r>
            <a:endParaRPr lang="en-US" sz="850" dirty="0"/>
          </a:p>
        </p:txBody>
      </p:sp>
      <p:sp>
        <p:nvSpPr>
          <p:cNvPr id="39" name="Text 37"/>
          <p:cNvSpPr/>
          <p:nvPr/>
        </p:nvSpPr>
        <p:spPr>
          <a:xfrm>
            <a:off x="4754880" y="1399032"/>
            <a:ext cx="1024128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75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배기팬 PWM (PWM0_CH0)</a:t>
            </a:r>
            <a:endParaRPr lang="en-US" sz="750" dirty="0"/>
          </a:p>
        </p:txBody>
      </p:sp>
      <p:sp>
        <p:nvSpPr>
          <p:cNvPr id="40" name="Shape 38"/>
          <p:cNvSpPr/>
          <p:nvPr/>
        </p:nvSpPr>
        <p:spPr>
          <a:xfrm>
            <a:off x="3291840" y="1682496"/>
            <a:ext cx="457200" cy="237744"/>
          </a:xfrm>
          <a:prstGeom prst="rect">
            <a:avLst/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</p:sp>
      <p:sp>
        <p:nvSpPr>
          <p:cNvPr id="41" name="Text 39"/>
          <p:cNvSpPr/>
          <p:nvPr/>
        </p:nvSpPr>
        <p:spPr>
          <a:xfrm>
            <a:off x="3291840" y="1682496"/>
            <a:ext cx="4572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50" b="1" dirty="0">
                <a:solidFill>
                  <a:srgbClr val="0D1B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PE5</a:t>
            </a:r>
            <a:endParaRPr lang="en-US" sz="850" dirty="0"/>
          </a:p>
        </p:txBody>
      </p:sp>
      <p:sp>
        <p:nvSpPr>
          <p:cNvPr id="42" name="Text 40"/>
          <p:cNvSpPr/>
          <p:nvPr/>
        </p:nvSpPr>
        <p:spPr>
          <a:xfrm>
            <a:off x="3794760" y="1700784"/>
            <a:ext cx="9144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BLDC_SA_FG</a:t>
            </a:r>
            <a:endParaRPr lang="en-US" sz="850" dirty="0"/>
          </a:p>
        </p:txBody>
      </p:sp>
      <p:sp>
        <p:nvSpPr>
          <p:cNvPr id="43" name="Text 41"/>
          <p:cNvSpPr/>
          <p:nvPr/>
        </p:nvSpPr>
        <p:spPr>
          <a:xfrm>
            <a:off x="4754880" y="1700784"/>
            <a:ext cx="1024128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75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급기팬 RPM 피드백 ↓</a:t>
            </a:r>
            <a:endParaRPr lang="en-US" sz="750" dirty="0"/>
          </a:p>
        </p:txBody>
      </p:sp>
      <p:sp>
        <p:nvSpPr>
          <p:cNvPr id="44" name="Shape 42"/>
          <p:cNvSpPr/>
          <p:nvPr/>
        </p:nvSpPr>
        <p:spPr>
          <a:xfrm>
            <a:off x="3291840" y="1984248"/>
            <a:ext cx="457200" cy="237744"/>
          </a:xfrm>
          <a:prstGeom prst="rect">
            <a:avLst/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</p:sp>
      <p:sp>
        <p:nvSpPr>
          <p:cNvPr id="45" name="Text 43"/>
          <p:cNvSpPr/>
          <p:nvPr/>
        </p:nvSpPr>
        <p:spPr>
          <a:xfrm>
            <a:off x="3291840" y="1984248"/>
            <a:ext cx="4572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50" b="1" dirty="0">
                <a:solidFill>
                  <a:srgbClr val="0D1B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PA13</a:t>
            </a:r>
            <a:endParaRPr lang="en-US" sz="850" dirty="0"/>
          </a:p>
        </p:txBody>
      </p:sp>
      <p:sp>
        <p:nvSpPr>
          <p:cNvPr id="46" name="Text 44"/>
          <p:cNvSpPr/>
          <p:nvPr/>
        </p:nvSpPr>
        <p:spPr>
          <a:xfrm>
            <a:off x="3794760" y="2002536"/>
            <a:ext cx="9144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BLDC_EA_FG</a:t>
            </a:r>
            <a:endParaRPr lang="en-US" sz="850" dirty="0"/>
          </a:p>
        </p:txBody>
      </p:sp>
      <p:sp>
        <p:nvSpPr>
          <p:cNvPr id="47" name="Text 45"/>
          <p:cNvSpPr/>
          <p:nvPr/>
        </p:nvSpPr>
        <p:spPr>
          <a:xfrm>
            <a:off x="4754880" y="2002536"/>
            <a:ext cx="1024128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75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배기팬 RPM 피드백 ↓</a:t>
            </a:r>
            <a:endParaRPr lang="en-US" sz="750" dirty="0"/>
          </a:p>
        </p:txBody>
      </p:sp>
      <p:sp>
        <p:nvSpPr>
          <p:cNvPr id="48" name="Shape 46"/>
          <p:cNvSpPr/>
          <p:nvPr/>
        </p:nvSpPr>
        <p:spPr>
          <a:xfrm>
            <a:off x="3291840" y="2286000"/>
            <a:ext cx="457200" cy="237744"/>
          </a:xfrm>
          <a:prstGeom prst="rect">
            <a:avLst/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</p:sp>
      <p:sp>
        <p:nvSpPr>
          <p:cNvPr id="49" name="Text 47"/>
          <p:cNvSpPr/>
          <p:nvPr/>
        </p:nvSpPr>
        <p:spPr>
          <a:xfrm>
            <a:off x="3291840" y="2286000"/>
            <a:ext cx="4572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50" b="1" dirty="0">
                <a:solidFill>
                  <a:srgbClr val="0D1B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PB7</a:t>
            </a:r>
            <a:endParaRPr lang="en-US" sz="850" dirty="0"/>
          </a:p>
        </p:txBody>
      </p:sp>
      <p:sp>
        <p:nvSpPr>
          <p:cNvPr id="50" name="Text 48"/>
          <p:cNvSpPr/>
          <p:nvPr/>
        </p:nvSpPr>
        <p:spPr>
          <a:xfrm>
            <a:off x="3794760" y="2304288"/>
            <a:ext cx="9144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BLDC_PW</a:t>
            </a:r>
            <a:endParaRPr lang="en-US" sz="850" dirty="0"/>
          </a:p>
        </p:txBody>
      </p:sp>
      <p:sp>
        <p:nvSpPr>
          <p:cNvPr id="51" name="Text 49"/>
          <p:cNvSpPr/>
          <p:nvPr/>
        </p:nvSpPr>
        <p:spPr>
          <a:xfrm>
            <a:off x="4754880" y="2304288"/>
            <a:ext cx="1024128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75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BLDC 전원 (1=OFF)</a:t>
            </a:r>
            <a:endParaRPr lang="en-US" sz="750" dirty="0"/>
          </a:p>
        </p:txBody>
      </p:sp>
      <p:sp>
        <p:nvSpPr>
          <p:cNvPr id="52" name="Shape 50"/>
          <p:cNvSpPr/>
          <p:nvPr/>
        </p:nvSpPr>
        <p:spPr>
          <a:xfrm>
            <a:off x="6035040" y="658368"/>
            <a:ext cx="2834640" cy="2011680"/>
          </a:xfrm>
          <a:prstGeom prst="rect">
            <a:avLst/>
          </a:prstGeom>
          <a:solidFill>
            <a:srgbClr val="1A2B4A"/>
          </a:solidFill>
          <a:ln w="19050">
            <a:solidFill>
              <a:srgbClr val="00C2D4"/>
            </a:solidFill>
            <a:prstDash val="solid"/>
          </a:ln>
          <a:effectLst>
            <a:outerShdw blurRad="101600" dist="38100" dir="8100000" algn="bl" rotWithShape="0">
              <a:srgbClr val="000000">
                <a:alpha val="25000"/>
              </a:srgbClr>
            </a:outerShdw>
          </a:effectLst>
        </p:spPr>
      </p:sp>
      <p:sp>
        <p:nvSpPr>
          <p:cNvPr id="53" name="Shape 51"/>
          <p:cNvSpPr/>
          <p:nvPr/>
        </p:nvSpPr>
        <p:spPr>
          <a:xfrm>
            <a:off x="6035040" y="658368"/>
            <a:ext cx="64008" cy="2011680"/>
          </a:xfrm>
          <a:prstGeom prst="rect">
            <a:avLst/>
          </a:prstGeom>
          <a:solidFill>
            <a:srgbClr val="00C2D4"/>
          </a:solidFill>
          <a:ln w="12700">
            <a:solidFill>
              <a:srgbClr val="00C2D4"/>
            </a:solidFill>
            <a:prstDash val="solid"/>
          </a:ln>
        </p:spPr>
      </p:sp>
      <p:sp>
        <p:nvSpPr>
          <p:cNvPr id="54" name="Text 52"/>
          <p:cNvSpPr/>
          <p:nvPr/>
        </p:nvSpPr>
        <p:spPr>
          <a:xfrm>
            <a:off x="6217920" y="713232"/>
            <a:ext cx="2560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10B98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GPIO  —  전원·상태·UV</a:t>
            </a:r>
            <a:endParaRPr lang="en-US" sz="1100" dirty="0"/>
          </a:p>
        </p:txBody>
      </p:sp>
      <p:sp>
        <p:nvSpPr>
          <p:cNvPr id="55" name="Shape 53"/>
          <p:cNvSpPr/>
          <p:nvPr/>
        </p:nvSpPr>
        <p:spPr>
          <a:xfrm>
            <a:off x="6199632" y="1078992"/>
            <a:ext cx="502920" cy="237744"/>
          </a:xfrm>
          <a:prstGeom prst="rect">
            <a:avLst/>
          </a:prstGeom>
          <a:solidFill>
            <a:srgbClr val="10B981"/>
          </a:solidFill>
          <a:ln w="12700">
            <a:solidFill>
              <a:srgbClr val="10B981"/>
            </a:solidFill>
            <a:prstDash val="solid"/>
          </a:ln>
        </p:spPr>
      </p:sp>
      <p:sp>
        <p:nvSpPr>
          <p:cNvPr id="56" name="Text 54"/>
          <p:cNvSpPr/>
          <p:nvPr/>
        </p:nvSpPr>
        <p:spPr>
          <a:xfrm>
            <a:off x="6199632" y="1078992"/>
            <a:ext cx="5029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50" b="1" dirty="0">
                <a:solidFill>
                  <a:srgbClr val="0D1B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PA5</a:t>
            </a:r>
            <a:endParaRPr lang="en-US" sz="750" dirty="0"/>
          </a:p>
        </p:txBody>
      </p:sp>
      <p:sp>
        <p:nvSpPr>
          <p:cNvPr id="57" name="Text 55"/>
          <p:cNvSpPr/>
          <p:nvPr/>
        </p:nvSpPr>
        <p:spPr>
          <a:xfrm>
            <a:off x="6748272" y="1097280"/>
            <a:ext cx="77724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UV_PW</a:t>
            </a:r>
            <a:endParaRPr lang="en-US" sz="850" dirty="0"/>
          </a:p>
        </p:txBody>
      </p:sp>
      <p:sp>
        <p:nvSpPr>
          <p:cNvPr id="58" name="Text 56"/>
          <p:cNvSpPr/>
          <p:nvPr/>
        </p:nvSpPr>
        <p:spPr>
          <a:xfrm>
            <a:off x="7571232" y="1097280"/>
            <a:ext cx="11887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75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UV 전원 제어</a:t>
            </a:r>
            <a:endParaRPr lang="en-US" sz="750" dirty="0"/>
          </a:p>
        </p:txBody>
      </p:sp>
      <p:sp>
        <p:nvSpPr>
          <p:cNvPr id="59" name="Shape 57"/>
          <p:cNvSpPr/>
          <p:nvPr/>
        </p:nvSpPr>
        <p:spPr>
          <a:xfrm>
            <a:off x="6199632" y="1380744"/>
            <a:ext cx="502920" cy="237744"/>
          </a:xfrm>
          <a:prstGeom prst="rect">
            <a:avLst/>
          </a:prstGeom>
          <a:solidFill>
            <a:srgbClr val="10B981"/>
          </a:solidFill>
          <a:ln w="12700">
            <a:solidFill>
              <a:srgbClr val="10B981"/>
            </a:solidFill>
            <a:prstDash val="solid"/>
          </a:ln>
        </p:spPr>
      </p:sp>
      <p:sp>
        <p:nvSpPr>
          <p:cNvPr id="60" name="Text 58"/>
          <p:cNvSpPr/>
          <p:nvPr/>
        </p:nvSpPr>
        <p:spPr>
          <a:xfrm>
            <a:off x="6199632" y="1380744"/>
            <a:ext cx="5029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50" b="1" dirty="0">
                <a:solidFill>
                  <a:srgbClr val="0D1B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PA10</a:t>
            </a:r>
            <a:endParaRPr lang="en-US" sz="750" dirty="0"/>
          </a:p>
        </p:txBody>
      </p:sp>
      <p:sp>
        <p:nvSpPr>
          <p:cNvPr id="61" name="Text 59"/>
          <p:cNvSpPr/>
          <p:nvPr/>
        </p:nvSpPr>
        <p:spPr>
          <a:xfrm>
            <a:off x="6748272" y="1399032"/>
            <a:ext cx="77724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ST_LED</a:t>
            </a:r>
            <a:endParaRPr lang="en-US" sz="850" dirty="0"/>
          </a:p>
        </p:txBody>
      </p:sp>
      <p:sp>
        <p:nvSpPr>
          <p:cNvPr id="62" name="Text 60"/>
          <p:cNvSpPr/>
          <p:nvPr/>
        </p:nvSpPr>
        <p:spPr>
          <a:xfrm>
            <a:off x="7571232" y="1399032"/>
            <a:ext cx="11887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75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상태 표시 LED</a:t>
            </a:r>
            <a:endParaRPr lang="en-US" sz="750" dirty="0"/>
          </a:p>
        </p:txBody>
      </p:sp>
      <p:sp>
        <p:nvSpPr>
          <p:cNvPr id="63" name="Shape 61"/>
          <p:cNvSpPr/>
          <p:nvPr/>
        </p:nvSpPr>
        <p:spPr>
          <a:xfrm>
            <a:off x="6199632" y="1682496"/>
            <a:ext cx="502920" cy="237744"/>
          </a:xfrm>
          <a:prstGeom prst="rect">
            <a:avLst/>
          </a:prstGeom>
          <a:solidFill>
            <a:srgbClr val="10B981"/>
          </a:solidFill>
          <a:ln w="12700">
            <a:solidFill>
              <a:srgbClr val="10B981"/>
            </a:solidFill>
            <a:prstDash val="solid"/>
          </a:ln>
        </p:spPr>
      </p:sp>
      <p:sp>
        <p:nvSpPr>
          <p:cNvPr id="64" name="Text 62"/>
          <p:cNvSpPr/>
          <p:nvPr/>
        </p:nvSpPr>
        <p:spPr>
          <a:xfrm>
            <a:off x="6199632" y="1682496"/>
            <a:ext cx="5029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50" b="1" dirty="0">
                <a:solidFill>
                  <a:srgbClr val="0D1B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PA11</a:t>
            </a:r>
            <a:endParaRPr lang="en-US" sz="750" dirty="0"/>
          </a:p>
        </p:txBody>
      </p:sp>
      <p:sp>
        <p:nvSpPr>
          <p:cNvPr id="65" name="Text 63"/>
          <p:cNvSpPr/>
          <p:nvPr/>
        </p:nvSpPr>
        <p:spPr>
          <a:xfrm>
            <a:off x="6748272" y="1700784"/>
            <a:ext cx="77724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P_SW</a:t>
            </a:r>
            <a:endParaRPr lang="en-US" sz="850" dirty="0"/>
          </a:p>
        </p:txBody>
      </p:sp>
      <p:sp>
        <p:nvSpPr>
          <p:cNvPr id="66" name="Text 64"/>
          <p:cNvSpPr/>
          <p:nvPr/>
        </p:nvSpPr>
        <p:spPr>
          <a:xfrm>
            <a:off x="7571232" y="1700784"/>
            <a:ext cx="11887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75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전원 스위치 입력</a:t>
            </a:r>
            <a:endParaRPr lang="en-US" sz="750" dirty="0"/>
          </a:p>
        </p:txBody>
      </p:sp>
      <p:sp>
        <p:nvSpPr>
          <p:cNvPr id="67" name="Shape 65"/>
          <p:cNvSpPr/>
          <p:nvPr/>
        </p:nvSpPr>
        <p:spPr>
          <a:xfrm>
            <a:off x="6199632" y="1984248"/>
            <a:ext cx="502920" cy="237744"/>
          </a:xfrm>
          <a:prstGeom prst="rect">
            <a:avLst/>
          </a:prstGeom>
          <a:solidFill>
            <a:srgbClr val="10B981"/>
          </a:solidFill>
          <a:ln w="12700">
            <a:solidFill>
              <a:srgbClr val="10B981"/>
            </a:solidFill>
            <a:prstDash val="solid"/>
          </a:ln>
        </p:spPr>
      </p:sp>
      <p:sp>
        <p:nvSpPr>
          <p:cNvPr id="68" name="Text 66"/>
          <p:cNvSpPr/>
          <p:nvPr/>
        </p:nvSpPr>
        <p:spPr>
          <a:xfrm>
            <a:off x="6199632" y="1984248"/>
            <a:ext cx="5029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50" b="1" dirty="0">
                <a:solidFill>
                  <a:srgbClr val="0D1B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PF2</a:t>
            </a:r>
            <a:endParaRPr lang="en-US" sz="750" dirty="0"/>
          </a:p>
        </p:txBody>
      </p:sp>
      <p:sp>
        <p:nvSpPr>
          <p:cNvPr id="69" name="Text 67"/>
          <p:cNvSpPr/>
          <p:nvPr/>
        </p:nvSpPr>
        <p:spPr>
          <a:xfrm>
            <a:off x="6748272" y="2002536"/>
            <a:ext cx="77724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P_UV</a:t>
            </a:r>
            <a:endParaRPr lang="en-US" sz="850" dirty="0"/>
          </a:p>
        </p:txBody>
      </p:sp>
      <p:sp>
        <p:nvSpPr>
          <p:cNvPr id="70" name="Text 68"/>
          <p:cNvSpPr/>
          <p:nvPr/>
        </p:nvSpPr>
        <p:spPr>
          <a:xfrm>
            <a:off x="7571232" y="2002536"/>
            <a:ext cx="11887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75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UV 램프 출력</a:t>
            </a:r>
            <a:endParaRPr lang="en-US" sz="750" dirty="0"/>
          </a:p>
        </p:txBody>
      </p:sp>
      <p:sp>
        <p:nvSpPr>
          <p:cNvPr id="71" name="Shape 69"/>
          <p:cNvSpPr/>
          <p:nvPr/>
        </p:nvSpPr>
        <p:spPr>
          <a:xfrm>
            <a:off x="6199632" y="2286000"/>
            <a:ext cx="502920" cy="237744"/>
          </a:xfrm>
          <a:prstGeom prst="rect">
            <a:avLst/>
          </a:prstGeom>
          <a:solidFill>
            <a:srgbClr val="10B981"/>
          </a:solidFill>
          <a:ln w="12700">
            <a:solidFill>
              <a:srgbClr val="10B981"/>
            </a:solidFill>
            <a:prstDash val="solid"/>
          </a:ln>
        </p:spPr>
      </p:sp>
      <p:sp>
        <p:nvSpPr>
          <p:cNvPr id="72" name="Text 70"/>
          <p:cNvSpPr/>
          <p:nvPr/>
        </p:nvSpPr>
        <p:spPr>
          <a:xfrm>
            <a:off x="6199632" y="2286000"/>
            <a:ext cx="5029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50" b="1" dirty="0">
                <a:solidFill>
                  <a:srgbClr val="0D1B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PF0/1</a:t>
            </a:r>
            <a:endParaRPr lang="en-US" sz="750" dirty="0"/>
          </a:p>
        </p:txBody>
      </p:sp>
      <p:sp>
        <p:nvSpPr>
          <p:cNvPr id="73" name="Text 71"/>
          <p:cNvSpPr/>
          <p:nvPr/>
        </p:nvSpPr>
        <p:spPr>
          <a:xfrm>
            <a:off x="6748272" y="2304288"/>
            <a:ext cx="77724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ICE_DAT/CLK</a:t>
            </a:r>
            <a:endParaRPr lang="en-US" sz="850" dirty="0"/>
          </a:p>
        </p:txBody>
      </p:sp>
      <p:sp>
        <p:nvSpPr>
          <p:cNvPr id="74" name="Text 72"/>
          <p:cNvSpPr/>
          <p:nvPr/>
        </p:nvSpPr>
        <p:spPr>
          <a:xfrm>
            <a:off x="7571232" y="2304288"/>
            <a:ext cx="11887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75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디버그 ICE</a:t>
            </a:r>
            <a:endParaRPr lang="en-US" sz="750" dirty="0"/>
          </a:p>
        </p:txBody>
      </p:sp>
      <p:sp>
        <p:nvSpPr>
          <p:cNvPr id="75" name="Shape 73"/>
          <p:cNvSpPr/>
          <p:nvPr/>
        </p:nvSpPr>
        <p:spPr>
          <a:xfrm>
            <a:off x="256032" y="2834640"/>
            <a:ext cx="8613648" cy="2029968"/>
          </a:xfrm>
          <a:prstGeom prst="rect">
            <a:avLst/>
          </a:prstGeom>
          <a:solidFill>
            <a:srgbClr val="1A2B4A"/>
          </a:solidFill>
          <a:ln w="12700">
            <a:solidFill>
              <a:srgbClr val="243355"/>
            </a:solidFill>
            <a:prstDash val="solid"/>
          </a:ln>
          <a:effectLst>
            <a:outerShdw blurRad="101600" dist="38100" dir="8100000" algn="bl" rotWithShape="0">
              <a:srgbClr val="000000">
                <a:alpha val="25000"/>
              </a:srgbClr>
            </a:outerShdw>
          </a:effectLst>
        </p:spPr>
      </p:sp>
      <p:sp>
        <p:nvSpPr>
          <p:cNvPr id="76" name="Text 74"/>
          <p:cNvSpPr/>
          <p:nvPr/>
        </p:nvSpPr>
        <p:spPr>
          <a:xfrm>
            <a:off x="384048" y="2889504"/>
            <a:ext cx="4572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00C2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스텝모터 핀 정의  —  댐퍼 구동 (6개)</a:t>
            </a:r>
            <a:endParaRPr lang="en-US" sz="1100" dirty="0"/>
          </a:p>
        </p:txBody>
      </p:sp>
      <p:sp>
        <p:nvSpPr>
          <p:cNvPr id="77" name="Shape 75"/>
          <p:cNvSpPr/>
          <p:nvPr/>
        </p:nvSpPr>
        <p:spPr>
          <a:xfrm>
            <a:off x="347472" y="3246120"/>
            <a:ext cx="1554480" cy="256032"/>
          </a:xfrm>
          <a:prstGeom prst="rect">
            <a:avLst/>
          </a:prstGeom>
          <a:solidFill>
            <a:srgbClr val="009BAD"/>
          </a:solidFill>
          <a:ln w="12700">
            <a:solidFill>
              <a:srgbClr val="009BAD"/>
            </a:solidFill>
            <a:prstDash val="solid"/>
          </a:ln>
        </p:spPr>
      </p:sp>
      <p:sp>
        <p:nvSpPr>
          <p:cNvPr id="78" name="Text 76"/>
          <p:cNvSpPr/>
          <p:nvPr/>
        </p:nvSpPr>
        <p:spPr>
          <a:xfrm>
            <a:off x="347472" y="3246120"/>
            <a:ext cx="15544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모터</a:t>
            </a:r>
            <a:endParaRPr lang="en-US" sz="1000" dirty="0"/>
          </a:p>
        </p:txBody>
      </p:sp>
      <p:sp>
        <p:nvSpPr>
          <p:cNvPr id="79" name="Shape 77"/>
          <p:cNvSpPr/>
          <p:nvPr/>
        </p:nvSpPr>
        <p:spPr>
          <a:xfrm>
            <a:off x="1956816" y="3246120"/>
            <a:ext cx="777240" cy="256032"/>
          </a:xfrm>
          <a:prstGeom prst="rect">
            <a:avLst/>
          </a:prstGeom>
          <a:solidFill>
            <a:srgbClr val="009BAD"/>
          </a:solidFill>
          <a:ln w="12700">
            <a:solidFill>
              <a:srgbClr val="009BAD"/>
            </a:solidFill>
            <a:prstDash val="solid"/>
          </a:ln>
        </p:spPr>
      </p:sp>
      <p:sp>
        <p:nvSpPr>
          <p:cNvPr id="80" name="Text 78"/>
          <p:cNvSpPr/>
          <p:nvPr/>
        </p:nvSpPr>
        <p:spPr>
          <a:xfrm>
            <a:off x="1956816" y="3246120"/>
            <a:ext cx="7772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</a:t>
            </a:r>
            <a:endParaRPr lang="en-US" sz="1000" dirty="0"/>
          </a:p>
        </p:txBody>
      </p:sp>
      <p:sp>
        <p:nvSpPr>
          <p:cNvPr id="81" name="Shape 79"/>
          <p:cNvSpPr/>
          <p:nvPr/>
        </p:nvSpPr>
        <p:spPr>
          <a:xfrm>
            <a:off x="2788920" y="3246120"/>
            <a:ext cx="777240" cy="256032"/>
          </a:xfrm>
          <a:prstGeom prst="rect">
            <a:avLst/>
          </a:prstGeom>
          <a:solidFill>
            <a:srgbClr val="009BAD"/>
          </a:solidFill>
          <a:ln w="12700">
            <a:solidFill>
              <a:srgbClr val="009BAD"/>
            </a:solidFill>
            <a:prstDash val="solid"/>
          </a:ln>
        </p:spPr>
      </p:sp>
      <p:sp>
        <p:nvSpPr>
          <p:cNvPr id="82" name="Text 80"/>
          <p:cNvSpPr/>
          <p:nvPr/>
        </p:nvSpPr>
        <p:spPr>
          <a:xfrm>
            <a:off x="2788920" y="3246120"/>
            <a:ext cx="7772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</a:t>
            </a:r>
            <a:endParaRPr lang="en-US" sz="1000" dirty="0"/>
          </a:p>
        </p:txBody>
      </p:sp>
      <p:sp>
        <p:nvSpPr>
          <p:cNvPr id="83" name="Shape 81"/>
          <p:cNvSpPr/>
          <p:nvPr/>
        </p:nvSpPr>
        <p:spPr>
          <a:xfrm>
            <a:off x="3621024" y="3246120"/>
            <a:ext cx="777240" cy="256032"/>
          </a:xfrm>
          <a:prstGeom prst="rect">
            <a:avLst/>
          </a:prstGeom>
          <a:solidFill>
            <a:srgbClr val="009BAD"/>
          </a:solidFill>
          <a:ln w="12700">
            <a:solidFill>
              <a:srgbClr val="009BAD"/>
            </a:solidFill>
            <a:prstDash val="solid"/>
          </a:ln>
        </p:spPr>
      </p:sp>
      <p:sp>
        <p:nvSpPr>
          <p:cNvPr id="84" name="Text 82"/>
          <p:cNvSpPr/>
          <p:nvPr/>
        </p:nvSpPr>
        <p:spPr>
          <a:xfrm>
            <a:off x="3621024" y="3246120"/>
            <a:ext cx="7772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NA</a:t>
            </a:r>
            <a:endParaRPr lang="en-US" sz="1000" dirty="0"/>
          </a:p>
        </p:txBody>
      </p:sp>
      <p:sp>
        <p:nvSpPr>
          <p:cNvPr id="85" name="Shape 83"/>
          <p:cNvSpPr/>
          <p:nvPr/>
        </p:nvSpPr>
        <p:spPr>
          <a:xfrm>
            <a:off x="4453128" y="3246120"/>
            <a:ext cx="777240" cy="256032"/>
          </a:xfrm>
          <a:prstGeom prst="rect">
            <a:avLst/>
          </a:prstGeom>
          <a:solidFill>
            <a:srgbClr val="009BAD"/>
          </a:solidFill>
          <a:ln w="12700">
            <a:solidFill>
              <a:srgbClr val="009BAD"/>
            </a:solidFill>
            <a:prstDash val="solid"/>
          </a:ln>
        </p:spPr>
      </p:sp>
      <p:sp>
        <p:nvSpPr>
          <p:cNvPr id="86" name="Text 84"/>
          <p:cNvSpPr/>
          <p:nvPr/>
        </p:nvSpPr>
        <p:spPr>
          <a:xfrm>
            <a:off x="4453128" y="3246120"/>
            <a:ext cx="7772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NB</a:t>
            </a:r>
            <a:endParaRPr lang="en-US" sz="1000" dirty="0"/>
          </a:p>
        </p:txBody>
      </p:sp>
      <p:sp>
        <p:nvSpPr>
          <p:cNvPr id="87" name="Shape 85"/>
          <p:cNvSpPr/>
          <p:nvPr/>
        </p:nvSpPr>
        <p:spPr>
          <a:xfrm>
            <a:off x="347472" y="3566160"/>
            <a:ext cx="1554480" cy="256032"/>
          </a:xfrm>
          <a:prstGeom prst="rect">
            <a:avLst/>
          </a:prstGeom>
          <a:solidFill>
            <a:srgbClr val="162244"/>
          </a:solidFill>
          <a:ln w="12700">
            <a:solidFill>
              <a:srgbClr val="243355"/>
            </a:solidFill>
            <a:prstDash val="solid"/>
          </a:ln>
        </p:spPr>
      </p:sp>
      <p:sp>
        <p:nvSpPr>
          <p:cNvPr id="88" name="Text 86"/>
          <p:cNvSpPr/>
          <p:nvPr/>
        </p:nvSpPr>
        <p:spPr>
          <a:xfrm>
            <a:off x="347472" y="3566160"/>
            <a:ext cx="15544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59E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M1 (OA댐퍼)</a:t>
            </a:r>
            <a:endParaRPr lang="en-US" sz="900" dirty="0"/>
          </a:p>
        </p:txBody>
      </p:sp>
      <p:sp>
        <p:nvSpPr>
          <p:cNvPr id="89" name="Shape 87"/>
          <p:cNvSpPr/>
          <p:nvPr/>
        </p:nvSpPr>
        <p:spPr>
          <a:xfrm>
            <a:off x="1956816" y="3566160"/>
            <a:ext cx="777240" cy="256032"/>
          </a:xfrm>
          <a:prstGeom prst="rect">
            <a:avLst/>
          </a:prstGeom>
          <a:solidFill>
            <a:srgbClr val="162244"/>
          </a:solidFill>
          <a:ln w="12700">
            <a:solidFill>
              <a:srgbClr val="243355"/>
            </a:solidFill>
            <a:prstDash val="solid"/>
          </a:ln>
        </p:spPr>
      </p:sp>
      <p:sp>
        <p:nvSpPr>
          <p:cNvPr id="90" name="Text 88"/>
          <p:cNvSpPr/>
          <p:nvPr/>
        </p:nvSpPr>
        <p:spPr>
          <a:xfrm>
            <a:off x="1956816" y="3566160"/>
            <a:ext cx="7772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PB12</a:t>
            </a:r>
            <a:endParaRPr lang="en-US" sz="950" dirty="0"/>
          </a:p>
        </p:txBody>
      </p:sp>
      <p:sp>
        <p:nvSpPr>
          <p:cNvPr id="91" name="Shape 89"/>
          <p:cNvSpPr/>
          <p:nvPr/>
        </p:nvSpPr>
        <p:spPr>
          <a:xfrm>
            <a:off x="2788920" y="3566160"/>
            <a:ext cx="777240" cy="256032"/>
          </a:xfrm>
          <a:prstGeom prst="rect">
            <a:avLst/>
          </a:prstGeom>
          <a:solidFill>
            <a:srgbClr val="162244"/>
          </a:solidFill>
          <a:ln w="12700">
            <a:solidFill>
              <a:srgbClr val="243355"/>
            </a:solidFill>
            <a:prstDash val="solid"/>
          </a:ln>
        </p:spPr>
      </p:sp>
      <p:sp>
        <p:nvSpPr>
          <p:cNvPr id="92" name="Text 90"/>
          <p:cNvSpPr/>
          <p:nvPr/>
        </p:nvSpPr>
        <p:spPr>
          <a:xfrm>
            <a:off x="2788920" y="3566160"/>
            <a:ext cx="7772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PB13</a:t>
            </a:r>
            <a:endParaRPr lang="en-US" sz="950" dirty="0"/>
          </a:p>
        </p:txBody>
      </p:sp>
      <p:sp>
        <p:nvSpPr>
          <p:cNvPr id="93" name="Shape 91"/>
          <p:cNvSpPr/>
          <p:nvPr/>
        </p:nvSpPr>
        <p:spPr>
          <a:xfrm>
            <a:off x="3621024" y="3566160"/>
            <a:ext cx="777240" cy="256032"/>
          </a:xfrm>
          <a:prstGeom prst="rect">
            <a:avLst/>
          </a:prstGeom>
          <a:solidFill>
            <a:srgbClr val="162244"/>
          </a:solidFill>
          <a:ln w="12700">
            <a:solidFill>
              <a:srgbClr val="243355"/>
            </a:solidFill>
            <a:prstDash val="solid"/>
          </a:ln>
        </p:spPr>
      </p:sp>
      <p:sp>
        <p:nvSpPr>
          <p:cNvPr id="94" name="Text 92"/>
          <p:cNvSpPr/>
          <p:nvPr/>
        </p:nvSpPr>
        <p:spPr>
          <a:xfrm>
            <a:off x="3621024" y="3566160"/>
            <a:ext cx="7772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PB14</a:t>
            </a:r>
            <a:endParaRPr lang="en-US" sz="950" dirty="0"/>
          </a:p>
        </p:txBody>
      </p:sp>
      <p:sp>
        <p:nvSpPr>
          <p:cNvPr id="95" name="Shape 93"/>
          <p:cNvSpPr/>
          <p:nvPr/>
        </p:nvSpPr>
        <p:spPr>
          <a:xfrm>
            <a:off x="4453128" y="3566160"/>
            <a:ext cx="777240" cy="256032"/>
          </a:xfrm>
          <a:prstGeom prst="rect">
            <a:avLst/>
          </a:prstGeom>
          <a:solidFill>
            <a:srgbClr val="162244"/>
          </a:solidFill>
          <a:ln w="12700">
            <a:solidFill>
              <a:srgbClr val="243355"/>
            </a:solidFill>
            <a:prstDash val="solid"/>
          </a:ln>
        </p:spPr>
      </p:sp>
      <p:sp>
        <p:nvSpPr>
          <p:cNvPr id="96" name="Text 94"/>
          <p:cNvSpPr/>
          <p:nvPr/>
        </p:nvSpPr>
        <p:spPr>
          <a:xfrm>
            <a:off x="4453128" y="3566160"/>
            <a:ext cx="7772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PB8</a:t>
            </a:r>
            <a:endParaRPr lang="en-US" sz="950" dirty="0"/>
          </a:p>
        </p:txBody>
      </p:sp>
      <p:sp>
        <p:nvSpPr>
          <p:cNvPr id="97" name="Shape 95"/>
          <p:cNvSpPr/>
          <p:nvPr/>
        </p:nvSpPr>
        <p:spPr>
          <a:xfrm>
            <a:off x="347472" y="3867912"/>
            <a:ext cx="1554480" cy="256032"/>
          </a:xfrm>
          <a:prstGeom prst="rect">
            <a:avLst/>
          </a:prstGeom>
          <a:solidFill>
            <a:srgbClr val="1E2E54"/>
          </a:solidFill>
          <a:ln w="12700">
            <a:solidFill>
              <a:srgbClr val="243355"/>
            </a:solidFill>
            <a:prstDash val="solid"/>
          </a:ln>
        </p:spPr>
      </p:sp>
      <p:sp>
        <p:nvSpPr>
          <p:cNvPr id="98" name="Text 96"/>
          <p:cNvSpPr/>
          <p:nvPr/>
        </p:nvSpPr>
        <p:spPr>
          <a:xfrm>
            <a:off x="347472" y="3867912"/>
            <a:ext cx="15544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59E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M2 (EA댐퍼)</a:t>
            </a:r>
            <a:endParaRPr lang="en-US" sz="900" dirty="0"/>
          </a:p>
        </p:txBody>
      </p:sp>
      <p:sp>
        <p:nvSpPr>
          <p:cNvPr id="99" name="Shape 97"/>
          <p:cNvSpPr/>
          <p:nvPr/>
        </p:nvSpPr>
        <p:spPr>
          <a:xfrm>
            <a:off x="1956816" y="3867912"/>
            <a:ext cx="777240" cy="256032"/>
          </a:xfrm>
          <a:prstGeom prst="rect">
            <a:avLst/>
          </a:prstGeom>
          <a:solidFill>
            <a:srgbClr val="1E2E54"/>
          </a:solidFill>
          <a:ln w="12700">
            <a:solidFill>
              <a:srgbClr val="243355"/>
            </a:solidFill>
            <a:prstDash val="solid"/>
          </a:ln>
        </p:spPr>
      </p:sp>
      <p:sp>
        <p:nvSpPr>
          <p:cNvPr id="100" name="Text 98"/>
          <p:cNvSpPr/>
          <p:nvPr/>
        </p:nvSpPr>
        <p:spPr>
          <a:xfrm>
            <a:off x="1956816" y="3867912"/>
            <a:ext cx="7772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PB15</a:t>
            </a:r>
            <a:endParaRPr lang="en-US" sz="950" dirty="0"/>
          </a:p>
        </p:txBody>
      </p:sp>
      <p:sp>
        <p:nvSpPr>
          <p:cNvPr id="101" name="Shape 99"/>
          <p:cNvSpPr/>
          <p:nvPr/>
        </p:nvSpPr>
        <p:spPr>
          <a:xfrm>
            <a:off x="2788920" y="3867912"/>
            <a:ext cx="777240" cy="256032"/>
          </a:xfrm>
          <a:prstGeom prst="rect">
            <a:avLst/>
          </a:prstGeom>
          <a:solidFill>
            <a:srgbClr val="1E2E54"/>
          </a:solidFill>
          <a:ln w="12700">
            <a:solidFill>
              <a:srgbClr val="243355"/>
            </a:solidFill>
            <a:prstDash val="solid"/>
          </a:ln>
        </p:spPr>
      </p:sp>
      <p:sp>
        <p:nvSpPr>
          <p:cNvPr id="102" name="Text 100"/>
          <p:cNvSpPr/>
          <p:nvPr/>
        </p:nvSpPr>
        <p:spPr>
          <a:xfrm>
            <a:off x="2788920" y="3867912"/>
            <a:ext cx="7772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PC14</a:t>
            </a:r>
            <a:endParaRPr lang="en-US" sz="950" dirty="0"/>
          </a:p>
        </p:txBody>
      </p:sp>
      <p:sp>
        <p:nvSpPr>
          <p:cNvPr id="103" name="Shape 101"/>
          <p:cNvSpPr/>
          <p:nvPr/>
        </p:nvSpPr>
        <p:spPr>
          <a:xfrm>
            <a:off x="3621024" y="3867912"/>
            <a:ext cx="777240" cy="256032"/>
          </a:xfrm>
          <a:prstGeom prst="rect">
            <a:avLst/>
          </a:prstGeom>
          <a:solidFill>
            <a:srgbClr val="1E2E54"/>
          </a:solidFill>
          <a:ln w="12700">
            <a:solidFill>
              <a:srgbClr val="243355"/>
            </a:solidFill>
            <a:prstDash val="solid"/>
          </a:ln>
        </p:spPr>
      </p:sp>
      <p:sp>
        <p:nvSpPr>
          <p:cNvPr id="104" name="Text 102"/>
          <p:cNvSpPr/>
          <p:nvPr/>
        </p:nvSpPr>
        <p:spPr>
          <a:xfrm>
            <a:off x="3621024" y="3867912"/>
            <a:ext cx="7772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PC15</a:t>
            </a:r>
            <a:endParaRPr lang="en-US" sz="950" dirty="0"/>
          </a:p>
        </p:txBody>
      </p:sp>
      <p:sp>
        <p:nvSpPr>
          <p:cNvPr id="105" name="Shape 103"/>
          <p:cNvSpPr/>
          <p:nvPr/>
        </p:nvSpPr>
        <p:spPr>
          <a:xfrm>
            <a:off x="4453128" y="3867912"/>
            <a:ext cx="777240" cy="256032"/>
          </a:xfrm>
          <a:prstGeom prst="rect">
            <a:avLst/>
          </a:prstGeom>
          <a:solidFill>
            <a:srgbClr val="1E2E54"/>
          </a:solidFill>
          <a:ln w="12700">
            <a:solidFill>
              <a:srgbClr val="243355"/>
            </a:solidFill>
            <a:prstDash val="solid"/>
          </a:ln>
        </p:spPr>
      </p:sp>
      <p:sp>
        <p:nvSpPr>
          <p:cNvPr id="106" name="Text 104"/>
          <p:cNvSpPr/>
          <p:nvPr/>
        </p:nvSpPr>
        <p:spPr>
          <a:xfrm>
            <a:off x="4453128" y="3867912"/>
            <a:ext cx="7772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PC6</a:t>
            </a:r>
            <a:endParaRPr lang="en-US" sz="950" dirty="0"/>
          </a:p>
        </p:txBody>
      </p:sp>
      <p:sp>
        <p:nvSpPr>
          <p:cNvPr id="107" name="Shape 105"/>
          <p:cNvSpPr/>
          <p:nvPr/>
        </p:nvSpPr>
        <p:spPr>
          <a:xfrm>
            <a:off x="347472" y="4169664"/>
            <a:ext cx="1554480" cy="256032"/>
          </a:xfrm>
          <a:prstGeom prst="rect">
            <a:avLst/>
          </a:prstGeom>
          <a:solidFill>
            <a:srgbClr val="162244"/>
          </a:solidFill>
          <a:ln w="12700">
            <a:solidFill>
              <a:srgbClr val="243355"/>
            </a:solidFill>
            <a:prstDash val="solid"/>
          </a:ln>
        </p:spPr>
      </p:sp>
      <p:sp>
        <p:nvSpPr>
          <p:cNvPr id="108" name="Text 106"/>
          <p:cNvSpPr/>
          <p:nvPr/>
        </p:nvSpPr>
        <p:spPr>
          <a:xfrm>
            <a:off x="347472" y="4169664"/>
            <a:ext cx="15544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59E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M3 (BYPASS)</a:t>
            </a:r>
            <a:endParaRPr lang="en-US" sz="900" dirty="0"/>
          </a:p>
        </p:txBody>
      </p:sp>
      <p:sp>
        <p:nvSpPr>
          <p:cNvPr id="109" name="Shape 107"/>
          <p:cNvSpPr/>
          <p:nvPr/>
        </p:nvSpPr>
        <p:spPr>
          <a:xfrm>
            <a:off x="1956816" y="4169664"/>
            <a:ext cx="777240" cy="256032"/>
          </a:xfrm>
          <a:prstGeom prst="rect">
            <a:avLst/>
          </a:prstGeom>
          <a:solidFill>
            <a:srgbClr val="162244"/>
          </a:solidFill>
          <a:ln w="12700">
            <a:solidFill>
              <a:srgbClr val="243355"/>
            </a:solidFill>
            <a:prstDash val="solid"/>
          </a:ln>
        </p:spPr>
      </p:sp>
      <p:sp>
        <p:nvSpPr>
          <p:cNvPr id="110" name="Text 108"/>
          <p:cNvSpPr/>
          <p:nvPr/>
        </p:nvSpPr>
        <p:spPr>
          <a:xfrm>
            <a:off x="1956816" y="4169664"/>
            <a:ext cx="7772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PA6</a:t>
            </a:r>
            <a:endParaRPr lang="en-US" sz="950" dirty="0"/>
          </a:p>
        </p:txBody>
      </p:sp>
      <p:sp>
        <p:nvSpPr>
          <p:cNvPr id="111" name="Shape 109"/>
          <p:cNvSpPr/>
          <p:nvPr/>
        </p:nvSpPr>
        <p:spPr>
          <a:xfrm>
            <a:off x="2788920" y="4169664"/>
            <a:ext cx="777240" cy="256032"/>
          </a:xfrm>
          <a:prstGeom prst="rect">
            <a:avLst/>
          </a:prstGeom>
          <a:solidFill>
            <a:srgbClr val="162244"/>
          </a:solidFill>
          <a:ln w="12700">
            <a:solidFill>
              <a:srgbClr val="243355"/>
            </a:solidFill>
            <a:prstDash val="solid"/>
          </a:ln>
        </p:spPr>
      </p:sp>
      <p:sp>
        <p:nvSpPr>
          <p:cNvPr id="112" name="Text 110"/>
          <p:cNvSpPr/>
          <p:nvPr/>
        </p:nvSpPr>
        <p:spPr>
          <a:xfrm>
            <a:off x="2788920" y="4169664"/>
            <a:ext cx="7772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PA14</a:t>
            </a:r>
            <a:endParaRPr lang="en-US" sz="950" dirty="0"/>
          </a:p>
        </p:txBody>
      </p:sp>
      <p:sp>
        <p:nvSpPr>
          <p:cNvPr id="113" name="Shape 111"/>
          <p:cNvSpPr/>
          <p:nvPr/>
        </p:nvSpPr>
        <p:spPr>
          <a:xfrm>
            <a:off x="3621024" y="4169664"/>
            <a:ext cx="777240" cy="256032"/>
          </a:xfrm>
          <a:prstGeom prst="rect">
            <a:avLst/>
          </a:prstGeom>
          <a:solidFill>
            <a:srgbClr val="162244"/>
          </a:solidFill>
          <a:ln w="12700">
            <a:solidFill>
              <a:srgbClr val="243355"/>
            </a:solidFill>
            <a:prstDash val="solid"/>
          </a:ln>
        </p:spPr>
      </p:sp>
      <p:sp>
        <p:nvSpPr>
          <p:cNvPr id="114" name="Text 112"/>
          <p:cNvSpPr/>
          <p:nvPr/>
        </p:nvSpPr>
        <p:spPr>
          <a:xfrm>
            <a:off x="3621024" y="4169664"/>
            <a:ext cx="7772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PA15</a:t>
            </a:r>
            <a:endParaRPr lang="en-US" sz="950" dirty="0"/>
          </a:p>
        </p:txBody>
      </p:sp>
      <p:sp>
        <p:nvSpPr>
          <p:cNvPr id="115" name="Shape 113"/>
          <p:cNvSpPr/>
          <p:nvPr/>
        </p:nvSpPr>
        <p:spPr>
          <a:xfrm>
            <a:off x="4453128" y="4169664"/>
            <a:ext cx="777240" cy="256032"/>
          </a:xfrm>
          <a:prstGeom prst="rect">
            <a:avLst/>
          </a:prstGeom>
          <a:solidFill>
            <a:srgbClr val="162244"/>
          </a:solidFill>
          <a:ln w="12700">
            <a:solidFill>
              <a:srgbClr val="243355"/>
            </a:solidFill>
            <a:prstDash val="solid"/>
          </a:ln>
        </p:spPr>
      </p:sp>
      <p:sp>
        <p:nvSpPr>
          <p:cNvPr id="116" name="Text 114"/>
          <p:cNvSpPr/>
          <p:nvPr/>
        </p:nvSpPr>
        <p:spPr>
          <a:xfrm>
            <a:off x="4453128" y="4169664"/>
            <a:ext cx="7772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PC8</a:t>
            </a:r>
            <a:endParaRPr lang="en-US" sz="950" dirty="0"/>
          </a:p>
        </p:txBody>
      </p:sp>
      <p:sp>
        <p:nvSpPr>
          <p:cNvPr id="117" name="Shape 115"/>
          <p:cNvSpPr/>
          <p:nvPr/>
        </p:nvSpPr>
        <p:spPr>
          <a:xfrm>
            <a:off x="347472" y="4471416"/>
            <a:ext cx="1554480" cy="256032"/>
          </a:xfrm>
          <a:prstGeom prst="rect">
            <a:avLst/>
          </a:prstGeom>
          <a:solidFill>
            <a:srgbClr val="1E2E54"/>
          </a:solidFill>
          <a:ln w="12700">
            <a:solidFill>
              <a:srgbClr val="243355"/>
            </a:solidFill>
            <a:prstDash val="solid"/>
          </a:ln>
        </p:spPr>
      </p:sp>
      <p:sp>
        <p:nvSpPr>
          <p:cNvPr id="118" name="Text 116"/>
          <p:cNvSpPr/>
          <p:nvPr/>
        </p:nvSpPr>
        <p:spPr>
          <a:xfrm>
            <a:off x="347472" y="4471416"/>
            <a:ext cx="15544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59E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M4 (SA댐퍼)</a:t>
            </a:r>
            <a:endParaRPr lang="en-US" sz="900" dirty="0"/>
          </a:p>
        </p:txBody>
      </p:sp>
      <p:sp>
        <p:nvSpPr>
          <p:cNvPr id="119" name="Shape 117"/>
          <p:cNvSpPr/>
          <p:nvPr/>
        </p:nvSpPr>
        <p:spPr>
          <a:xfrm>
            <a:off x="1956816" y="4471416"/>
            <a:ext cx="777240" cy="256032"/>
          </a:xfrm>
          <a:prstGeom prst="rect">
            <a:avLst/>
          </a:prstGeom>
          <a:solidFill>
            <a:srgbClr val="1E2E54"/>
          </a:solidFill>
          <a:ln w="12700">
            <a:solidFill>
              <a:srgbClr val="243355"/>
            </a:solidFill>
            <a:prstDash val="solid"/>
          </a:ln>
        </p:spPr>
      </p:sp>
      <p:sp>
        <p:nvSpPr>
          <p:cNvPr id="120" name="Text 118"/>
          <p:cNvSpPr/>
          <p:nvPr/>
        </p:nvSpPr>
        <p:spPr>
          <a:xfrm>
            <a:off x="1956816" y="4471416"/>
            <a:ext cx="7772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PC9</a:t>
            </a:r>
            <a:endParaRPr lang="en-US" sz="950" dirty="0"/>
          </a:p>
        </p:txBody>
      </p:sp>
      <p:sp>
        <p:nvSpPr>
          <p:cNvPr id="121" name="Shape 119"/>
          <p:cNvSpPr/>
          <p:nvPr/>
        </p:nvSpPr>
        <p:spPr>
          <a:xfrm>
            <a:off x="2788920" y="4471416"/>
            <a:ext cx="777240" cy="256032"/>
          </a:xfrm>
          <a:prstGeom prst="rect">
            <a:avLst/>
          </a:prstGeom>
          <a:solidFill>
            <a:srgbClr val="1E2E54"/>
          </a:solidFill>
          <a:ln w="12700">
            <a:solidFill>
              <a:srgbClr val="243355"/>
            </a:solidFill>
            <a:prstDash val="solid"/>
          </a:ln>
        </p:spPr>
      </p:sp>
      <p:sp>
        <p:nvSpPr>
          <p:cNvPr id="122" name="Text 120"/>
          <p:cNvSpPr/>
          <p:nvPr/>
        </p:nvSpPr>
        <p:spPr>
          <a:xfrm>
            <a:off x="2788920" y="4471416"/>
            <a:ext cx="7772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PC10</a:t>
            </a:r>
            <a:endParaRPr lang="en-US" sz="950" dirty="0"/>
          </a:p>
        </p:txBody>
      </p:sp>
      <p:sp>
        <p:nvSpPr>
          <p:cNvPr id="123" name="Shape 121"/>
          <p:cNvSpPr/>
          <p:nvPr/>
        </p:nvSpPr>
        <p:spPr>
          <a:xfrm>
            <a:off x="3621024" y="4471416"/>
            <a:ext cx="777240" cy="256032"/>
          </a:xfrm>
          <a:prstGeom prst="rect">
            <a:avLst/>
          </a:prstGeom>
          <a:solidFill>
            <a:srgbClr val="1E2E54"/>
          </a:solidFill>
          <a:ln w="12700">
            <a:solidFill>
              <a:srgbClr val="243355"/>
            </a:solidFill>
            <a:prstDash val="solid"/>
          </a:ln>
        </p:spPr>
      </p:sp>
      <p:sp>
        <p:nvSpPr>
          <p:cNvPr id="124" name="Text 122"/>
          <p:cNvSpPr/>
          <p:nvPr/>
        </p:nvSpPr>
        <p:spPr>
          <a:xfrm>
            <a:off x="3621024" y="4471416"/>
            <a:ext cx="7772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PC11</a:t>
            </a:r>
            <a:endParaRPr lang="en-US" sz="950" dirty="0"/>
          </a:p>
        </p:txBody>
      </p:sp>
      <p:sp>
        <p:nvSpPr>
          <p:cNvPr id="125" name="Shape 123"/>
          <p:cNvSpPr/>
          <p:nvPr/>
        </p:nvSpPr>
        <p:spPr>
          <a:xfrm>
            <a:off x="4453128" y="4471416"/>
            <a:ext cx="777240" cy="256032"/>
          </a:xfrm>
          <a:prstGeom prst="rect">
            <a:avLst/>
          </a:prstGeom>
          <a:solidFill>
            <a:srgbClr val="1E2E54"/>
          </a:solidFill>
          <a:ln w="12700">
            <a:solidFill>
              <a:srgbClr val="243355"/>
            </a:solidFill>
            <a:prstDash val="solid"/>
          </a:ln>
        </p:spPr>
      </p:sp>
      <p:sp>
        <p:nvSpPr>
          <p:cNvPr id="126" name="Text 124"/>
          <p:cNvSpPr/>
          <p:nvPr/>
        </p:nvSpPr>
        <p:spPr>
          <a:xfrm>
            <a:off x="4453128" y="4471416"/>
            <a:ext cx="7772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PB9</a:t>
            </a:r>
            <a:endParaRPr lang="en-US" sz="950" dirty="0"/>
          </a:p>
        </p:txBody>
      </p:sp>
      <p:sp>
        <p:nvSpPr>
          <p:cNvPr id="127" name="Shape 125"/>
          <p:cNvSpPr/>
          <p:nvPr/>
        </p:nvSpPr>
        <p:spPr>
          <a:xfrm>
            <a:off x="347472" y="4773168"/>
            <a:ext cx="1554480" cy="256032"/>
          </a:xfrm>
          <a:prstGeom prst="rect">
            <a:avLst/>
          </a:prstGeom>
          <a:solidFill>
            <a:srgbClr val="162244"/>
          </a:solidFill>
          <a:ln w="12700">
            <a:solidFill>
              <a:srgbClr val="243355"/>
            </a:solidFill>
            <a:prstDash val="solid"/>
          </a:ln>
        </p:spPr>
      </p:sp>
      <p:sp>
        <p:nvSpPr>
          <p:cNvPr id="128" name="Text 126"/>
          <p:cNvSpPr/>
          <p:nvPr/>
        </p:nvSpPr>
        <p:spPr>
          <a:xfrm>
            <a:off x="347472" y="4773168"/>
            <a:ext cx="15544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59E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M5 (RA댐퍼)</a:t>
            </a:r>
            <a:endParaRPr lang="en-US" sz="900" dirty="0"/>
          </a:p>
        </p:txBody>
      </p:sp>
      <p:sp>
        <p:nvSpPr>
          <p:cNvPr id="129" name="Shape 127"/>
          <p:cNvSpPr/>
          <p:nvPr/>
        </p:nvSpPr>
        <p:spPr>
          <a:xfrm>
            <a:off x="1956816" y="4773168"/>
            <a:ext cx="777240" cy="256032"/>
          </a:xfrm>
          <a:prstGeom prst="rect">
            <a:avLst/>
          </a:prstGeom>
          <a:solidFill>
            <a:srgbClr val="162244"/>
          </a:solidFill>
          <a:ln w="12700">
            <a:solidFill>
              <a:srgbClr val="243355"/>
            </a:solidFill>
            <a:prstDash val="solid"/>
          </a:ln>
        </p:spPr>
      </p:sp>
      <p:sp>
        <p:nvSpPr>
          <p:cNvPr id="130" name="Text 128"/>
          <p:cNvSpPr/>
          <p:nvPr/>
        </p:nvSpPr>
        <p:spPr>
          <a:xfrm>
            <a:off x="1956816" y="4773168"/>
            <a:ext cx="7772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PB10</a:t>
            </a:r>
            <a:endParaRPr lang="en-US" sz="950" dirty="0"/>
          </a:p>
        </p:txBody>
      </p:sp>
      <p:sp>
        <p:nvSpPr>
          <p:cNvPr id="131" name="Shape 129"/>
          <p:cNvSpPr/>
          <p:nvPr/>
        </p:nvSpPr>
        <p:spPr>
          <a:xfrm>
            <a:off x="2788920" y="4773168"/>
            <a:ext cx="777240" cy="256032"/>
          </a:xfrm>
          <a:prstGeom prst="rect">
            <a:avLst/>
          </a:prstGeom>
          <a:solidFill>
            <a:srgbClr val="162244"/>
          </a:solidFill>
          <a:ln w="12700">
            <a:solidFill>
              <a:srgbClr val="243355"/>
            </a:solidFill>
            <a:prstDash val="solid"/>
          </a:ln>
        </p:spPr>
      </p:sp>
      <p:sp>
        <p:nvSpPr>
          <p:cNvPr id="132" name="Text 130"/>
          <p:cNvSpPr/>
          <p:nvPr/>
        </p:nvSpPr>
        <p:spPr>
          <a:xfrm>
            <a:off x="2788920" y="4773168"/>
            <a:ext cx="7772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PC2</a:t>
            </a:r>
            <a:endParaRPr lang="en-US" sz="950" dirty="0"/>
          </a:p>
        </p:txBody>
      </p:sp>
      <p:sp>
        <p:nvSpPr>
          <p:cNvPr id="133" name="Shape 131"/>
          <p:cNvSpPr/>
          <p:nvPr/>
        </p:nvSpPr>
        <p:spPr>
          <a:xfrm>
            <a:off x="3621024" y="4773168"/>
            <a:ext cx="777240" cy="256032"/>
          </a:xfrm>
          <a:prstGeom prst="rect">
            <a:avLst/>
          </a:prstGeom>
          <a:solidFill>
            <a:srgbClr val="162244"/>
          </a:solidFill>
          <a:ln w="12700">
            <a:solidFill>
              <a:srgbClr val="243355"/>
            </a:solidFill>
            <a:prstDash val="solid"/>
          </a:ln>
        </p:spPr>
      </p:sp>
      <p:sp>
        <p:nvSpPr>
          <p:cNvPr id="134" name="Text 132"/>
          <p:cNvSpPr/>
          <p:nvPr/>
        </p:nvSpPr>
        <p:spPr>
          <a:xfrm>
            <a:off x="3621024" y="4773168"/>
            <a:ext cx="7772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PC3</a:t>
            </a:r>
            <a:endParaRPr lang="en-US" sz="950" dirty="0"/>
          </a:p>
        </p:txBody>
      </p:sp>
      <p:sp>
        <p:nvSpPr>
          <p:cNvPr id="135" name="Shape 133"/>
          <p:cNvSpPr/>
          <p:nvPr/>
        </p:nvSpPr>
        <p:spPr>
          <a:xfrm>
            <a:off x="4453128" y="4773168"/>
            <a:ext cx="777240" cy="256032"/>
          </a:xfrm>
          <a:prstGeom prst="rect">
            <a:avLst/>
          </a:prstGeom>
          <a:solidFill>
            <a:srgbClr val="162244"/>
          </a:solidFill>
          <a:ln w="12700">
            <a:solidFill>
              <a:srgbClr val="243355"/>
            </a:solidFill>
            <a:prstDash val="solid"/>
          </a:ln>
        </p:spPr>
      </p:sp>
      <p:sp>
        <p:nvSpPr>
          <p:cNvPr id="136" name="Text 134"/>
          <p:cNvSpPr/>
          <p:nvPr/>
        </p:nvSpPr>
        <p:spPr>
          <a:xfrm>
            <a:off x="4453128" y="4773168"/>
            <a:ext cx="7772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PD15</a:t>
            </a:r>
            <a:endParaRPr lang="en-US" sz="950" dirty="0"/>
          </a:p>
        </p:txBody>
      </p:sp>
      <p:sp>
        <p:nvSpPr>
          <p:cNvPr id="137" name="Shape 135"/>
          <p:cNvSpPr/>
          <p:nvPr/>
        </p:nvSpPr>
        <p:spPr>
          <a:xfrm>
            <a:off x="347472" y="5074920"/>
            <a:ext cx="1554480" cy="256032"/>
          </a:xfrm>
          <a:prstGeom prst="rect">
            <a:avLst/>
          </a:prstGeom>
          <a:solidFill>
            <a:srgbClr val="1E2E54"/>
          </a:solidFill>
          <a:ln w="12700">
            <a:solidFill>
              <a:srgbClr val="243355"/>
            </a:solidFill>
            <a:prstDash val="solid"/>
          </a:ln>
        </p:spPr>
      </p:sp>
      <p:sp>
        <p:nvSpPr>
          <p:cNvPr id="138" name="Text 136"/>
          <p:cNvSpPr/>
          <p:nvPr/>
        </p:nvSpPr>
        <p:spPr>
          <a:xfrm>
            <a:off x="347472" y="5074920"/>
            <a:ext cx="15544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59E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M6 (AIR댐퍼)</a:t>
            </a:r>
            <a:endParaRPr lang="en-US" sz="900" dirty="0"/>
          </a:p>
        </p:txBody>
      </p:sp>
      <p:sp>
        <p:nvSpPr>
          <p:cNvPr id="139" name="Shape 137"/>
          <p:cNvSpPr/>
          <p:nvPr/>
        </p:nvSpPr>
        <p:spPr>
          <a:xfrm>
            <a:off x="1956816" y="5074920"/>
            <a:ext cx="777240" cy="256032"/>
          </a:xfrm>
          <a:prstGeom prst="rect">
            <a:avLst/>
          </a:prstGeom>
          <a:solidFill>
            <a:srgbClr val="1E2E54"/>
          </a:solidFill>
          <a:ln w="12700">
            <a:solidFill>
              <a:srgbClr val="243355"/>
            </a:solidFill>
            <a:prstDash val="solid"/>
          </a:ln>
        </p:spPr>
      </p:sp>
      <p:sp>
        <p:nvSpPr>
          <p:cNvPr id="140" name="Text 138"/>
          <p:cNvSpPr/>
          <p:nvPr/>
        </p:nvSpPr>
        <p:spPr>
          <a:xfrm>
            <a:off x="1956816" y="5074920"/>
            <a:ext cx="7772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PD14</a:t>
            </a:r>
            <a:endParaRPr lang="en-US" sz="950" dirty="0"/>
          </a:p>
        </p:txBody>
      </p:sp>
      <p:sp>
        <p:nvSpPr>
          <p:cNvPr id="141" name="Shape 139"/>
          <p:cNvSpPr/>
          <p:nvPr/>
        </p:nvSpPr>
        <p:spPr>
          <a:xfrm>
            <a:off x="2788920" y="5074920"/>
            <a:ext cx="777240" cy="256032"/>
          </a:xfrm>
          <a:prstGeom prst="rect">
            <a:avLst/>
          </a:prstGeom>
          <a:solidFill>
            <a:srgbClr val="1E2E54"/>
          </a:solidFill>
          <a:ln w="12700">
            <a:solidFill>
              <a:srgbClr val="243355"/>
            </a:solidFill>
            <a:prstDash val="solid"/>
          </a:ln>
        </p:spPr>
      </p:sp>
      <p:sp>
        <p:nvSpPr>
          <p:cNvPr id="142" name="Text 140"/>
          <p:cNvSpPr/>
          <p:nvPr/>
        </p:nvSpPr>
        <p:spPr>
          <a:xfrm>
            <a:off x="2788920" y="5074920"/>
            <a:ext cx="7772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PD7</a:t>
            </a:r>
            <a:endParaRPr lang="en-US" sz="950" dirty="0"/>
          </a:p>
        </p:txBody>
      </p:sp>
      <p:sp>
        <p:nvSpPr>
          <p:cNvPr id="143" name="Shape 141"/>
          <p:cNvSpPr/>
          <p:nvPr/>
        </p:nvSpPr>
        <p:spPr>
          <a:xfrm>
            <a:off x="3621024" y="5074920"/>
            <a:ext cx="777240" cy="256032"/>
          </a:xfrm>
          <a:prstGeom prst="rect">
            <a:avLst/>
          </a:prstGeom>
          <a:solidFill>
            <a:srgbClr val="1E2E54"/>
          </a:solidFill>
          <a:ln w="12700">
            <a:solidFill>
              <a:srgbClr val="243355"/>
            </a:solidFill>
            <a:prstDash val="solid"/>
          </a:ln>
        </p:spPr>
      </p:sp>
      <p:sp>
        <p:nvSpPr>
          <p:cNvPr id="144" name="Text 142"/>
          <p:cNvSpPr/>
          <p:nvPr/>
        </p:nvSpPr>
        <p:spPr>
          <a:xfrm>
            <a:off x="3621024" y="5074920"/>
            <a:ext cx="7772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PD6</a:t>
            </a:r>
            <a:endParaRPr lang="en-US" sz="950" dirty="0"/>
          </a:p>
        </p:txBody>
      </p:sp>
      <p:sp>
        <p:nvSpPr>
          <p:cNvPr id="145" name="Shape 143"/>
          <p:cNvSpPr/>
          <p:nvPr/>
        </p:nvSpPr>
        <p:spPr>
          <a:xfrm>
            <a:off x="4453128" y="5074920"/>
            <a:ext cx="777240" cy="256032"/>
          </a:xfrm>
          <a:prstGeom prst="rect">
            <a:avLst/>
          </a:prstGeom>
          <a:solidFill>
            <a:srgbClr val="1E2E54"/>
          </a:solidFill>
          <a:ln w="12700">
            <a:solidFill>
              <a:srgbClr val="243355"/>
            </a:solidFill>
            <a:prstDash val="solid"/>
          </a:ln>
        </p:spPr>
      </p:sp>
      <p:sp>
        <p:nvSpPr>
          <p:cNvPr id="146" name="Text 144"/>
          <p:cNvSpPr/>
          <p:nvPr/>
        </p:nvSpPr>
        <p:spPr>
          <a:xfrm>
            <a:off x="4453128" y="5074920"/>
            <a:ext cx="7772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PB3</a:t>
            </a:r>
            <a:endParaRPr lang="en-US" sz="95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D1B3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02920"/>
          </a:xfrm>
          <a:prstGeom prst="rect">
            <a:avLst/>
          </a:prstGeom>
          <a:solidFill>
            <a:srgbClr val="0D1B36"/>
          </a:solidFill>
          <a:ln w="12700">
            <a:solidFill>
              <a:srgbClr val="0D1B36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256032" cy="502920"/>
          </a:xfrm>
          <a:prstGeom prst="rect">
            <a:avLst/>
          </a:prstGeom>
          <a:solidFill>
            <a:srgbClr val="00C2D4"/>
          </a:solidFill>
          <a:ln w="12700">
            <a:solidFill>
              <a:srgbClr val="00C2D4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384048" y="0"/>
            <a:ext cx="77724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MCU 핀 정의 (2/2)  —  통신 인터페이스 핀맵</a:t>
            </a:r>
            <a:endParaRPr lang="en-US" sz="2000" dirty="0"/>
          </a:p>
        </p:txBody>
      </p:sp>
      <p:sp>
        <p:nvSpPr>
          <p:cNvPr id="5" name="Text 3"/>
          <p:cNvSpPr/>
          <p:nvPr/>
        </p:nvSpPr>
        <p:spPr>
          <a:xfrm>
            <a:off x="384048" y="0"/>
            <a:ext cx="77724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100" dirty="0">
                <a:solidFill>
                  <a:srgbClr val="00C2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RS-485 × 3채널 + SmartCard UART × 2채널</a:t>
            </a:r>
            <a:endParaRPr lang="en-US" sz="1100" dirty="0"/>
          </a:p>
        </p:txBody>
      </p:sp>
      <p:sp>
        <p:nvSpPr>
          <p:cNvPr id="6" name="Shape 4"/>
          <p:cNvSpPr/>
          <p:nvPr/>
        </p:nvSpPr>
        <p:spPr>
          <a:xfrm>
            <a:off x="256032" y="658368"/>
            <a:ext cx="8613648" cy="1453896"/>
          </a:xfrm>
          <a:prstGeom prst="rect">
            <a:avLst/>
          </a:prstGeom>
          <a:solidFill>
            <a:srgbClr val="1A2B4A"/>
          </a:solidFill>
          <a:ln w="12700">
            <a:solidFill>
              <a:srgbClr val="243355"/>
            </a:solidFill>
            <a:prstDash val="solid"/>
          </a:ln>
          <a:effectLst>
            <a:outerShdw blurRad="101600" dist="38100" dir="8100000" algn="bl" rotWithShape="0">
              <a:srgbClr val="000000">
                <a:alpha val="25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256032" y="658368"/>
            <a:ext cx="8613648" cy="54864"/>
          </a:xfrm>
          <a:prstGeom prst="rect">
            <a:avLst/>
          </a:prstGeom>
          <a:solidFill>
            <a:srgbClr val="00C2D4"/>
          </a:solidFill>
          <a:ln w="12700">
            <a:solidFill>
              <a:srgbClr val="00C2D4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" y="749808"/>
            <a:ext cx="45720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00C2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UART0  →  Hood RS-485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347472" y="1051560"/>
            <a:ext cx="502920" cy="219456"/>
          </a:xfrm>
          <a:prstGeom prst="rect">
            <a:avLst/>
          </a:prstGeom>
          <a:solidFill>
            <a:srgbClr val="009BAD"/>
          </a:solidFill>
          <a:ln w="12700">
            <a:solidFill>
              <a:srgbClr val="009BAD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347472" y="1051560"/>
            <a:ext cx="5029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핀</a:t>
            </a:r>
            <a:endParaRPr lang="en-US" sz="1000" dirty="0"/>
          </a:p>
        </p:txBody>
      </p:sp>
      <p:sp>
        <p:nvSpPr>
          <p:cNvPr id="11" name="Shape 9"/>
          <p:cNvSpPr/>
          <p:nvPr/>
        </p:nvSpPr>
        <p:spPr>
          <a:xfrm>
            <a:off x="923544" y="1051560"/>
            <a:ext cx="1005840" cy="219456"/>
          </a:xfrm>
          <a:prstGeom prst="rect">
            <a:avLst/>
          </a:prstGeom>
          <a:solidFill>
            <a:srgbClr val="009BAD"/>
          </a:solidFill>
          <a:ln w="12700">
            <a:solidFill>
              <a:srgbClr val="009BAD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923544" y="1051560"/>
            <a:ext cx="100584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기능</a:t>
            </a:r>
            <a:endParaRPr lang="en-US" sz="1000" dirty="0"/>
          </a:p>
        </p:txBody>
      </p:sp>
      <p:sp>
        <p:nvSpPr>
          <p:cNvPr id="13" name="Shape 11"/>
          <p:cNvSpPr/>
          <p:nvPr/>
        </p:nvSpPr>
        <p:spPr>
          <a:xfrm>
            <a:off x="2002536" y="1051560"/>
            <a:ext cx="1417320" cy="219456"/>
          </a:xfrm>
          <a:prstGeom prst="rect">
            <a:avLst/>
          </a:prstGeom>
          <a:solidFill>
            <a:srgbClr val="009BAD"/>
          </a:solidFill>
          <a:ln w="12700">
            <a:solidFill>
              <a:srgbClr val="009BAD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2002536" y="1051560"/>
            <a:ext cx="14173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매크로</a:t>
            </a:r>
            <a:endParaRPr lang="en-US" sz="1000" dirty="0"/>
          </a:p>
        </p:txBody>
      </p:sp>
      <p:sp>
        <p:nvSpPr>
          <p:cNvPr id="15" name="Shape 13"/>
          <p:cNvSpPr/>
          <p:nvPr/>
        </p:nvSpPr>
        <p:spPr>
          <a:xfrm>
            <a:off x="3493008" y="1051560"/>
            <a:ext cx="3474720" cy="219456"/>
          </a:xfrm>
          <a:prstGeom prst="rect">
            <a:avLst/>
          </a:prstGeom>
          <a:solidFill>
            <a:srgbClr val="009BAD"/>
          </a:solidFill>
          <a:ln w="12700">
            <a:solidFill>
              <a:srgbClr val="009BAD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3493008" y="1051560"/>
            <a:ext cx="34747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설명</a:t>
            </a:r>
            <a:endParaRPr lang="en-US" sz="1000" dirty="0"/>
          </a:p>
        </p:txBody>
      </p:sp>
      <p:sp>
        <p:nvSpPr>
          <p:cNvPr id="17" name="Shape 15"/>
          <p:cNvSpPr/>
          <p:nvPr/>
        </p:nvSpPr>
        <p:spPr>
          <a:xfrm>
            <a:off x="347472" y="1325880"/>
            <a:ext cx="502920" cy="274320"/>
          </a:xfrm>
          <a:prstGeom prst="rect">
            <a:avLst/>
          </a:prstGeom>
          <a:solidFill>
            <a:srgbClr val="162244"/>
          </a:solidFill>
          <a:ln w="12700">
            <a:solidFill>
              <a:srgbClr val="243355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347472" y="1325880"/>
            <a:ext cx="5029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00C2D4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PB0</a:t>
            </a:r>
            <a:endParaRPr lang="en-US" sz="900" dirty="0"/>
          </a:p>
        </p:txBody>
      </p:sp>
      <p:sp>
        <p:nvSpPr>
          <p:cNvPr id="19" name="Shape 17"/>
          <p:cNvSpPr/>
          <p:nvPr/>
        </p:nvSpPr>
        <p:spPr>
          <a:xfrm>
            <a:off x="923544" y="1325880"/>
            <a:ext cx="1005840" cy="274320"/>
          </a:xfrm>
          <a:prstGeom prst="rect">
            <a:avLst/>
          </a:prstGeom>
          <a:solidFill>
            <a:srgbClr val="162244"/>
          </a:solidFill>
          <a:ln w="12700">
            <a:solidFill>
              <a:srgbClr val="243355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923544" y="1325880"/>
            <a:ext cx="1005840" cy="274320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l">
              <a:buNone/>
            </a:pPr>
            <a:r>
              <a:rPr lang="en-US" sz="900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→</a:t>
            </a:r>
            <a:endParaRPr lang="en-US" sz="900" dirty="0"/>
          </a:p>
        </p:txBody>
      </p:sp>
      <p:sp>
        <p:nvSpPr>
          <p:cNvPr id="21" name="Shape 19"/>
          <p:cNvSpPr/>
          <p:nvPr/>
        </p:nvSpPr>
        <p:spPr>
          <a:xfrm>
            <a:off x="2002536" y="1325880"/>
            <a:ext cx="1417320" cy="274320"/>
          </a:xfrm>
          <a:prstGeom prst="rect">
            <a:avLst/>
          </a:prstGeom>
          <a:solidFill>
            <a:srgbClr val="162244"/>
          </a:solidFill>
          <a:ln w="12700">
            <a:solidFill>
              <a:srgbClr val="243355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2002536" y="1325880"/>
            <a:ext cx="1417320" cy="274320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l">
              <a:buNone/>
            </a:pPr>
            <a:r>
              <a:rPr lang="en-US" sz="900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HOOD_485_RX</a:t>
            </a:r>
            <a:endParaRPr lang="en-US" sz="900" dirty="0"/>
          </a:p>
        </p:txBody>
      </p:sp>
      <p:sp>
        <p:nvSpPr>
          <p:cNvPr id="23" name="Shape 21"/>
          <p:cNvSpPr/>
          <p:nvPr/>
        </p:nvSpPr>
        <p:spPr>
          <a:xfrm>
            <a:off x="3493008" y="1325880"/>
            <a:ext cx="3474720" cy="274320"/>
          </a:xfrm>
          <a:prstGeom prst="rect">
            <a:avLst/>
          </a:prstGeom>
          <a:solidFill>
            <a:srgbClr val="162244"/>
          </a:solidFill>
          <a:ln w="12700">
            <a:solidFill>
              <a:srgbClr val="243355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3493008" y="1325880"/>
            <a:ext cx="3474720" cy="274320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l">
              <a:buNone/>
            </a:pPr>
            <a:r>
              <a:rPr lang="en-US" sz="85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후드 수신</a:t>
            </a:r>
            <a:endParaRPr lang="en-US" sz="850" dirty="0"/>
          </a:p>
        </p:txBody>
      </p:sp>
      <p:sp>
        <p:nvSpPr>
          <p:cNvPr id="25" name="Shape 23"/>
          <p:cNvSpPr/>
          <p:nvPr/>
        </p:nvSpPr>
        <p:spPr>
          <a:xfrm>
            <a:off x="347472" y="1645920"/>
            <a:ext cx="502920" cy="274320"/>
          </a:xfrm>
          <a:prstGeom prst="rect">
            <a:avLst/>
          </a:prstGeom>
          <a:solidFill>
            <a:srgbClr val="1E2E54"/>
          </a:solidFill>
          <a:ln w="12700">
            <a:solidFill>
              <a:srgbClr val="243355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347472" y="1645920"/>
            <a:ext cx="5029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00C2D4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PB1</a:t>
            </a:r>
            <a:endParaRPr lang="en-US" sz="900" dirty="0"/>
          </a:p>
        </p:txBody>
      </p:sp>
      <p:sp>
        <p:nvSpPr>
          <p:cNvPr id="27" name="Shape 25"/>
          <p:cNvSpPr/>
          <p:nvPr/>
        </p:nvSpPr>
        <p:spPr>
          <a:xfrm>
            <a:off x="923544" y="1645920"/>
            <a:ext cx="1005840" cy="274320"/>
          </a:xfrm>
          <a:prstGeom prst="rect">
            <a:avLst/>
          </a:prstGeom>
          <a:solidFill>
            <a:srgbClr val="1E2E54"/>
          </a:solidFill>
          <a:ln w="12700">
            <a:solidFill>
              <a:srgbClr val="243355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923544" y="1645920"/>
            <a:ext cx="1005840" cy="274320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l">
              <a:buNone/>
            </a:pPr>
            <a:r>
              <a:rPr lang="en-US" sz="900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→</a:t>
            </a:r>
            <a:endParaRPr lang="en-US" sz="900" dirty="0"/>
          </a:p>
        </p:txBody>
      </p:sp>
      <p:sp>
        <p:nvSpPr>
          <p:cNvPr id="29" name="Shape 27"/>
          <p:cNvSpPr/>
          <p:nvPr/>
        </p:nvSpPr>
        <p:spPr>
          <a:xfrm>
            <a:off x="2002536" y="1645920"/>
            <a:ext cx="1417320" cy="274320"/>
          </a:xfrm>
          <a:prstGeom prst="rect">
            <a:avLst/>
          </a:prstGeom>
          <a:solidFill>
            <a:srgbClr val="1E2E54"/>
          </a:solidFill>
          <a:ln w="12700">
            <a:solidFill>
              <a:srgbClr val="243355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2002536" y="1645920"/>
            <a:ext cx="1417320" cy="274320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l">
              <a:buNone/>
            </a:pPr>
            <a:r>
              <a:rPr lang="en-US" sz="900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HOOD_485_TX</a:t>
            </a:r>
            <a:endParaRPr lang="en-US" sz="900" dirty="0"/>
          </a:p>
        </p:txBody>
      </p:sp>
      <p:sp>
        <p:nvSpPr>
          <p:cNvPr id="31" name="Shape 29"/>
          <p:cNvSpPr/>
          <p:nvPr/>
        </p:nvSpPr>
        <p:spPr>
          <a:xfrm>
            <a:off x="3493008" y="1645920"/>
            <a:ext cx="3474720" cy="274320"/>
          </a:xfrm>
          <a:prstGeom prst="rect">
            <a:avLst/>
          </a:prstGeom>
          <a:solidFill>
            <a:srgbClr val="1E2E54"/>
          </a:solidFill>
          <a:ln w="12700">
            <a:solidFill>
              <a:srgbClr val="243355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3493008" y="1645920"/>
            <a:ext cx="3474720" cy="274320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l">
              <a:buNone/>
            </a:pPr>
            <a:r>
              <a:rPr lang="en-US" sz="85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후드 송신</a:t>
            </a:r>
            <a:endParaRPr lang="en-US" sz="850" dirty="0"/>
          </a:p>
        </p:txBody>
      </p:sp>
      <p:sp>
        <p:nvSpPr>
          <p:cNvPr id="33" name="Shape 31"/>
          <p:cNvSpPr/>
          <p:nvPr/>
        </p:nvSpPr>
        <p:spPr>
          <a:xfrm>
            <a:off x="347472" y="1965960"/>
            <a:ext cx="502920" cy="274320"/>
          </a:xfrm>
          <a:prstGeom prst="rect">
            <a:avLst/>
          </a:prstGeom>
          <a:solidFill>
            <a:srgbClr val="162244"/>
          </a:solidFill>
          <a:ln w="12700">
            <a:solidFill>
              <a:srgbClr val="243355"/>
            </a:solidFill>
            <a:prstDash val="solid"/>
          </a:ln>
        </p:spPr>
      </p:sp>
      <p:sp>
        <p:nvSpPr>
          <p:cNvPr id="34" name="Text 32"/>
          <p:cNvSpPr/>
          <p:nvPr/>
        </p:nvSpPr>
        <p:spPr>
          <a:xfrm>
            <a:off x="347472" y="1965960"/>
            <a:ext cx="5029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00C2D4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PB2</a:t>
            </a:r>
            <a:endParaRPr lang="en-US" sz="900" dirty="0"/>
          </a:p>
        </p:txBody>
      </p:sp>
      <p:sp>
        <p:nvSpPr>
          <p:cNvPr id="35" name="Shape 33"/>
          <p:cNvSpPr/>
          <p:nvPr/>
        </p:nvSpPr>
        <p:spPr>
          <a:xfrm>
            <a:off x="923544" y="1965960"/>
            <a:ext cx="1005840" cy="274320"/>
          </a:xfrm>
          <a:prstGeom prst="rect">
            <a:avLst/>
          </a:prstGeom>
          <a:solidFill>
            <a:srgbClr val="162244"/>
          </a:solidFill>
          <a:ln w="12700">
            <a:solidFill>
              <a:srgbClr val="243355"/>
            </a:solidFill>
            <a:prstDash val="solid"/>
          </a:ln>
        </p:spPr>
      </p:sp>
      <p:sp>
        <p:nvSpPr>
          <p:cNvPr id="36" name="Text 34"/>
          <p:cNvSpPr/>
          <p:nvPr/>
        </p:nvSpPr>
        <p:spPr>
          <a:xfrm>
            <a:off x="923544" y="1965960"/>
            <a:ext cx="1005840" cy="274320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l">
              <a:buNone/>
            </a:pPr>
            <a:r>
              <a:rPr lang="en-US" sz="900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→</a:t>
            </a:r>
            <a:endParaRPr lang="en-US" sz="900" dirty="0"/>
          </a:p>
        </p:txBody>
      </p:sp>
      <p:sp>
        <p:nvSpPr>
          <p:cNvPr id="37" name="Shape 35"/>
          <p:cNvSpPr/>
          <p:nvPr/>
        </p:nvSpPr>
        <p:spPr>
          <a:xfrm>
            <a:off x="2002536" y="1965960"/>
            <a:ext cx="1417320" cy="274320"/>
          </a:xfrm>
          <a:prstGeom prst="rect">
            <a:avLst/>
          </a:prstGeom>
          <a:solidFill>
            <a:srgbClr val="162244"/>
          </a:solidFill>
          <a:ln w="12700">
            <a:solidFill>
              <a:srgbClr val="243355"/>
            </a:solidFill>
            <a:prstDash val="solid"/>
          </a:ln>
        </p:spPr>
      </p:sp>
      <p:sp>
        <p:nvSpPr>
          <p:cNvPr id="38" name="Text 36"/>
          <p:cNvSpPr/>
          <p:nvPr/>
        </p:nvSpPr>
        <p:spPr>
          <a:xfrm>
            <a:off x="2002536" y="1965960"/>
            <a:ext cx="1417320" cy="274320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l">
              <a:buNone/>
            </a:pPr>
            <a:r>
              <a:rPr lang="en-US" sz="900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HOOD_485_DIR</a:t>
            </a:r>
            <a:endParaRPr lang="en-US" sz="900" dirty="0"/>
          </a:p>
        </p:txBody>
      </p:sp>
      <p:sp>
        <p:nvSpPr>
          <p:cNvPr id="39" name="Shape 37"/>
          <p:cNvSpPr/>
          <p:nvPr/>
        </p:nvSpPr>
        <p:spPr>
          <a:xfrm>
            <a:off x="3493008" y="1965960"/>
            <a:ext cx="3474720" cy="274320"/>
          </a:xfrm>
          <a:prstGeom prst="rect">
            <a:avLst/>
          </a:prstGeom>
          <a:solidFill>
            <a:srgbClr val="162244"/>
          </a:solidFill>
          <a:ln w="12700">
            <a:solidFill>
              <a:srgbClr val="243355"/>
            </a:solidFill>
            <a:prstDash val="solid"/>
          </a:ln>
        </p:spPr>
      </p:sp>
      <p:sp>
        <p:nvSpPr>
          <p:cNvPr id="40" name="Text 38"/>
          <p:cNvSpPr/>
          <p:nvPr/>
        </p:nvSpPr>
        <p:spPr>
          <a:xfrm>
            <a:off x="3493008" y="1965960"/>
            <a:ext cx="3474720" cy="274320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l">
              <a:buNone/>
            </a:pPr>
            <a:r>
              <a:rPr lang="en-US" sz="85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RS-485 방향 제어</a:t>
            </a:r>
            <a:endParaRPr lang="en-US" sz="850" dirty="0"/>
          </a:p>
        </p:txBody>
      </p:sp>
      <p:sp>
        <p:nvSpPr>
          <p:cNvPr id="41" name="Shape 39"/>
          <p:cNvSpPr/>
          <p:nvPr/>
        </p:nvSpPr>
        <p:spPr>
          <a:xfrm>
            <a:off x="256032" y="1993392"/>
            <a:ext cx="8613648" cy="1453896"/>
          </a:xfrm>
          <a:prstGeom prst="rect">
            <a:avLst/>
          </a:prstGeom>
          <a:solidFill>
            <a:srgbClr val="1A2B4A"/>
          </a:solidFill>
          <a:ln w="12700">
            <a:solidFill>
              <a:srgbClr val="243355"/>
            </a:solidFill>
            <a:prstDash val="solid"/>
          </a:ln>
          <a:effectLst>
            <a:outerShdw blurRad="101600" dist="38100" dir="8100000" algn="bl" rotWithShape="0">
              <a:srgbClr val="000000">
                <a:alpha val="25000"/>
              </a:srgbClr>
            </a:outerShdw>
          </a:effectLst>
        </p:spPr>
      </p:sp>
      <p:sp>
        <p:nvSpPr>
          <p:cNvPr id="42" name="Shape 40"/>
          <p:cNvSpPr/>
          <p:nvPr/>
        </p:nvSpPr>
        <p:spPr>
          <a:xfrm>
            <a:off x="256032" y="1993392"/>
            <a:ext cx="8613648" cy="54864"/>
          </a:xfrm>
          <a:prstGeom prst="rect">
            <a:avLst/>
          </a:prstGeom>
          <a:solidFill>
            <a:srgbClr val="10B981"/>
          </a:solidFill>
          <a:ln w="12700">
            <a:solidFill>
              <a:srgbClr val="10B981"/>
            </a:solidFill>
            <a:prstDash val="solid"/>
          </a:ln>
        </p:spPr>
      </p:sp>
      <p:sp>
        <p:nvSpPr>
          <p:cNvPr id="43" name="Text 41"/>
          <p:cNvSpPr/>
          <p:nvPr/>
        </p:nvSpPr>
        <p:spPr>
          <a:xfrm>
            <a:off x="347472" y="2084832"/>
            <a:ext cx="45720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10B98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UART1  →  CVnet 홈넷 RS-485</a:t>
            </a:r>
            <a:endParaRPr lang="en-US" sz="1100" dirty="0"/>
          </a:p>
        </p:txBody>
      </p:sp>
      <p:sp>
        <p:nvSpPr>
          <p:cNvPr id="44" name="Shape 42"/>
          <p:cNvSpPr/>
          <p:nvPr/>
        </p:nvSpPr>
        <p:spPr>
          <a:xfrm>
            <a:off x="347472" y="2386584"/>
            <a:ext cx="502920" cy="219456"/>
          </a:xfrm>
          <a:prstGeom prst="rect">
            <a:avLst/>
          </a:prstGeom>
          <a:solidFill>
            <a:srgbClr val="009BAD"/>
          </a:solidFill>
          <a:ln w="12700">
            <a:solidFill>
              <a:srgbClr val="009BAD"/>
            </a:solidFill>
            <a:prstDash val="solid"/>
          </a:ln>
        </p:spPr>
      </p:sp>
      <p:sp>
        <p:nvSpPr>
          <p:cNvPr id="45" name="Text 43"/>
          <p:cNvSpPr/>
          <p:nvPr/>
        </p:nvSpPr>
        <p:spPr>
          <a:xfrm>
            <a:off x="347472" y="2386584"/>
            <a:ext cx="5029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핀</a:t>
            </a:r>
            <a:endParaRPr lang="en-US" sz="1000" dirty="0"/>
          </a:p>
        </p:txBody>
      </p:sp>
      <p:sp>
        <p:nvSpPr>
          <p:cNvPr id="46" name="Shape 44"/>
          <p:cNvSpPr/>
          <p:nvPr/>
        </p:nvSpPr>
        <p:spPr>
          <a:xfrm>
            <a:off x="923544" y="2386584"/>
            <a:ext cx="1005840" cy="219456"/>
          </a:xfrm>
          <a:prstGeom prst="rect">
            <a:avLst/>
          </a:prstGeom>
          <a:solidFill>
            <a:srgbClr val="009BAD"/>
          </a:solidFill>
          <a:ln w="12700">
            <a:solidFill>
              <a:srgbClr val="009BAD"/>
            </a:solidFill>
            <a:prstDash val="solid"/>
          </a:ln>
        </p:spPr>
      </p:sp>
      <p:sp>
        <p:nvSpPr>
          <p:cNvPr id="47" name="Text 45"/>
          <p:cNvSpPr/>
          <p:nvPr/>
        </p:nvSpPr>
        <p:spPr>
          <a:xfrm>
            <a:off x="923544" y="2386584"/>
            <a:ext cx="100584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기능</a:t>
            </a:r>
            <a:endParaRPr lang="en-US" sz="1000" dirty="0"/>
          </a:p>
        </p:txBody>
      </p:sp>
      <p:sp>
        <p:nvSpPr>
          <p:cNvPr id="48" name="Shape 46"/>
          <p:cNvSpPr/>
          <p:nvPr/>
        </p:nvSpPr>
        <p:spPr>
          <a:xfrm>
            <a:off x="2002536" y="2386584"/>
            <a:ext cx="1417320" cy="219456"/>
          </a:xfrm>
          <a:prstGeom prst="rect">
            <a:avLst/>
          </a:prstGeom>
          <a:solidFill>
            <a:srgbClr val="009BAD"/>
          </a:solidFill>
          <a:ln w="12700">
            <a:solidFill>
              <a:srgbClr val="009BAD"/>
            </a:solidFill>
            <a:prstDash val="solid"/>
          </a:ln>
        </p:spPr>
      </p:sp>
      <p:sp>
        <p:nvSpPr>
          <p:cNvPr id="49" name="Text 47"/>
          <p:cNvSpPr/>
          <p:nvPr/>
        </p:nvSpPr>
        <p:spPr>
          <a:xfrm>
            <a:off x="2002536" y="2386584"/>
            <a:ext cx="14173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매크로</a:t>
            </a:r>
            <a:endParaRPr lang="en-US" sz="1000" dirty="0"/>
          </a:p>
        </p:txBody>
      </p:sp>
      <p:sp>
        <p:nvSpPr>
          <p:cNvPr id="50" name="Shape 48"/>
          <p:cNvSpPr/>
          <p:nvPr/>
        </p:nvSpPr>
        <p:spPr>
          <a:xfrm>
            <a:off x="3493008" y="2386584"/>
            <a:ext cx="3474720" cy="219456"/>
          </a:xfrm>
          <a:prstGeom prst="rect">
            <a:avLst/>
          </a:prstGeom>
          <a:solidFill>
            <a:srgbClr val="009BAD"/>
          </a:solidFill>
          <a:ln w="12700">
            <a:solidFill>
              <a:srgbClr val="009BAD"/>
            </a:solidFill>
            <a:prstDash val="solid"/>
          </a:ln>
        </p:spPr>
      </p:sp>
      <p:sp>
        <p:nvSpPr>
          <p:cNvPr id="51" name="Text 49"/>
          <p:cNvSpPr/>
          <p:nvPr/>
        </p:nvSpPr>
        <p:spPr>
          <a:xfrm>
            <a:off x="3493008" y="2386584"/>
            <a:ext cx="34747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설명</a:t>
            </a:r>
            <a:endParaRPr lang="en-US" sz="1000" dirty="0"/>
          </a:p>
        </p:txBody>
      </p:sp>
      <p:sp>
        <p:nvSpPr>
          <p:cNvPr id="52" name="Shape 50"/>
          <p:cNvSpPr/>
          <p:nvPr/>
        </p:nvSpPr>
        <p:spPr>
          <a:xfrm>
            <a:off x="347472" y="2660904"/>
            <a:ext cx="502920" cy="274320"/>
          </a:xfrm>
          <a:prstGeom prst="rect">
            <a:avLst/>
          </a:prstGeom>
          <a:solidFill>
            <a:srgbClr val="162244"/>
          </a:solidFill>
          <a:ln w="12700">
            <a:solidFill>
              <a:srgbClr val="243355"/>
            </a:solidFill>
            <a:prstDash val="solid"/>
          </a:ln>
        </p:spPr>
      </p:sp>
      <p:sp>
        <p:nvSpPr>
          <p:cNvPr id="53" name="Text 51"/>
          <p:cNvSpPr/>
          <p:nvPr/>
        </p:nvSpPr>
        <p:spPr>
          <a:xfrm>
            <a:off x="347472" y="2660904"/>
            <a:ext cx="5029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10B981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PB4</a:t>
            </a:r>
            <a:endParaRPr lang="en-US" sz="900" dirty="0"/>
          </a:p>
        </p:txBody>
      </p:sp>
      <p:sp>
        <p:nvSpPr>
          <p:cNvPr id="54" name="Shape 52"/>
          <p:cNvSpPr/>
          <p:nvPr/>
        </p:nvSpPr>
        <p:spPr>
          <a:xfrm>
            <a:off x="923544" y="2660904"/>
            <a:ext cx="1005840" cy="274320"/>
          </a:xfrm>
          <a:prstGeom prst="rect">
            <a:avLst/>
          </a:prstGeom>
          <a:solidFill>
            <a:srgbClr val="162244"/>
          </a:solidFill>
          <a:ln w="12700">
            <a:solidFill>
              <a:srgbClr val="243355"/>
            </a:solidFill>
            <a:prstDash val="solid"/>
          </a:ln>
        </p:spPr>
      </p:sp>
      <p:sp>
        <p:nvSpPr>
          <p:cNvPr id="55" name="Text 53"/>
          <p:cNvSpPr/>
          <p:nvPr/>
        </p:nvSpPr>
        <p:spPr>
          <a:xfrm>
            <a:off x="923544" y="2660904"/>
            <a:ext cx="1005840" cy="274320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l">
              <a:buNone/>
            </a:pPr>
            <a:r>
              <a:rPr lang="en-US" sz="900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→</a:t>
            </a:r>
            <a:endParaRPr lang="en-US" sz="900" dirty="0"/>
          </a:p>
        </p:txBody>
      </p:sp>
      <p:sp>
        <p:nvSpPr>
          <p:cNvPr id="56" name="Shape 54"/>
          <p:cNvSpPr/>
          <p:nvPr/>
        </p:nvSpPr>
        <p:spPr>
          <a:xfrm>
            <a:off x="2002536" y="2660904"/>
            <a:ext cx="1417320" cy="274320"/>
          </a:xfrm>
          <a:prstGeom prst="rect">
            <a:avLst/>
          </a:prstGeom>
          <a:solidFill>
            <a:srgbClr val="162244"/>
          </a:solidFill>
          <a:ln w="12700">
            <a:solidFill>
              <a:srgbClr val="243355"/>
            </a:solidFill>
            <a:prstDash val="solid"/>
          </a:ln>
        </p:spPr>
      </p:sp>
      <p:sp>
        <p:nvSpPr>
          <p:cNvPr id="57" name="Text 55"/>
          <p:cNvSpPr/>
          <p:nvPr/>
        </p:nvSpPr>
        <p:spPr>
          <a:xfrm>
            <a:off x="2002536" y="2660904"/>
            <a:ext cx="1417320" cy="274320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l">
              <a:buNone/>
            </a:pPr>
            <a:r>
              <a:rPr lang="en-US" sz="900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HOMENET_485_RX</a:t>
            </a:r>
            <a:endParaRPr lang="en-US" sz="900" dirty="0"/>
          </a:p>
        </p:txBody>
      </p:sp>
      <p:sp>
        <p:nvSpPr>
          <p:cNvPr id="58" name="Shape 56"/>
          <p:cNvSpPr/>
          <p:nvPr/>
        </p:nvSpPr>
        <p:spPr>
          <a:xfrm>
            <a:off x="3493008" y="2660904"/>
            <a:ext cx="3474720" cy="274320"/>
          </a:xfrm>
          <a:prstGeom prst="rect">
            <a:avLst/>
          </a:prstGeom>
          <a:solidFill>
            <a:srgbClr val="162244"/>
          </a:solidFill>
          <a:ln w="12700">
            <a:solidFill>
              <a:srgbClr val="243355"/>
            </a:solidFill>
            <a:prstDash val="solid"/>
          </a:ln>
        </p:spPr>
      </p:sp>
      <p:sp>
        <p:nvSpPr>
          <p:cNvPr id="59" name="Text 57"/>
          <p:cNvSpPr/>
          <p:nvPr/>
        </p:nvSpPr>
        <p:spPr>
          <a:xfrm>
            <a:off x="3493008" y="2660904"/>
            <a:ext cx="3474720" cy="274320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l">
              <a:buNone/>
            </a:pPr>
            <a:r>
              <a:rPr lang="en-US" sz="85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홈넷 수신</a:t>
            </a:r>
            <a:endParaRPr lang="en-US" sz="850" dirty="0"/>
          </a:p>
        </p:txBody>
      </p:sp>
      <p:sp>
        <p:nvSpPr>
          <p:cNvPr id="60" name="Shape 58"/>
          <p:cNvSpPr/>
          <p:nvPr/>
        </p:nvSpPr>
        <p:spPr>
          <a:xfrm>
            <a:off x="347472" y="2980944"/>
            <a:ext cx="502920" cy="274320"/>
          </a:xfrm>
          <a:prstGeom prst="rect">
            <a:avLst/>
          </a:prstGeom>
          <a:solidFill>
            <a:srgbClr val="1E2E54"/>
          </a:solidFill>
          <a:ln w="12700">
            <a:solidFill>
              <a:srgbClr val="243355"/>
            </a:solidFill>
            <a:prstDash val="solid"/>
          </a:ln>
        </p:spPr>
      </p:sp>
      <p:sp>
        <p:nvSpPr>
          <p:cNvPr id="61" name="Text 59"/>
          <p:cNvSpPr/>
          <p:nvPr/>
        </p:nvSpPr>
        <p:spPr>
          <a:xfrm>
            <a:off x="347472" y="2980944"/>
            <a:ext cx="5029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10B981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PB5</a:t>
            </a:r>
            <a:endParaRPr lang="en-US" sz="900" dirty="0"/>
          </a:p>
        </p:txBody>
      </p:sp>
      <p:sp>
        <p:nvSpPr>
          <p:cNvPr id="62" name="Shape 60"/>
          <p:cNvSpPr/>
          <p:nvPr/>
        </p:nvSpPr>
        <p:spPr>
          <a:xfrm>
            <a:off x="923544" y="2980944"/>
            <a:ext cx="1005840" cy="274320"/>
          </a:xfrm>
          <a:prstGeom prst="rect">
            <a:avLst/>
          </a:prstGeom>
          <a:solidFill>
            <a:srgbClr val="1E2E54"/>
          </a:solidFill>
          <a:ln w="12700">
            <a:solidFill>
              <a:srgbClr val="243355"/>
            </a:solidFill>
            <a:prstDash val="solid"/>
          </a:ln>
        </p:spPr>
      </p:sp>
      <p:sp>
        <p:nvSpPr>
          <p:cNvPr id="63" name="Text 61"/>
          <p:cNvSpPr/>
          <p:nvPr/>
        </p:nvSpPr>
        <p:spPr>
          <a:xfrm>
            <a:off x="923544" y="2980944"/>
            <a:ext cx="1005840" cy="274320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l">
              <a:buNone/>
            </a:pPr>
            <a:r>
              <a:rPr lang="en-US" sz="900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→</a:t>
            </a:r>
            <a:endParaRPr lang="en-US" sz="900" dirty="0"/>
          </a:p>
        </p:txBody>
      </p:sp>
      <p:sp>
        <p:nvSpPr>
          <p:cNvPr id="64" name="Shape 62"/>
          <p:cNvSpPr/>
          <p:nvPr/>
        </p:nvSpPr>
        <p:spPr>
          <a:xfrm>
            <a:off x="2002536" y="2980944"/>
            <a:ext cx="1417320" cy="274320"/>
          </a:xfrm>
          <a:prstGeom prst="rect">
            <a:avLst/>
          </a:prstGeom>
          <a:solidFill>
            <a:srgbClr val="1E2E54"/>
          </a:solidFill>
          <a:ln w="12700">
            <a:solidFill>
              <a:srgbClr val="243355"/>
            </a:solidFill>
            <a:prstDash val="solid"/>
          </a:ln>
        </p:spPr>
      </p:sp>
      <p:sp>
        <p:nvSpPr>
          <p:cNvPr id="65" name="Text 63"/>
          <p:cNvSpPr/>
          <p:nvPr/>
        </p:nvSpPr>
        <p:spPr>
          <a:xfrm>
            <a:off x="2002536" y="2980944"/>
            <a:ext cx="1417320" cy="274320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l">
              <a:buNone/>
            </a:pPr>
            <a:r>
              <a:rPr lang="en-US" sz="900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HOMENET_485_TX</a:t>
            </a:r>
            <a:endParaRPr lang="en-US" sz="900" dirty="0"/>
          </a:p>
        </p:txBody>
      </p:sp>
      <p:sp>
        <p:nvSpPr>
          <p:cNvPr id="66" name="Shape 64"/>
          <p:cNvSpPr/>
          <p:nvPr/>
        </p:nvSpPr>
        <p:spPr>
          <a:xfrm>
            <a:off x="3493008" y="2980944"/>
            <a:ext cx="3474720" cy="274320"/>
          </a:xfrm>
          <a:prstGeom prst="rect">
            <a:avLst/>
          </a:prstGeom>
          <a:solidFill>
            <a:srgbClr val="1E2E54"/>
          </a:solidFill>
          <a:ln w="12700">
            <a:solidFill>
              <a:srgbClr val="243355"/>
            </a:solidFill>
            <a:prstDash val="solid"/>
          </a:ln>
        </p:spPr>
      </p:sp>
      <p:sp>
        <p:nvSpPr>
          <p:cNvPr id="67" name="Text 65"/>
          <p:cNvSpPr/>
          <p:nvPr/>
        </p:nvSpPr>
        <p:spPr>
          <a:xfrm>
            <a:off x="3493008" y="2980944"/>
            <a:ext cx="3474720" cy="274320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l">
              <a:buNone/>
            </a:pPr>
            <a:r>
              <a:rPr lang="en-US" sz="85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홈넷 송신</a:t>
            </a:r>
            <a:endParaRPr lang="en-US" sz="850" dirty="0"/>
          </a:p>
        </p:txBody>
      </p:sp>
      <p:sp>
        <p:nvSpPr>
          <p:cNvPr id="68" name="Shape 66"/>
          <p:cNvSpPr/>
          <p:nvPr/>
        </p:nvSpPr>
        <p:spPr>
          <a:xfrm>
            <a:off x="347472" y="3300984"/>
            <a:ext cx="502920" cy="274320"/>
          </a:xfrm>
          <a:prstGeom prst="rect">
            <a:avLst/>
          </a:prstGeom>
          <a:solidFill>
            <a:srgbClr val="162244"/>
          </a:solidFill>
          <a:ln w="12700">
            <a:solidFill>
              <a:srgbClr val="243355"/>
            </a:solidFill>
            <a:prstDash val="solid"/>
          </a:ln>
        </p:spPr>
      </p:sp>
      <p:sp>
        <p:nvSpPr>
          <p:cNvPr id="69" name="Text 67"/>
          <p:cNvSpPr/>
          <p:nvPr/>
        </p:nvSpPr>
        <p:spPr>
          <a:xfrm>
            <a:off x="347472" y="3300984"/>
            <a:ext cx="5029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10B981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PB6</a:t>
            </a:r>
            <a:endParaRPr lang="en-US" sz="900" dirty="0"/>
          </a:p>
        </p:txBody>
      </p:sp>
      <p:sp>
        <p:nvSpPr>
          <p:cNvPr id="70" name="Shape 68"/>
          <p:cNvSpPr/>
          <p:nvPr/>
        </p:nvSpPr>
        <p:spPr>
          <a:xfrm>
            <a:off x="923544" y="3300984"/>
            <a:ext cx="1005840" cy="274320"/>
          </a:xfrm>
          <a:prstGeom prst="rect">
            <a:avLst/>
          </a:prstGeom>
          <a:solidFill>
            <a:srgbClr val="162244"/>
          </a:solidFill>
          <a:ln w="12700">
            <a:solidFill>
              <a:srgbClr val="243355"/>
            </a:solidFill>
            <a:prstDash val="solid"/>
          </a:ln>
        </p:spPr>
      </p:sp>
      <p:sp>
        <p:nvSpPr>
          <p:cNvPr id="71" name="Text 69"/>
          <p:cNvSpPr/>
          <p:nvPr/>
        </p:nvSpPr>
        <p:spPr>
          <a:xfrm>
            <a:off x="923544" y="3300984"/>
            <a:ext cx="1005840" cy="274320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l">
              <a:buNone/>
            </a:pPr>
            <a:r>
              <a:rPr lang="en-US" sz="900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→</a:t>
            </a:r>
            <a:endParaRPr lang="en-US" sz="900" dirty="0"/>
          </a:p>
        </p:txBody>
      </p:sp>
      <p:sp>
        <p:nvSpPr>
          <p:cNvPr id="72" name="Shape 70"/>
          <p:cNvSpPr/>
          <p:nvPr/>
        </p:nvSpPr>
        <p:spPr>
          <a:xfrm>
            <a:off x="2002536" y="3300984"/>
            <a:ext cx="1417320" cy="274320"/>
          </a:xfrm>
          <a:prstGeom prst="rect">
            <a:avLst/>
          </a:prstGeom>
          <a:solidFill>
            <a:srgbClr val="162244"/>
          </a:solidFill>
          <a:ln w="12700">
            <a:solidFill>
              <a:srgbClr val="243355"/>
            </a:solidFill>
            <a:prstDash val="solid"/>
          </a:ln>
        </p:spPr>
      </p:sp>
      <p:sp>
        <p:nvSpPr>
          <p:cNvPr id="73" name="Text 71"/>
          <p:cNvSpPr/>
          <p:nvPr/>
        </p:nvSpPr>
        <p:spPr>
          <a:xfrm>
            <a:off x="2002536" y="3300984"/>
            <a:ext cx="1417320" cy="274320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l">
              <a:buNone/>
            </a:pPr>
            <a:r>
              <a:rPr lang="en-US" sz="900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HOMENET_485_DIR</a:t>
            </a:r>
            <a:endParaRPr lang="en-US" sz="900" dirty="0"/>
          </a:p>
        </p:txBody>
      </p:sp>
      <p:sp>
        <p:nvSpPr>
          <p:cNvPr id="74" name="Shape 72"/>
          <p:cNvSpPr/>
          <p:nvPr/>
        </p:nvSpPr>
        <p:spPr>
          <a:xfrm>
            <a:off x="3493008" y="3300984"/>
            <a:ext cx="3474720" cy="274320"/>
          </a:xfrm>
          <a:prstGeom prst="rect">
            <a:avLst/>
          </a:prstGeom>
          <a:solidFill>
            <a:srgbClr val="162244"/>
          </a:solidFill>
          <a:ln w="12700">
            <a:solidFill>
              <a:srgbClr val="243355"/>
            </a:solidFill>
            <a:prstDash val="solid"/>
          </a:ln>
        </p:spPr>
      </p:sp>
      <p:sp>
        <p:nvSpPr>
          <p:cNvPr id="75" name="Text 73"/>
          <p:cNvSpPr/>
          <p:nvPr/>
        </p:nvSpPr>
        <p:spPr>
          <a:xfrm>
            <a:off x="3493008" y="3300984"/>
            <a:ext cx="3474720" cy="274320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l">
              <a:buNone/>
            </a:pPr>
            <a:r>
              <a:rPr lang="en-US" sz="85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RS-485 방향 제어</a:t>
            </a:r>
            <a:endParaRPr lang="en-US" sz="850" dirty="0"/>
          </a:p>
        </p:txBody>
      </p:sp>
      <p:sp>
        <p:nvSpPr>
          <p:cNvPr id="76" name="Shape 74"/>
          <p:cNvSpPr/>
          <p:nvPr/>
        </p:nvSpPr>
        <p:spPr>
          <a:xfrm>
            <a:off x="256032" y="3328416"/>
            <a:ext cx="8613648" cy="1106424"/>
          </a:xfrm>
          <a:prstGeom prst="rect">
            <a:avLst/>
          </a:prstGeom>
          <a:solidFill>
            <a:srgbClr val="1A2B4A"/>
          </a:solidFill>
          <a:ln w="12700">
            <a:solidFill>
              <a:srgbClr val="243355"/>
            </a:solidFill>
            <a:prstDash val="solid"/>
          </a:ln>
          <a:effectLst>
            <a:outerShdw blurRad="101600" dist="38100" dir="8100000" algn="bl" rotWithShape="0">
              <a:srgbClr val="000000">
                <a:alpha val="25000"/>
              </a:srgbClr>
            </a:outerShdw>
          </a:effectLst>
        </p:spPr>
      </p:sp>
      <p:sp>
        <p:nvSpPr>
          <p:cNvPr id="77" name="Shape 75"/>
          <p:cNvSpPr/>
          <p:nvPr/>
        </p:nvSpPr>
        <p:spPr>
          <a:xfrm>
            <a:off x="256032" y="3328416"/>
            <a:ext cx="8613648" cy="54864"/>
          </a:xfrm>
          <a:prstGeom prst="rect">
            <a:avLst/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</p:sp>
      <p:sp>
        <p:nvSpPr>
          <p:cNvPr id="78" name="Text 76"/>
          <p:cNvSpPr/>
          <p:nvPr/>
        </p:nvSpPr>
        <p:spPr>
          <a:xfrm>
            <a:off x="347472" y="3419856"/>
            <a:ext cx="45720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59E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SC0  →  룸콘 RS-232 (1200bps)</a:t>
            </a:r>
            <a:endParaRPr lang="en-US" sz="1100" dirty="0"/>
          </a:p>
        </p:txBody>
      </p:sp>
      <p:sp>
        <p:nvSpPr>
          <p:cNvPr id="79" name="Shape 77"/>
          <p:cNvSpPr/>
          <p:nvPr/>
        </p:nvSpPr>
        <p:spPr>
          <a:xfrm>
            <a:off x="347472" y="3721608"/>
            <a:ext cx="502920" cy="219456"/>
          </a:xfrm>
          <a:prstGeom prst="rect">
            <a:avLst/>
          </a:prstGeom>
          <a:solidFill>
            <a:srgbClr val="009BAD"/>
          </a:solidFill>
          <a:ln w="12700">
            <a:solidFill>
              <a:srgbClr val="009BAD"/>
            </a:solidFill>
            <a:prstDash val="solid"/>
          </a:ln>
        </p:spPr>
      </p:sp>
      <p:sp>
        <p:nvSpPr>
          <p:cNvPr id="80" name="Text 78"/>
          <p:cNvSpPr/>
          <p:nvPr/>
        </p:nvSpPr>
        <p:spPr>
          <a:xfrm>
            <a:off x="347472" y="3721608"/>
            <a:ext cx="5029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핀</a:t>
            </a:r>
            <a:endParaRPr lang="en-US" sz="1000" dirty="0"/>
          </a:p>
        </p:txBody>
      </p:sp>
      <p:sp>
        <p:nvSpPr>
          <p:cNvPr id="81" name="Shape 79"/>
          <p:cNvSpPr/>
          <p:nvPr/>
        </p:nvSpPr>
        <p:spPr>
          <a:xfrm>
            <a:off x="923544" y="3721608"/>
            <a:ext cx="1005840" cy="219456"/>
          </a:xfrm>
          <a:prstGeom prst="rect">
            <a:avLst/>
          </a:prstGeom>
          <a:solidFill>
            <a:srgbClr val="009BAD"/>
          </a:solidFill>
          <a:ln w="12700">
            <a:solidFill>
              <a:srgbClr val="009BAD"/>
            </a:solidFill>
            <a:prstDash val="solid"/>
          </a:ln>
        </p:spPr>
      </p:sp>
      <p:sp>
        <p:nvSpPr>
          <p:cNvPr id="82" name="Text 80"/>
          <p:cNvSpPr/>
          <p:nvPr/>
        </p:nvSpPr>
        <p:spPr>
          <a:xfrm>
            <a:off x="923544" y="3721608"/>
            <a:ext cx="100584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기능</a:t>
            </a:r>
            <a:endParaRPr lang="en-US" sz="1000" dirty="0"/>
          </a:p>
        </p:txBody>
      </p:sp>
      <p:sp>
        <p:nvSpPr>
          <p:cNvPr id="83" name="Shape 81"/>
          <p:cNvSpPr/>
          <p:nvPr/>
        </p:nvSpPr>
        <p:spPr>
          <a:xfrm>
            <a:off x="2002536" y="3721608"/>
            <a:ext cx="1417320" cy="219456"/>
          </a:xfrm>
          <a:prstGeom prst="rect">
            <a:avLst/>
          </a:prstGeom>
          <a:solidFill>
            <a:srgbClr val="009BAD"/>
          </a:solidFill>
          <a:ln w="12700">
            <a:solidFill>
              <a:srgbClr val="009BAD"/>
            </a:solidFill>
            <a:prstDash val="solid"/>
          </a:ln>
        </p:spPr>
      </p:sp>
      <p:sp>
        <p:nvSpPr>
          <p:cNvPr id="84" name="Text 82"/>
          <p:cNvSpPr/>
          <p:nvPr/>
        </p:nvSpPr>
        <p:spPr>
          <a:xfrm>
            <a:off x="2002536" y="3721608"/>
            <a:ext cx="14173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매크로</a:t>
            </a:r>
            <a:endParaRPr lang="en-US" sz="1000" dirty="0"/>
          </a:p>
        </p:txBody>
      </p:sp>
      <p:sp>
        <p:nvSpPr>
          <p:cNvPr id="85" name="Shape 83"/>
          <p:cNvSpPr/>
          <p:nvPr/>
        </p:nvSpPr>
        <p:spPr>
          <a:xfrm>
            <a:off x="3493008" y="3721608"/>
            <a:ext cx="3474720" cy="219456"/>
          </a:xfrm>
          <a:prstGeom prst="rect">
            <a:avLst/>
          </a:prstGeom>
          <a:solidFill>
            <a:srgbClr val="009BAD"/>
          </a:solidFill>
          <a:ln w="12700">
            <a:solidFill>
              <a:srgbClr val="009BAD"/>
            </a:solidFill>
            <a:prstDash val="solid"/>
          </a:ln>
        </p:spPr>
      </p:sp>
      <p:sp>
        <p:nvSpPr>
          <p:cNvPr id="86" name="Text 84"/>
          <p:cNvSpPr/>
          <p:nvPr/>
        </p:nvSpPr>
        <p:spPr>
          <a:xfrm>
            <a:off x="3493008" y="3721608"/>
            <a:ext cx="34747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설명</a:t>
            </a:r>
            <a:endParaRPr lang="en-US" sz="1000" dirty="0"/>
          </a:p>
        </p:txBody>
      </p:sp>
      <p:sp>
        <p:nvSpPr>
          <p:cNvPr id="87" name="Shape 85"/>
          <p:cNvSpPr/>
          <p:nvPr/>
        </p:nvSpPr>
        <p:spPr>
          <a:xfrm>
            <a:off x="347472" y="3995928"/>
            <a:ext cx="502920" cy="274320"/>
          </a:xfrm>
          <a:prstGeom prst="rect">
            <a:avLst/>
          </a:prstGeom>
          <a:solidFill>
            <a:srgbClr val="162244"/>
          </a:solidFill>
          <a:ln w="12700">
            <a:solidFill>
              <a:srgbClr val="243355"/>
            </a:solidFill>
            <a:prstDash val="solid"/>
          </a:ln>
        </p:spPr>
      </p:sp>
      <p:sp>
        <p:nvSpPr>
          <p:cNvPr id="88" name="Text 86"/>
          <p:cNvSpPr/>
          <p:nvPr/>
        </p:nvSpPr>
        <p:spPr>
          <a:xfrm>
            <a:off x="347472" y="3995928"/>
            <a:ext cx="5029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59E0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PA8</a:t>
            </a:r>
            <a:endParaRPr lang="en-US" sz="900" dirty="0"/>
          </a:p>
        </p:txBody>
      </p:sp>
      <p:sp>
        <p:nvSpPr>
          <p:cNvPr id="89" name="Shape 87"/>
          <p:cNvSpPr/>
          <p:nvPr/>
        </p:nvSpPr>
        <p:spPr>
          <a:xfrm>
            <a:off x="923544" y="3995928"/>
            <a:ext cx="1005840" cy="274320"/>
          </a:xfrm>
          <a:prstGeom prst="rect">
            <a:avLst/>
          </a:prstGeom>
          <a:solidFill>
            <a:srgbClr val="162244"/>
          </a:solidFill>
          <a:ln w="12700">
            <a:solidFill>
              <a:srgbClr val="243355"/>
            </a:solidFill>
            <a:prstDash val="solid"/>
          </a:ln>
        </p:spPr>
      </p:sp>
      <p:sp>
        <p:nvSpPr>
          <p:cNvPr id="90" name="Text 88"/>
          <p:cNvSpPr/>
          <p:nvPr/>
        </p:nvSpPr>
        <p:spPr>
          <a:xfrm>
            <a:off x="923544" y="3995928"/>
            <a:ext cx="1005840" cy="274320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l">
              <a:buNone/>
            </a:pPr>
            <a:r>
              <a:rPr lang="en-US" sz="900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→</a:t>
            </a:r>
            <a:endParaRPr lang="en-US" sz="900" dirty="0"/>
          </a:p>
        </p:txBody>
      </p:sp>
      <p:sp>
        <p:nvSpPr>
          <p:cNvPr id="91" name="Shape 89"/>
          <p:cNvSpPr/>
          <p:nvPr/>
        </p:nvSpPr>
        <p:spPr>
          <a:xfrm>
            <a:off x="2002536" y="3995928"/>
            <a:ext cx="1417320" cy="274320"/>
          </a:xfrm>
          <a:prstGeom prst="rect">
            <a:avLst/>
          </a:prstGeom>
          <a:solidFill>
            <a:srgbClr val="162244"/>
          </a:solidFill>
          <a:ln w="12700">
            <a:solidFill>
              <a:srgbClr val="243355"/>
            </a:solidFill>
            <a:prstDash val="solid"/>
          </a:ln>
        </p:spPr>
      </p:sp>
      <p:sp>
        <p:nvSpPr>
          <p:cNvPr id="92" name="Text 90"/>
          <p:cNvSpPr/>
          <p:nvPr/>
        </p:nvSpPr>
        <p:spPr>
          <a:xfrm>
            <a:off x="2002536" y="3995928"/>
            <a:ext cx="1417320" cy="274320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l">
              <a:buNone/>
            </a:pPr>
            <a:r>
              <a:rPr lang="en-US" sz="900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ROOMCON_TX</a:t>
            </a:r>
            <a:endParaRPr lang="en-US" sz="900" dirty="0"/>
          </a:p>
        </p:txBody>
      </p:sp>
      <p:sp>
        <p:nvSpPr>
          <p:cNvPr id="93" name="Shape 91"/>
          <p:cNvSpPr/>
          <p:nvPr/>
        </p:nvSpPr>
        <p:spPr>
          <a:xfrm>
            <a:off x="3493008" y="3995928"/>
            <a:ext cx="3474720" cy="274320"/>
          </a:xfrm>
          <a:prstGeom prst="rect">
            <a:avLst/>
          </a:prstGeom>
          <a:solidFill>
            <a:srgbClr val="162244"/>
          </a:solidFill>
          <a:ln w="12700">
            <a:solidFill>
              <a:srgbClr val="243355"/>
            </a:solidFill>
            <a:prstDash val="solid"/>
          </a:ln>
        </p:spPr>
      </p:sp>
      <p:sp>
        <p:nvSpPr>
          <p:cNvPr id="94" name="Text 92"/>
          <p:cNvSpPr/>
          <p:nvPr/>
        </p:nvSpPr>
        <p:spPr>
          <a:xfrm>
            <a:off x="3493008" y="3995928"/>
            <a:ext cx="3474720" cy="274320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l">
              <a:buNone/>
            </a:pPr>
            <a:r>
              <a:rPr lang="en-US" sz="85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룸콘 송신 (CLK핀 재정의)</a:t>
            </a:r>
            <a:endParaRPr lang="en-US" sz="850" dirty="0"/>
          </a:p>
        </p:txBody>
      </p:sp>
      <p:sp>
        <p:nvSpPr>
          <p:cNvPr id="95" name="Shape 93"/>
          <p:cNvSpPr/>
          <p:nvPr/>
        </p:nvSpPr>
        <p:spPr>
          <a:xfrm>
            <a:off x="347472" y="4315968"/>
            <a:ext cx="502920" cy="274320"/>
          </a:xfrm>
          <a:prstGeom prst="rect">
            <a:avLst/>
          </a:prstGeom>
          <a:solidFill>
            <a:srgbClr val="1E2E54"/>
          </a:solidFill>
          <a:ln w="12700">
            <a:solidFill>
              <a:srgbClr val="243355"/>
            </a:solidFill>
            <a:prstDash val="solid"/>
          </a:ln>
        </p:spPr>
      </p:sp>
      <p:sp>
        <p:nvSpPr>
          <p:cNvPr id="96" name="Text 94"/>
          <p:cNvSpPr/>
          <p:nvPr/>
        </p:nvSpPr>
        <p:spPr>
          <a:xfrm>
            <a:off x="347472" y="4315968"/>
            <a:ext cx="5029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59E0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PA9</a:t>
            </a:r>
            <a:endParaRPr lang="en-US" sz="900" dirty="0"/>
          </a:p>
        </p:txBody>
      </p:sp>
      <p:sp>
        <p:nvSpPr>
          <p:cNvPr id="97" name="Shape 95"/>
          <p:cNvSpPr/>
          <p:nvPr/>
        </p:nvSpPr>
        <p:spPr>
          <a:xfrm>
            <a:off x="923544" y="4315968"/>
            <a:ext cx="1005840" cy="274320"/>
          </a:xfrm>
          <a:prstGeom prst="rect">
            <a:avLst/>
          </a:prstGeom>
          <a:solidFill>
            <a:srgbClr val="1E2E54"/>
          </a:solidFill>
          <a:ln w="12700">
            <a:solidFill>
              <a:srgbClr val="243355"/>
            </a:solidFill>
            <a:prstDash val="solid"/>
          </a:ln>
        </p:spPr>
      </p:sp>
      <p:sp>
        <p:nvSpPr>
          <p:cNvPr id="98" name="Text 96"/>
          <p:cNvSpPr/>
          <p:nvPr/>
        </p:nvSpPr>
        <p:spPr>
          <a:xfrm>
            <a:off x="923544" y="4315968"/>
            <a:ext cx="1005840" cy="274320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l">
              <a:buNone/>
            </a:pPr>
            <a:r>
              <a:rPr lang="en-US" sz="900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→</a:t>
            </a:r>
            <a:endParaRPr lang="en-US" sz="900" dirty="0"/>
          </a:p>
        </p:txBody>
      </p:sp>
      <p:sp>
        <p:nvSpPr>
          <p:cNvPr id="99" name="Shape 97"/>
          <p:cNvSpPr/>
          <p:nvPr/>
        </p:nvSpPr>
        <p:spPr>
          <a:xfrm>
            <a:off x="2002536" y="4315968"/>
            <a:ext cx="1417320" cy="274320"/>
          </a:xfrm>
          <a:prstGeom prst="rect">
            <a:avLst/>
          </a:prstGeom>
          <a:solidFill>
            <a:srgbClr val="1E2E54"/>
          </a:solidFill>
          <a:ln w="12700">
            <a:solidFill>
              <a:srgbClr val="243355"/>
            </a:solidFill>
            <a:prstDash val="solid"/>
          </a:ln>
        </p:spPr>
      </p:sp>
      <p:sp>
        <p:nvSpPr>
          <p:cNvPr id="100" name="Text 98"/>
          <p:cNvSpPr/>
          <p:nvPr/>
        </p:nvSpPr>
        <p:spPr>
          <a:xfrm>
            <a:off x="2002536" y="4315968"/>
            <a:ext cx="1417320" cy="274320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l">
              <a:buNone/>
            </a:pPr>
            <a:r>
              <a:rPr lang="en-US" sz="900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ROOMCON_RX</a:t>
            </a:r>
            <a:endParaRPr lang="en-US" sz="900" dirty="0"/>
          </a:p>
        </p:txBody>
      </p:sp>
      <p:sp>
        <p:nvSpPr>
          <p:cNvPr id="101" name="Shape 99"/>
          <p:cNvSpPr/>
          <p:nvPr/>
        </p:nvSpPr>
        <p:spPr>
          <a:xfrm>
            <a:off x="3493008" y="4315968"/>
            <a:ext cx="3474720" cy="274320"/>
          </a:xfrm>
          <a:prstGeom prst="rect">
            <a:avLst/>
          </a:prstGeom>
          <a:solidFill>
            <a:srgbClr val="1E2E54"/>
          </a:solidFill>
          <a:ln w="12700">
            <a:solidFill>
              <a:srgbClr val="243355"/>
            </a:solidFill>
            <a:prstDash val="solid"/>
          </a:ln>
        </p:spPr>
      </p:sp>
      <p:sp>
        <p:nvSpPr>
          <p:cNvPr id="102" name="Text 100"/>
          <p:cNvSpPr/>
          <p:nvPr/>
        </p:nvSpPr>
        <p:spPr>
          <a:xfrm>
            <a:off x="3493008" y="4315968"/>
            <a:ext cx="3474720" cy="274320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l">
              <a:buNone/>
            </a:pPr>
            <a:r>
              <a:rPr lang="en-US" sz="85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룸콘 수신 (DAT핀 재정의)</a:t>
            </a:r>
            <a:endParaRPr lang="en-US" sz="850" dirty="0"/>
          </a:p>
        </p:txBody>
      </p:sp>
      <p:sp>
        <p:nvSpPr>
          <p:cNvPr id="103" name="Shape 101"/>
          <p:cNvSpPr/>
          <p:nvPr/>
        </p:nvSpPr>
        <p:spPr>
          <a:xfrm>
            <a:off x="256032" y="4297680"/>
            <a:ext cx="8613648" cy="1453896"/>
          </a:xfrm>
          <a:prstGeom prst="rect">
            <a:avLst/>
          </a:prstGeom>
          <a:solidFill>
            <a:srgbClr val="1A2B4A"/>
          </a:solidFill>
          <a:ln w="12700">
            <a:solidFill>
              <a:srgbClr val="243355"/>
            </a:solidFill>
            <a:prstDash val="solid"/>
          </a:ln>
          <a:effectLst>
            <a:outerShdw blurRad="101600" dist="38100" dir="8100000" algn="bl" rotWithShape="0">
              <a:srgbClr val="000000">
                <a:alpha val="25000"/>
              </a:srgbClr>
            </a:outerShdw>
          </a:effectLst>
        </p:spPr>
      </p:sp>
      <p:sp>
        <p:nvSpPr>
          <p:cNvPr id="104" name="Shape 102"/>
          <p:cNvSpPr/>
          <p:nvPr/>
        </p:nvSpPr>
        <p:spPr>
          <a:xfrm>
            <a:off x="256032" y="4297680"/>
            <a:ext cx="8613648" cy="54864"/>
          </a:xfrm>
          <a:prstGeom prst="rect">
            <a:avLst/>
          </a:prstGeom>
          <a:solidFill>
            <a:srgbClr val="E879F9"/>
          </a:solidFill>
          <a:ln w="12700">
            <a:solidFill>
              <a:srgbClr val="E879F9"/>
            </a:solidFill>
            <a:prstDash val="solid"/>
          </a:ln>
        </p:spPr>
      </p:sp>
      <p:sp>
        <p:nvSpPr>
          <p:cNvPr id="105" name="Text 103"/>
          <p:cNvSpPr/>
          <p:nvPr/>
        </p:nvSpPr>
        <p:spPr>
          <a:xfrm>
            <a:off x="347472" y="4389120"/>
            <a:ext cx="45720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E879F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SC1  →  분배기/디퓨저 RS-485 (115200bps)</a:t>
            </a:r>
            <a:endParaRPr lang="en-US" sz="1100" dirty="0"/>
          </a:p>
        </p:txBody>
      </p:sp>
      <p:sp>
        <p:nvSpPr>
          <p:cNvPr id="106" name="Shape 104"/>
          <p:cNvSpPr/>
          <p:nvPr/>
        </p:nvSpPr>
        <p:spPr>
          <a:xfrm>
            <a:off x="347472" y="4690872"/>
            <a:ext cx="502920" cy="219456"/>
          </a:xfrm>
          <a:prstGeom prst="rect">
            <a:avLst/>
          </a:prstGeom>
          <a:solidFill>
            <a:srgbClr val="009BAD"/>
          </a:solidFill>
          <a:ln w="12700">
            <a:solidFill>
              <a:srgbClr val="009BAD"/>
            </a:solidFill>
            <a:prstDash val="solid"/>
          </a:ln>
        </p:spPr>
      </p:sp>
      <p:sp>
        <p:nvSpPr>
          <p:cNvPr id="107" name="Text 105"/>
          <p:cNvSpPr/>
          <p:nvPr/>
        </p:nvSpPr>
        <p:spPr>
          <a:xfrm>
            <a:off x="347472" y="4690872"/>
            <a:ext cx="5029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핀</a:t>
            </a:r>
            <a:endParaRPr lang="en-US" sz="1000" dirty="0"/>
          </a:p>
        </p:txBody>
      </p:sp>
      <p:sp>
        <p:nvSpPr>
          <p:cNvPr id="108" name="Shape 106"/>
          <p:cNvSpPr/>
          <p:nvPr/>
        </p:nvSpPr>
        <p:spPr>
          <a:xfrm>
            <a:off x="923544" y="4690872"/>
            <a:ext cx="1005840" cy="219456"/>
          </a:xfrm>
          <a:prstGeom prst="rect">
            <a:avLst/>
          </a:prstGeom>
          <a:solidFill>
            <a:srgbClr val="009BAD"/>
          </a:solidFill>
          <a:ln w="12700">
            <a:solidFill>
              <a:srgbClr val="009BAD"/>
            </a:solidFill>
            <a:prstDash val="solid"/>
          </a:ln>
        </p:spPr>
      </p:sp>
      <p:sp>
        <p:nvSpPr>
          <p:cNvPr id="109" name="Text 107"/>
          <p:cNvSpPr/>
          <p:nvPr/>
        </p:nvSpPr>
        <p:spPr>
          <a:xfrm>
            <a:off x="923544" y="4690872"/>
            <a:ext cx="100584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기능</a:t>
            </a:r>
            <a:endParaRPr lang="en-US" sz="1000" dirty="0"/>
          </a:p>
        </p:txBody>
      </p:sp>
      <p:sp>
        <p:nvSpPr>
          <p:cNvPr id="110" name="Shape 108"/>
          <p:cNvSpPr/>
          <p:nvPr/>
        </p:nvSpPr>
        <p:spPr>
          <a:xfrm>
            <a:off x="2002536" y="4690872"/>
            <a:ext cx="1417320" cy="219456"/>
          </a:xfrm>
          <a:prstGeom prst="rect">
            <a:avLst/>
          </a:prstGeom>
          <a:solidFill>
            <a:srgbClr val="009BAD"/>
          </a:solidFill>
          <a:ln w="12700">
            <a:solidFill>
              <a:srgbClr val="009BAD"/>
            </a:solidFill>
            <a:prstDash val="solid"/>
          </a:ln>
        </p:spPr>
      </p:sp>
      <p:sp>
        <p:nvSpPr>
          <p:cNvPr id="111" name="Text 109"/>
          <p:cNvSpPr/>
          <p:nvPr/>
        </p:nvSpPr>
        <p:spPr>
          <a:xfrm>
            <a:off x="2002536" y="4690872"/>
            <a:ext cx="14173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매크로</a:t>
            </a:r>
            <a:endParaRPr lang="en-US" sz="1000" dirty="0"/>
          </a:p>
        </p:txBody>
      </p:sp>
      <p:sp>
        <p:nvSpPr>
          <p:cNvPr id="112" name="Shape 110"/>
          <p:cNvSpPr/>
          <p:nvPr/>
        </p:nvSpPr>
        <p:spPr>
          <a:xfrm>
            <a:off x="3493008" y="4690872"/>
            <a:ext cx="3474720" cy="219456"/>
          </a:xfrm>
          <a:prstGeom prst="rect">
            <a:avLst/>
          </a:prstGeom>
          <a:solidFill>
            <a:srgbClr val="009BAD"/>
          </a:solidFill>
          <a:ln w="12700">
            <a:solidFill>
              <a:srgbClr val="009BAD"/>
            </a:solidFill>
            <a:prstDash val="solid"/>
          </a:ln>
        </p:spPr>
      </p:sp>
      <p:sp>
        <p:nvSpPr>
          <p:cNvPr id="113" name="Text 111"/>
          <p:cNvSpPr/>
          <p:nvPr/>
        </p:nvSpPr>
        <p:spPr>
          <a:xfrm>
            <a:off x="3493008" y="4690872"/>
            <a:ext cx="34747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설명</a:t>
            </a:r>
            <a:endParaRPr lang="en-US" sz="1000" dirty="0"/>
          </a:p>
        </p:txBody>
      </p:sp>
      <p:sp>
        <p:nvSpPr>
          <p:cNvPr id="114" name="Shape 112"/>
          <p:cNvSpPr/>
          <p:nvPr/>
        </p:nvSpPr>
        <p:spPr>
          <a:xfrm>
            <a:off x="347472" y="4965192"/>
            <a:ext cx="502920" cy="274320"/>
          </a:xfrm>
          <a:prstGeom prst="rect">
            <a:avLst/>
          </a:prstGeom>
          <a:solidFill>
            <a:srgbClr val="162244"/>
          </a:solidFill>
          <a:ln w="12700">
            <a:solidFill>
              <a:srgbClr val="243355"/>
            </a:solidFill>
            <a:prstDash val="solid"/>
          </a:ln>
        </p:spPr>
      </p:sp>
      <p:sp>
        <p:nvSpPr>
          <p:cNvPr id="115" name="Text 113"/>
          <p:cNvSpPr/>
          <p:nvPr/>
        </p:nvSpPr>
        <p:spPr>
          <a:xfrm>
            <a:off x="347472" y="4965192"/>
            <a:ext cx="5029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E879F9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PC0</a:t>
            </a:r>
            <a:endParaRPr lang="en-US" sz="900" dirty="0"/>
          </a:p>
        </p:txBody>
      </p:sp>
      <p:sp>
        <p:nvSpPr>
          <p:cNvPr id="116" name="Shape 114"/>
          <p:cNvSpPr/>
          <p:nvPr/>
        </p:nvSpPr>
        <p:spPr>
          <a:xfrm>
            <a:off x="923544" y="4965192"/>
            <a:ext cx="1005840" cy="274320"/>
          </a:xfrm>
          <a:prstGeom prst="rect">
            <a:avLst/>
          </a:prstGeom>
          <a:solidFill>
            <a:srgbClr val="162244"/>
          </a:solidFill>
          <a:ln w="12700">
            <a:solidFill>
              <a:srgbClr val="243355"/>
            </a:solidFill>
            <a:prstDash val="solid"/>
          </a:ln>
        </p:spPr>
      </p:sp>
      <p:sp>
        <p:nvSpPr>
          <p:cNvPr id="117" name="Text 115"/>
          <p:cNvSpPr/>
          <p:nvPr/>
        </p:nvSpPr>
        <p:spPr>
          <a:xfrm>
            <a:off x="923544" y="4965192"/>
            <a:ext cx="1005840" cy="274320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l">
              <a:buNone/>
            </a:pPr>
            <a:r>
              <a:rPr lang="en-US" sz="900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→</a:t>
            </a:r>
            <a:endParaRPr lang="en-US" sz="900" dirty="0"/>
          </a:p>
        </p:txBody>
      </p:sp>
      <p:sp>
        <p:nvSpPr>
          <p:cNvPr id="118" name="Shape 116"/>
          <p:cNvSpPr/>
          <p:nvPr/>
        </p:nvSpPr>
        <p:spPr>
          <a:xfrm>
            <a:off x="2002536" y="4965192"/>
            <a:ext cx="1417320" cy="274320"/>
          </a:xfrm>
          <a:prstGeom prst="rect">
            <a:avLst/>
          </a:prstGeom>
          <a:solidFill>
            <a:srgbClr val="162244"/>
          </a:solidFill>
          <a:ln w="12700">
            <a:solidFill>
              <a:srgbClr val="243355"/>
            </a:solidFill>
            <a:prstDash val="solid"/>
          </a:ln>
        </p:spPr>
      </p:sp>
      <p:sp>
        <p:nvSpPr>
          <p:cNvPr id="119" name="Text 117"/>
          <p:cNvSpPr/>
          <p:nvPr/>
        </p:nvSpPr>
        <p:spPr>
          <a:xfrm>
            <a:off x="2002536" y="4965192"/>
            <a:ext cx="1417320" cy="274320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l">
              <a:buNone/>
            </a:pPr>
            <a:r>
              <a:rPr lang="en-US" sz="900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BUNBAGI_TX</a:t>
            </a:r>
            <a:endParaRPr lang="en-US" sz="900" dirty="0"/>
          </a:p>
        </p:txBody>
      </p:sp>
      <p:sp>
        <p:nvSpPr>
          <p:cNvPr id="120" name="Shape 118"/>
          <p:cNvSpPr/>
          <p:nvPr/>
        </p:nvSpPr>
        <p:spPr>
          <a:xfrm>
            <a:off x="3493008" y="4965192"/>
            <a:ext cx="3474720" cy="274320"/>
          </a:xfrm>
          <a:prstGeom prst="rect">
            <a:avLst/>
          </a:prstGeom>
          <a:solidFill>
            <a:srgbClr val="162244"/>
          </a:solidFill>
          <a:ln w="12700">
            <a:solidFill>
              <a:srgbClr val="243355"/>
            </a:solidFill>
            <a:prstDash val="solid"/>
          </a:ln>
        </p:spPr>
      </p:sp>
      <p:sp>
        <p:nvSpPr>
          <p:cNvPr id="121" name="Text 119"/>
          <p:cNvSpPr/>
          <p:nvPr/>
        </p:nvSpPr>
        <p:spPr>
          <a:xfrm>
            <a:off x="3493008" y="4965192"/>
            <a:ext cx="3474720" cy="274320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l">
              <a:buNone/>
            </a:pPr>
            <a:r>
              <a:rPr lang="en-US" sz="85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분배기 송신 (CLK핀 재정의)</a:t>
            </a:r>
            <a:endParaRPr lang="en-US" sz="850" dirty="0"/>
          </a:p>
        </p:txBody>
      </p:sp>
      <p:sp>
        <p:nvSpPr>
          <p:cNvPr id="122" name="Shape 120"/>
          <p:cNvSpPr/>
          <p:nvPr/>
        </p:nvSpPr>
        <p:spPr>
          <a:xfrm>
            <a:off x="347472" y="5285232"/>
            <a:ext cx="502920" cy="274320"/>
          </a:xfrm>
          <a:prstGeom prst="rect">
            <a:avLst/>
          </a:prstGeom>
          <a:solidFill>
            <a:srgbClr val="1E2E54"/>
          </a:solidFill>
          <a:ln w="12700">
            <a:solidFill>
              <a:srgbClr val="243355"/>
            </a:solidFill>
            <a:prstDash val="solid"/>
          </a:ln>
        </p:spPr>
      </p:sp>
      <p:sp>
        <p:nvSpPr>
          <p:cNvPr id="123" name="Text 121"/>
          <p:cNvSpPr/>
          <p:nvPr/>
        </p:nvSpPr>
        <p:spPr>
          <a:xfrm>
            <a:off x="347472" y="5285232"/>
            <a:ext cx="5029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E879F9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PC1</a:t>
            </a:r>
            <a:endParaRPr lang="en-US" sz="900" dirty="0"/>
          </a:p>
        </p:txBody>
      </p:sp>
      <p:sp>
        <p:nvSpPr>
          <p:cNvPr id="124" name="Shape 122"/>
          <p:cNvSpPr/>
          <p:nvPr/>
        </p:nvSpPr>
        <p:spPr>
          <a:xfrm>
            <a:off x="923544" y="5285232"/>
            <a:ext cx="1005840" cy="274320"/>
          </a:xfrm>
          <a:prstGeom prst="rect">
            <a:avLst/>
          </a:prstGeom>
          <a:solidFill>
            <a:srgbClr val="1E2E54"/>
          </a:solidFill>
          <a:ln w="12700">
            <a:solidFill>
              <a:srgbClr val="243355"/>
            </a:solidFill>
            <a:prstDash val="solid"/>
          </a:ln>
        </p:spPr>
      </p:sp>
      <p:sp>
        <p:nvSpPr>
          <p:cNvPr id="125" name="Text 123"/>
          <p:cNvSpPr/>
          <p:nvPr/>
        </p:nvSpPr>
        <p:spPr>
          <a:xfrm>
            <a:off x="923544" y="5285232"/>
            <a:ext cx="1005840" cy="274320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l">
              <a:buNone/>
            </a:pPr>
            <a:r>
              <a:rPr lang="en-US" sz="900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→</a:t>
            </a:r>
            <a:endParaRPr lang="en-US" sz="900" dirty="0"/>
          </a:p>
        </p:txBody>
      </p:sp>
      <p:sp>
        <p:nvSpPr>
          <p:cNvPr id="126" name="Shape 124"/>
          <p:cNvSpPr/>
          <p:nvPr/>
        </p:nvSpPr>
        <p:spPr>
          <a:xfrm>
            <a:off x="2002536" y="5285232"/>
            <a:ext cx="1417320" cy="274320"/>
          </a:xfrm>
          <a:prstGeom prst="rect">
            <a:avLst/>
          </a:prstGeom>
          <a:solidFill>
            <a:srgbClr val="1E2E54"/>
          </a:solidFill>
          <a:ln w="12700">
            <a:solidFill>
              <a:srgbClr val="243355"/>
            </a:solidFill>
            <a:prstDash val="solid"/>
          </a:ln>
        </p:spPr>
      </p:sp>
      <p:sp>
        <p:nvSpPr>
          <p:cNvPr id="127" name="Text 125"/>
          <p:cNvSpPr/>
          <p:nvPr/>
        </p:nvSpPr>
        <p:spPr>
          <a:xfrm>
            <a:off x="2002536" y="5285232"/>
            <a:ext cx="1417320" cy="274320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l">
              <a:buNone/>
            </a:pPr>
            <a:r>
              <a:rPr lang="en-US" sz="900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BUNBAGI_RX</a:t>
            </a:r>
            <a:endParaRPr lang="en-US" sz="900" dirty="0"/>
          </a:p>
        </p:txBody>
      </p:sp>
      <p:sp>
        <p:nvSpPr>
          <p:cNvPr id="128" name="Shape 126"/>
          <p:cNvSpPr/>
          <p:nvPr/>
        </p:nvSpPr>
        <p:spPr>
          <a:xfrm>
            <a:off x="3493008" y="5285232"/>
            <a:ext cx="3474720" cy="274320"/>
          </a:xfrm>
          <a:prstGeom prst="rect">
            <a:avLst/>
          </a:prstGeom>
          <a:solidFill>
            <a:srgbClr val="1E2E54"/>
          </a:solidFill>
          <a:ln w="12700">
            <a:solidFill>
              <a:srgbClr val="243355"/>
            </a:solidFill>
            <a:prstDash val="solid"/>
          </a:ln>
        </p:spPr>
      </p:sp>
      <p:sp>
        <p:nvSpPr>
          <p:cNvPr id="129" name="Text 127"/>
          <p:cNvSpPr/>
          <p:nvPr/>
        </p:nvSpPr>
        <p:spPr>
          <a:xfrm>
            <a:off x="3493008" y="5285232"/>
            <a:ext cx="3474720" cy="274320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l">
              <a:buNone/>
            </a:pPr>
            <a:r>
              <a:rPr lang="en-US" sz="85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분배기 수신 (DAT핀 재정의)</a:t>
            </a:r>
            <a:endParaRPr lang="en-US" sz="850" dirty="0"/>
          </a:p>
        </p:txBody>
      </p:sp>
      <p:sp>
        <p:nvSpPr>
          <p:cNvPr id="130" name="Shape 128"/>
          <p:cNvSpPr/>
          <p:nvPr/>
        </p:nvSpPr>
        <p:spPr>
          <a:xfrm>
            <a:off x="347472" y="5605272"/>
            <a:ext cx="502920" cy="274320"/>
          </a:xfrm>
          <a:prstGeom prst="rect">
            <a:avLst/>
          </a:prstGeom>
          <a:solidFill>
            <a:srgbClr val="162244"/>
          </a:solidFill>
          <a:ln w="12700">
            <a:solidFill>
              <a:srgbClr val="243355"/>
            </a:solidFill>
            <a:prstDash val="solid"/>
          </a:ln>
        </p:spPr>
      </p:sp>
      <p:sp>
        <p:nvSpPr>
          <p:cNvPr id="131" name="Text 129"/>
          <p:cNvSpPr/>
          <p:nvPr/>
        </p:nvSpPr>
        <p:spPr>
          <a:xfrm>
            <a:off x="347472" y="5605272"/>
            <a:ext cx="5029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E879F9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PC7</a:t>
            </a:r>
            <a:endParaRPr lang="en-US" sz="900" dirty="0"/>
          </a:p>
        </p:txBody>
      </p:sp>
      <p:sp>
        <p:nvSpPr>
          <p:cNvPr id="132" name="Shape 130"/>
          <p:cNvSpPr/>
          <p:nvPr/>
        </p:nvSpPr>
        <p:spPr>
          <a:xfrm>
            <a:off x="923544" y="5605272"/>
            <a:ext cx="1005840" cy="274320"/>
          </a:xfrm>
          <a:prstGeom prst="rect">
            <a:avLst/>
          </a:prstGeom>
          <a:solidFill>
            <a:srgbClr val="162244"/>
          </a:solidFill>
          <a:ln w="12700">
            <a:solidFill>
              <a:srgbClr val="243355"/>
            </a:solidFill>
            <a:prstDash val="solid"/>
          </a:ln>
        </p:spPr>
      </p:sp>
      <p:sp>
        <p:nvSpPr>
          <p:cNvPr id="133" name="Text 131"/>
          <p:cNvSpPr/>
          <p:nvPr/>
        </p:nvSpPr>
        <p:spPr>
          <a:xfrm>
            <a:off x="923544" y="5605272"/>
            <a:ext cx="1005840" cy="274320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l">
              <a:buNone/>
            </a:pPr>
            <a:r>
              <a:rPr lang="en-US" sz="900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→</a:t>
            </a:r>
            <a:endParaRPr lang="en-US" sz="900" dirty="0"/>
          </a:p>
        </p:txBody>
      </p:sp>
      <p:sp>
        <p:nvSpPr>
          <p:cNvPr id="134" name="Shape 132"/>
          <p:cNvSpPr/>
          <p:nvPr/>
        </p:nvSpPr>
        <p:spPr>
          <a:xfrm>
            <a:off x="2002536" y="5605272"/>
            <a:ext cx="1417320" cy="274320"/>
          </a:xfrm>
          <a:prstGeom prst="rect">
            <a:avLst/>
          </a:prstGeom>
          <a:solidFill>
            <a:srgbClr val="162244"/>
          </a:solidFill>
          <a:ln w="12700">
            <a:solidFill>
              <a:srgbClr val="243355"/>
            </a:solidFill>
            <a:prstDash val="solid"/>
          </a:ln>
        </p:spPr>
      </p:sp>
      <p:sp>
        <p:nvSpPr>
          <p:cNvPr id="135" name="Text 133"/>
          <p:cNvSpPr/>
          <p:nvPr/>
        </p:nvSpPr>
        <p:spPr>
          <a:xfrm>
            <a:off x="2002536" y="5605272"/>
            <a:ext cx="1417320" cy="274320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l">
              <a:buNone/>
            </a:pPr>
            <a:r>
              <a:rPr lang="en-US" sz="900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BUNBAGI_DIR</a:t>
            </a:r>
            <a:endParaRPr lang="en-US" sz="900" dirty="0"/>
          </a:p>
        </p:txBody>
      </p:sp>
      <p:sp>
        <p:nvSpPr>
          <p:cNvPr id="136" name="Shape 134"/>
          <p:cNvSpPr/>
          <p:nvPr/>
        </p:nvSpPr>
        <p:spPr>
          <a:xfrm>
            <a:off x="3493008" y="5605272"/>
            <a:ext cx="3474720" cy="274320"/>
          </a:xfrm>
          <a:prstGeom prst="rect">
            <a:avLst/>
          </a:prstGeom>
          <a:solidFill>
            <a:srgbClr val="162244"/>
          </a:solidFill>
          <a:ln w="12700">
            <a:solidFill>
              <a:srgbClr val="243355"/>
            </a:solidFill>
            <a:prstDash val="solid"/>
          </a:ln>
        </p:spPr>
      </p:sp>
      <p:sp>
        <p:nvSpPr>
          <p:cNvPr id="137" name="Text 135"/>
          <p:cNvSpPr/>
          <p:nvPr/>
        </p:nvSpPr>
        <p:spPr>
          <a:xfrm>
            <a:off x="3493008" y="5605272"/>
            <a:ext cx="3474720" cy="274320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l">
              <a:buNone/>
            </a:pPr>
            <a:r>
              <a:rPr lang="en-US" sz="85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RS-485 방향 제어</a:t>
            </a:r>
            <a:endParaRPr lang="en-US" sz="85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D1B3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02920"/>
          </a:xfrm>
          <a:prstGeom prst="rect">
            <a:avLst/>
          </a:prstGeom>
          <a:solidFill>
            <a:srgbClr val="0D1B36"/>
          </a:solidFill>
          <a:ln w="12700">
            <a:solidFill>
              <a:srgbClr val="0D1B36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256032" cy="502920"/>
          </a:xfrm>
          <a:prstGeom prst="rect">
            <a:avLst/>
          </a:prstGeom>
          <a:solidFill>
            <a:srgbClr val="00C2D4"/>
          </a:solidFill>
          <a:ln w="12700">
            <a:solidFill>
              <a:srgbClr val="00C2D4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384048" y="0"/>
            <a:ext cx="77724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클럭 설정 &amp; 타이머 스케줄링 구조</a:t>
            </a:r>
            <a:endParaRPr lang="en-US" sz="2000" dirty="0"/>
          </a:p>
        </p:txBody>
      </p:sp>
      <p:sp>
        <p:nvSpPr>
          <p:cNvPr id="5" name="Text 3"/>
          <p:cNvSpPr/>
          <p:nvPr/>
        </p:nvSpPr>
        <p:spPr>
          <a:xfrm>
            <a:off x="384048" y="0"/>
            <a:ext cx="77724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100" dirty="0">
                <a:solidFill>
                  <a:srgbClr val="00C2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SYS_Init() / Timer0_Init() / Timer1_Init()</a:t>
            </a:r>
            <a:endParaRPr lang="en-US" sz="1100" dirty="0"/>
          </a:p>
        </p:txBody>
      </p:sp>
      <p:sp>
        <p:nvSpPr>
          <p:cNvPr id="6" name="Shape 4"/>
          <p:cNvSpPr/>
          <p:nvPr/>
        </p:nvSpPr>
        <p:spPr>
          <a:xfrm>
            <a:off x="256032" y="658368"/>
            <a:ext cx="4160520" cy="2377440"/>
          </a:xfrm>
          <a:prstGeom prst="rect">
            <a:avLst/>
          </a:prstGeom>
          <a:solidFill>
            <a:srgbClr val="1A2B4A"/>
          </a:solidFill>
          <a:ln w="19050">
            <a:solidFill>
              <a:srgbClr val="00C2D4"/>
            </a:solidFill>
            <a:prstDash val="solid"/>
          </a:ln>
          <a:effectLst>
            <a:outerShdw blurRad="101600" dist="38100" dir="8100000" algn="bl" rotWithShape="0">
              <a:srgbClr val="000000">
                <a:alpha val="25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256032" y="658368"/>
            <a:ext cx="64008" cy="2377440"/>
          </a:xfrm>
          <a:prstGeom prst="rect">
            <a:avLst/>
          </a:prstGeom>
          <a:solidFill>
            <a:srgbClr val="00C2D4"/>
          </a:solidFill>
          <a:ln w="12700">
            <a:solidFill>
              <a:srgbClr val="00C2D4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438912" y="713232"/>
            <a:ext cx="36576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00C2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주변장치 클럭 설정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347472" y="1005840"/>
            <a:ext cx="914400" cy="237744"/>
          </a:xfrm>
          <a:prstGeom prst="rect">
            <a:avLst/>
          </a:prstGeom>
          <a:solidFill>
            <a:srgbClr val="009BAD"/>
          </a:solidFill>
          <a:ln w="12700">
            <a:solidFill>
              <a:srgbClr val="009BAD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347472" y="1005840"/>
            <a:ext cx="9144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모듈</a:t>
            </a:r>
            <a:endParaRPr lang="en-US" sz="1000" dirty="0"/>
          </a:p>
        </p:txBody>
      </p:sp>
      <p:sp>
        <p:nvSpPr>
          <p:cNvPr id="11" name="Shape 9"/>
          <p:cNvSpPr/>
          <p:nvPr/>
        </p:nvSpPr>
        <p:spPr>
          <a:xfrm>
            <a:off x="1298448" y="1005840"/>
            <a:ext cx="640080" cy="237744"/>
          </a:xfrm>
          <a:prstGeom prst="rect">
            <a:avLst/>
          </a:prstGeom>
          <a:solidFill>
            <a:srgbClr val="009BAD"/>
          </a:solidFill>
          <a:ln w="12700">
            <a:solidFill>
              <a:srgbClr val="009BAD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1298448" y="1005840"/>
            <a:ext cx="64008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소스</a:t>
            </a:r>
            <a:endParaRPr lang="en-US" sz="1000" dirty="0"/>
          </a:p>
        </p:txBody>
      </p:sp>
      <p:sp>
        <p:nvSpPr>
          <p:cNvPr id="13" name="Shape 11"/>
          <p:cNvSpPr/>
          <p:nvPr/>
        </p:nvSpPr>
        <p:spPr>
          <a:xfrm>
            <a:off x="1975104" y="1005840"/>
            <a:ext cx="457200" cy="237744"/>
          </a:xfrm>
          <a:prstGeom prst="rect">
            <a:avLst/>
          </a:prstGeom>
          <a:solidFill>
            <a:srgbClr val="009BAD"/>
          </a:solidFill>
          <a:ln w="12700">
            <a:solidFill>
              <a:srgbClr val="009BAD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1975104" y="1005840"/>
            <a:ext cx="4572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분주</a:t>
            </a:r>
            <a:endParaRPr lang="en-US" sz="1000" dirty="0"/>
          </a:p>
        </p:txBody>
      </p:sp>
      <p:sp>
        <p:nvSpPr>
          <p:cNvPr id="15" name="Shape 13"/>
          <p:cNvSpPr/>
          <p:nvPr/>
        </p:nvSpPr>
        <p:spPr>
          <a:xfrm>
            <a:off x="2468880" y="1005840"/>
            <a:ext cx="777240" cy="237744"/>
          </a:xfrm>
          <a:prstGeom prst="rect">
            <a:avLst/>
          </a:prstGeom>
          <a:solidFill>
            <a:srgbClr val="009BAD"/>
          </a:solidFill>
          <a:ln w="12700">
            <a:solidFill>
              <a:srgbClr val="009BAD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2468880" y="1005840"/>
            <a:ext cx="77724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속도</a:t>
            </a:r>
            <a:endParaRPr lang="en-US" sz="1000" dirty="0"/>
          </a:p>
        </p:txBody>
      </p:sp>
      <p:sp>
        <p:nvSpPr>
          <p:cNvPr id="17" name="Shape 15"/>
          <p:cNvSpPr/>
          <p:nvPr/>
        </p:nvSpPr>
        <p:spPr>
          <a:xfrm>
            <a:off x="3282696" y="1005840"/>
            <a:ext cx="1170432" cy="237744"/>
          </a:xfrm>
          <a:prstGeom prst="rect">
            <a:avLst/>
          </a:prstGeom>
          <a:solidFill>
            <a:srgbClr val="009BAD"/>
          </a:solidFill>
          <a:ln w="12700">
            <a:solidFill>
              <a:srgbClr val="009BAD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3282696" y="1005840"/>
            <a:ext cx="1170432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용도</a:t>
            </a:r>
            <a:endParaRPr lang="en-US" sz="1000" dirty="0"/>
          </a:p>
        </p:txBody>
      </p:sp>
      <p:sp>
        <p:nvSpPr>
          <p:cNvPr id="19" name="Shape 17"/>
          <p:cNvSpPr/>
          <p:nvPr/>
        </p:nvSpPr>
        <p:spPr>
          <a:xfrm>
            <a:off x="347472" y="1280160"/>
            <a:ext cx="914400" cy="237744"/>
          </a:xfrm>
          <a:prstGeom prst="rect">
            <a:avLst/>
          </a:prstGeom>
          <a:solidFill>
            <a:srgbClr val="162244"/>
          </a:solidFill>
          <a:ln w="12700">
            <a:solidFill>
              <a:srgbClr val="243355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347472" y="1280160"/>
            <a:ext cx="9144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50" b="1" dirty="0">
                <a:solidFill>
                  <a:srgbClr val="F59E0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HCLK</a:t>
            </a:r>
            <a:endParaRPr lang="en-US" sz="850" dirty="0"/>
          </a:p>
        </p:txBody>
      </p:sp>
      <p:sp>
        <p:nvSpPr>
          <p:cNvPr id="21" name="Shape 19"/>
          <p:cNvSpPr/>
          <p:nvPr/>
        </p:nvSpPr>
        <p:spPr>
          <a:xfrm>
            <a:off x="1298448" y="1280160"/>
            <a:ext cx="640080" cy="237744"/>
          </a:xfrm>
          <a:prstGeom prst="rect">
            <a:avLst/>
          </a:prstGeom>
          <a:solidFill>
            <a:srgbClr val="162244"/>
          </a:solidFill>
          <a:ln w="12700">
            <a:solidFill>
              <a:srgbClr val="243355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1298448" y="1280160"/>
            <a:ext cx="64008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50" dirty="0">
                <a:solidFill>
                  <a:srgbClr val="CBD5E1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HIRC</a:t>
            </a:r>
            <a:endParaRPr lang="en-US" sz="850" dirty="0"/>
          </a:p>
        </p:txBody>
      </p:sp>
      <p:sp>
        <p:nvSpPr>
          <p:cNvPr id="23" name="Shape 21"/>
          <p:cNvSpPr/>
          <p:nvPr/>
        </p:nvSpPr>
        <p:spPr>
          <a:xfrm>
            <a:off x="1975104" y="1280160"/>
            <a:ext cx="457200" cy="237744"/>
          </a:xfrm>
          <a:prstGeom prst="rect">
            <a:avLst/>
          </a:prstGeom>
          <a:solidFill>
            <a:srgbClr val="162244"/>
          </a:solidFill>
          <a:ln w="12700">
            <a:solidFill>
              <a:srgbClr val="243355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1975104" y="1280160"/>
            <a:ext cx="4572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50" dirty="0">
                <a:solidFill>
                  <a:srgbClr val="CBD5E1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/1</a:t>
            </a:r>
            <a:endParaRPr lang="en-US" sz="850" dirty="0"/>
          </a:p>
        </p:txBody>
      </p:sp>
      <p:sp>
        <p:nvSpPr>
          <p:cNvPr id="25" name="Shape 23"/>
          <p:cNvSpPr/>
          <p:nvPr/>
        </p:nvSpPr>
        <p:spPr>
          <a:xfrm>
            <a:off x="2468880" y="1280160"/>
            <a:ext cx="777240" cy="237744"/>
          </a:xfrm>
          <a:prstGeom prst="rect">
            <a:avLst/>
          </a:prstGeom>
          <a:solidFill>
            <a:srgbClr val="162244"/>
          </a:solidFill>
          <a:ln w="12700">
            <a:solidFill>
              <a:srgbClr val="243355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2468880" y="1280160"/>
            <a:ext cx="77724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50" dirty="0">
                <a:solidFill>
                  <a:srgbClr val="00C2D4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—</a:t>
            </a:r>
            <a:endParaRPr lang="en-US" sz="850" dirty="0"/>
          </a:p>
        </p:txBody>
      </p:sp>
      <p:sp>
        <p:nvSpPr>
          <p:cNvPr id="27" name="Shape 25"/>
          <p:cNvSpPr/>
          <p:nvPr/>
        </p:nvSpPr>
        <p:spPr>
          <a:xfrm>
            <a:off x="3282696" y="1280160"/>
            <a:ext cx="1170432" cy="237744"/>
          </a:xfrm>
          <a:prstGeom prst="rect">
            <a:avLst/>
          </a:prstGeom>
          <a:solidFill>
            <a:srgbClr val="162244"/>
          </a:solidFill>
          <a:ln w="12700">
            <a:solidFill>
              <a:srgbClr val="243355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3282696" y="1280160"/>
            <a:ext cx="1170432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5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시스템 클럭</a:t>
            </a:r>
            <a:endParaRPr lang="en-US" sz="850" dirty="0"/>
          </a:p>
        </p:txBody>
      </p:sp>
      <p:sp>
        <p:nvSpPr>
          <p:cNvPr id="29" name="Shape 27"/>
          <p:cNvSpPr/>
          <p:nvPr/>
        </p:nvSpPr>
        <p:spPr>
          <a:xfrm>
            <a:off x="347472" y="1554480"/>
            <a:ext cx="914400" cy="237744"/>
          </a:xfrm>
          <a:prstGeom prst="rect">
            <a:avLst/>
          </a:prstGeom>
          <a:solidFill>
            <a:srgbClr val="1E2E54"/>
          </a:solidFill>
          <a:ln w="12700">
            <a:solidFill>
              <a:srgbClr val="243355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347472" y="1554480"/>
            <a:ext cx="9144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50" b="1" dirty="0">
                <a:solidFill>
                  <a:srgbClr val="F59E0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UART0/1</a:t>
            </a:r>
            <a:endParaRPr lang="en-US" sz="850" dirty="0"/>
          </a:p>
        </p:txBody>
      </p:sp>
      <p:sp>
        <p:nvSpPr>
          <p:cNvPr id="31" name="Shape 29"/>
          <p:cNvSpPr/>
          <p:nvPr/>
        </p:nvSpPr>
        <p:spPr>
          <a:xfrm>
            <a:off x="1298448" y="1554480"/>
            <a:ext cx="640080" cy="237744"/>
          </a:xfrm>
          <a:prstGeom prst="rect">
            <a:avLst/>
          </a:prstGeom>
          <a:solidFill>
            <a:srgbClr val="1E2E54"/>
          </a:solidFill>
          <a:ln w="12700">
            <a:solidFill>
              <a:srgbClr val="243355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1298448" y="1554480"/>
            <a:ext cx="64008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50" dirty="0">
                <a:solidFill>
                  <a:srgbClr val="CBD5E1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HIRC</a:t>
            </a:r>
            <a:endParaRPr lang="en-US" sz="850" dirty="0"/>
          </a:p>
        </p:txBody>
      </p:sp>
      <p:sp>
        <p:nvSpPr>
          <p:cNvPr id="33" name="Shape 31"/>
          <p:cNvSpPr/>
          <p:nvPr/>
        </p:nvSpPr>
        <p:spPr>
          <a:xfrm>
            <a:off x="1975104" y="1554480"/>
            <a:ext cx="457200" cy="237744"/>
          </a:xfrm>
          <a:prstGeom prst="rect">
            <a:avLst/>
          </a:prstGeom>
          <a:solidFill>
            <a:srgbClr val="1E2E54"/>
          </a:solidFill>
          <a:ln w="12700">
            <a:solidFill>
              <a:srgbClr val="243355"/>
            </a:solidFill>
            <a:prstDash val="solid"/>
          </a:ln>
        </p:spPr>
      </p:sp>
      <p:sp>
        <p:nvSpPr>
          <p:cNvPr id="34" name="Text 32"/>
          <p:cNvSpPr/>
          <p:nvPr/>
        </p:nvSpPr>
        <p:spPr>
          <a:xfrm>
            <a:off x="1975104" y="1554480"/>
            <a:ext cx="4572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50" dirty="0">
                <a:solidFill>
                  <a:srgbClr val="CBD5E1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/1</a:t>
            </a:r>
            <a:endParaRPr lang="en-US" sz="850" dirty="0"/>
          </a:p>
        </p:txBody>
      </p:sp>
      <p:sp>
        <p:nvSpPr>
          <p:cNvPr id="35" name="Shape 33"/>
          <p:cNvSpPr/>
          <p:nvPr/>
        </p:nvSpPr>
        <p:spPr>
          <a:xfrm>
            <a:off x="2468880" y="1554480"/>
            <a:ext cx="777240" cy="237744"/>
          </a:xfrm>
          <a:prstGeom prst="rect">
            <a:avLst/>
          </a:prstGeom>
          <a:solidFill>
            <a:srgbClr val="1E2E54"/>
          </a:solidFill>
          <a:ln w="12700">
            <a:solidFill>
              <a:srgbClr val="243355"/>
            </a:solidFill>
            <a:prstDash val="solid"/>
          </a:ln>
        </p:spPr>
      </p:sp>
      <p:sp>
        <p:nvSpPr>
          <p:cNvPr id="36" name="Text 34"/>
          <p:cNvSpPr/>
          <p:nvPr/>
        </p:nvSpPr>
        <p:spPr>
          <a:xfrm>
            <a:off x="2468880" y="1554480"/>
            <a:ext cx="77724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50" dirty="0">
                <a:solidFill>
                  <a:srgbClr val="00C2D4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9600bps</a:t>
            </a:r>
            <a:endParaRPr lang="en-US" sz="850" dirty="0"/>
          </a:p>
        </p:txBody>
      </p:sp>
      <p:sp>
        <p:nvSpPr>
          <p:cNvPr id="37" name="Shape 35"/>
          <p:cNvSpPr/>
          <p:nvPr/>
        </p:nvSpPr>
        <p:spPr>
          <a:xfrm>
            <a:off x="3282696" y="1554480"/>
            <a:ext cx="1170432" cy="237744"/>
          </a:xfrm>
          <a:prstGeom prst="rect">
            <a:avLst/>
          </a:prstGeom>
          <a:solidFill>
            <a:srgbClr val="1E2E54"/>
          </a:solidFill>
          <a:ln w="12700">
            <a:solidFill>
              <a:srgbClr val="243355"/>
            </a:solidFill>
            <a:prstDash val="solid"/>
          </a:ln>
        </p:spPr>
      </p:sp>
      <p:sp>
        <p:nvSpPr>
          <p:cNvPr id="38" name="Text 36"/>
          <p:cNvSpPr/>
          <p:nvPr/>
        </p:nvSpPr>
        <p:spPr>
          <a:xfrm>
            <a:off x="3282696" y="1554480"/>
            <a:ext cx="1170432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5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Hood / CVnet</a:t>
            </a:r>
            <a:endParaRPr lang="en-US" sz="850" dirty="0"/>
          </a:p>
        </p:txBody>
      </p:sp>
      <p:sp>
        <p:nvSpPr>
          <p:cNvPr id="39" name="Shape 37"/>
          <p:cNvSpPr/>
          <p:nvPr/>
        </p:nvSpPr>
        <p:spPr>
          <a:xfrm>
            <a:off x="347472" y="1828800"/>
            <a:ext cx="914400" cy="237744"/>
          </a:xfrm>
          <a:prstGeom prst="rect">
            <a:avLst/>
          </a:prstGeom>
          <a:solidFill>
            <a:srgbClr val="162244"/>
          </a:solidFill>
          <a:ln w="12700">
            <a:solidFill>
              <a:srgbClr val="243355"/>
            </a:solidFill>
            <a:prstDash val="solid"/>
          </a:ln>
        </p:spPr>
      </p:sp>
      <p:sp>
        <p:nvSpPr>
          <p:cNvPr id="40" name="Text 38"/>
          <p:cNvSpPr/>
          <p:nvPr/>
        </p:nvSpPr>
        <p:spPr>
          <a:xfrm>
            <a:off x="347472" y="1828800"/>
            <a:ext cx="9144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50" b="1" dirty="0">
                <a:solidFill>
                  <a:srgbClr val="F59E0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SC0</a:t>
            </a:r>
            <a:endParaRPr lang="en-US" sz="850" dirty="0"/>
          </a:p>
        </p:txBody>
      </p:sp>
      <p:sp>
        <p:nvSpPr>
          <p:cNvPr id="41" name="Shape 39"/>
          <p:cNvSpPr/>
          <p:nvPr/>
        </p:nvSpPr>
        <p:spPr>
          <a:xfrm>
            <a:off x="1298448" y="1828800"/>
            <a:ext cx="640080" cy="237744"/>
          </a:xfrm>
          <a:prstGeom prst="rect">
            <a:avLst/>
          </a:prstGeom>
          <a:solidFill>
            <a:srgbClr val="162244"/>
          </a:solidFill>
          <a:ln w="12700">
            <a:solidFill>
              <a:srgbClr val="243355"/>
            </a:solidFill>
            <a:prstDash val="solid"/>
          </a:ln>
        </p:spPr>
      </p:sp>
      <p:sp>
        <p:nvSpPr>
          <p:cNvPr id="42" name="Text 40"/>
          <p:cNvSpPr/>
          <p:nvPr/>
        </p:nvSpPr>
        <p:spPr>
          <a:xfrm>
            <a:off x="1298448" y="1828800"/>
            <a:ext cx="64008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50" dirty="0">
                <a:solidFill>
                  <a:srgbClr val="CBD5E1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HIRC</a:t>
            </a:r>
            <a:endParaRPr lang="en-US" sz="850" dirty="0"/>
          </a:p>
        </p:txBody>
      </p:sp>
      <p:sp>
        <p:nvSpPr>
          <p:cNvPr id="43" name="Shape 41"/>
          <p:cNvSpPr/>
          <p:nvPr/>
        </p:nvSpPr>
        <p:spPr>
          <a:xfrm>
            <a:off x="1975104" y="1828800"/>
            <a:ext cx="457200" cy="237744"/>
          </a:xfrm>
          <a:prstGeom prst="rect">
            <a:avLst/>
          </a:prstGeom>
          <a:solidFill>
            <a:srgbClr val="162244"/>
          </a:solidFill>
          <a:ln w="12700">
            <a:solidFill>
              <a:srgbClr val="243355"/>
            </a:solidFill>
            <a:prstDash val="solid"/>
          </a:ln>
        </p:spPr>
      </p:sp>
      <p:sp>
        <p:nvSpPr>
          <p:cNvPr id="44" name="Text 42"/>
          <p:cNvSpPr/>
          <p:nvPr/>
        </p:nvSpPr>
        <p:spPr>
          <a:xfrm>
            <a:off x="1975104" y="1828800"/>
            <a:ext cx="4572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50" dirty="0">
                <a:solidFill>
                  <a:srgbClr val="CBD5E1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/6</a:t>
            </a:r>
            <a:endParaRPr lang="en-US" sz="850" dirty="0"/>
          </a:p>
        </p:txBody>
      </p:sp>
      <p:sp>
        <p:nvSpPr>
          <p:cNvPr id="45" name="Shape 43"/>
          <p:cNvSpPr/>
          <p:nvPr/>
        </p:nvSpPr>
        <p:spPr>
          <a:xfrm>
            <a:off x="2468880" y="1828800"/>
            <a:ext cx="777240" cy="237744"/>
          </a:xfrm>
          <a:prstGeom prst="rect">
            <a:avLst/>
          </a:prstGeom>
          <a:solidFill>
            <a:srgbClr val="162244"/>
          </a:solidFill>
          <a:ln w="12700">
            <a:solidFill>
              <a:srgbClr val="243355"/>
            </a:solidFill>
            <a:prstDash val="solid"/>
          </a:ln>
        </p:spPr>
      </p:sp>
      <p:sp>
        <p:nvSpPr>
          <p:cNvPr id="46" name="Text 44"/>
          <p:cNvSpPr/>
          <p:nvPr/>
        </p:nvSpPr>
        <p:spPr>
          <a:xfrm>
            <a:off x="2468880" y="1828800"/>
            <a:ext cx="77724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50" dirty="0">
                <a:solidFill>
                  <a:srgbClr val="00C2D4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1200bps</a:t>
            </a:r>
            <a:endParaRPr lang="en-US" sz="850" dirty="0"/>
          </a:p>
        </p:txBody>
      </p:sp>
      <p:sp>
        <p:nvSpPr>
          <p:cNvPr id="47" name="Shape 45"/>
          <p:cNvSpPr/>
          <p:nvPr/>
        </p:nvSpPr>
        <p:spPr>
          <a:xfrm>
            <a:off x="3282696" y="1828800"/>
            <a:ext cx="1170432" cy="237744"/>
          </a:xfrm>
          <a:prstGeom prst="rect">
            <a:avLst/>
          </a:prstGeom>
          <a:solidFill>
            <a:srgbClr val="162244"/>
          </a:solidFill>
          <a:ln w="12700">
            <a:solidFill>
              <a:srgbClr val="243355"/>
            </a:solidFill>
            <a:prstDash val="solid"/>
          </a:ln>
        </p:spPr>
      </p:sp>
      <p:sp>
        <p:nvSpPr>
          <p:cNvPr id="48" name="Text 46"/>
          <p:cNvSpPr/>
          <p:nvPr/>
        </p:nvSpPr>
        <p:spPr>
          <a:xfrm>
            <a:off x="3282696" y="1828800"/>
            <a:ext cx="1170432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5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룸콘</a:t>
            </a:r>
            <a:endParaRPr lang="en-US" sz="850" dirty="0"/>
          </a:p>
        </p:txBody>
      </p:sp>
      <p:sp>
        <p:nvSpPr>
          <p:cNvPr id="49" name="Shape 47"/>
          <p:cNvSpPr/>
          <p:nvPr/>
        </p:nvSpPr>
        <p:spPr>
          <a:xfrm>
            <a:off x="347472" y="2103120"/>
            <a:ext cx="914400" cy="237744"/>
          </a:xfrm>
          <a:prstGeom prst="rect">
            <a:avLst/>
          </a:prstGeom>
          <a:solidFill>
            <a:srgbClr val="1E2E54"/>
          </a:solidFill>
          <a:ln w="12700">
            <a:solidFill>
              <a:srgbClr val="243355"/>
            </a:solidFill>
            <a:prstDash val="solid"/>
          </a:ln>
        </p:spPr>
      </p:sp>
      <p:sp>
        <p:nvSpPr>
          <p:cNvPr id="50" name="Text 48"/>
          <p:cNvSpPr/>
          <p:nvPr/>
        </p:nvSpPr>
        <p:spPr>
          <a:xfrm>
            <a:off x="347472" y="2103120"/>
            <a:ext cx="9144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50" b="1" dirty="0">
                <a:solidFill>
                  <a:srgbClr val="F59E0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SC1</a:t>
            </a:r>
            <a:endParaRPr lang="en-US" sz="850" dirty="0"/>
          </a:p>
        </p:txBody>
      </p:sp>
      <p:sp>
        <p:nvSpPr>
          <p:cNvPr id="51" name="Shape 49"/>
          <p:cNvSpPr/>
          <p:nvPr/>
        </p:nvSpPr>
        <p:spPr>
          <a:xfrm>
            <a:off x="1298448" y="2103120"/>
            <a:ext cx="640080" cy="237744"/>
          </a:xfrm>
          <a:prstGeom prst="rect">
            <a:avLst/>
          </a:prstGeom>
          <a:solidFill>
            <a:srgbClr val="1E2E54"/>
          </a:solidFill>
          <a:ln w="12700">
            <a:solidFill>
              <a:srgbClr val="243355"/>
            </a:solidFill>
            <a:prstDash val="solid"/>
          </a:ln>
        </p:spPr>
      </p:sp>
      <p:sp>
        <p:nvSpPr>
          <p:cNvPr id="52" name="Text 50"/>
          <p:cNvSpPr/>
          <p:nvPr/>
        </p:nvSpPr>
        <p:spPr>
          <a:xfrm>
            <a:off x="1298448" y="2103120"/>
            <a:ext cx="64008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50" dirty="0">
                <a:solidFill>
                  <a:srgbClr val="CBD5E1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HIRC</a:t>
            </a:r>
            <a:endParaRPr lang="en-US" sz="850" dirty="0"/>
          </a:p>
        </p:txBody>
      </p:sp>
      <p:sp>
        <p:nvSpPr>
          <p:cNvPr id="53" name="Shape 51"/>
          <p:cNvSpPr/>
          <p:nvPr/>
        </p:nvSpPr>
        <p:spPr>
          <a:xfrm>
            <a:off x="1975104" y="2103120"/>
            <a:ext cx="457200" cy="237744"/>
          </a:xfrm>
          <a:prstGeom prst="rect">
            <a:avLst/>
          </a:prstGeom>
          <a:solidFill>
            <a:srgbClr val="1E2E54"/>
          </a:solidFill>
          <a:ln w="12700">
            <a:solidFill>
              <a:srgbClr val="243355"/>
            </a:solidFill>
            <a:prstDash val="solid"/>
          </a:ln>
        </p:spPr>
      </p:sp>
      <p:sp>
        <p:nvSpPr>
          <p:cNvPr id="54" name="Text 52"/>
          <p:cNvSpPr/>
          <p:nvPr/>
        </p:nvSpPr>
        <p:spPr>
          <a:xfrm>
            <a:off x="1975104" y="2103120"/>
            <a:ext cx="4572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50" dirty="0">
                <a:solidFill>
                  <a:srgbClr val="CBD5E1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/1</a:t>
            </a:r>
            <a:endParaRPr lang="en-US" sz="850" dirty="0"/>
          </a:p>
        </p:txBody>
      </p:sp>
      <p:sp>
        <p:nvSpPr>
          <p:cNvPr id="55" name="Shape 53"/>
          <p:cNvSpPr/>
          <p:nvPr/>
        </p:nvSpPr>
        <p:spPr>
          <a:xfrm>
            <a:off x="2468880" y="2103120"/>
            <a:ext cx="777240" cy="237744"/>
          </a:xfrm>
          <a:prstGeom prst="rect">
            <a:avLst/>
          </a:prstGeom>
          <a:solidFill>
            <a:srgbClr val="1E2E54"/>
          </a:solidFill>
          <a:ln w="12700">
            <a:solidFill>
              <a:srgbClr val="243355"/>
            </a:solidFill>
            <a:prstDash val="solid"/>
          </a:ln>
        </p:spPr>
      </p:sp>
      <p:sp>
        <p:nvSpPr>
          <p:cNvPr id="56" name="Text 54"/>
          <p:cNvSpPr/>
          <p:nvPr/>
        </p:nvSpPr>
        <p:spPr>
          <a:xfrm>
            <a:off x="2468880" y="2103120"/>
            <a:ext cx="77724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50" dirty="0">
                <a:solidFill>
                  <a:srgbClr val="00C2D4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115200bps</a:t>
            </a:r>
            <a:endParaRPr lang="en-US" sz="850" dirty="0"/>
          </a:p>
        </p:txBody>
      </p:sp>
      <p:sp>
        <p:nvSpPr>
          <p:cNvPr id="57" name="Shape 55"/>
          <p:cNvSpPr/>
          <p:nvPr/>
        </p:nvSpPr>
        <p:spPr>
          <a:xfrm>
            <a:off x="3282696" y="2103120"/>
            <a:ext cx="1170432" cy="237744"/>
          </a:xfrm>
          <a:prstGeom prst="rect">
            <a:avLst/>
          </a:prstGeom>
          <a:solidFill>
            <a:srgbClr val="1E2E54"/>
          </a:solidFill>
          <a:ln w="12700">
            <a:solidFill>
              <a:srgbClr val="243355"/>
            </a:solidFill>
            <a:prstDash val="solid"/>
          </a:ln>
        </p:spPr>
      </p:sp>
      <p:sp>
        <p:nvSpPr>
          <p:cNvPr id="58" name="Text 56"/>
          <p:cNvSpPr/>
          <p:nvPr/>
        </p:nvSpPr>
        <p:spPr>
          <a:xfrm>
            <a:off x="3282696" y="2103120"/>
            <a:ext cx="1170432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5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분배기</a:t>
            </a:r>
            <a:endParaRPr lang="en-US" sz="850" dirty="0"/>
          </a:p>
        </p:txBody>
      </p:sp>
      <p:sp>
        <p:nvSpPr>
          <p:cNvPr id="59" name="Shape 57"/>
          <p:cNvSpPr/>
          <p:nvPr/>
        </p:nvSpPr>
        <p:spPr>
          <a:xfrm>
            <a:off x="347472" y="2377440"/>
            <a:ext cx="914400" cy="237744"/>
          </a:xfrm>
          <a:prstGeom prst="rect">
            <a:avLst/>
          </a:prstGeom>
          <a:solidFill>
            <a:srgbClr val="162244"/>
          </a:solidFill>
          <a:ln w="12700">
            <a:solidFill>
              <a:srgbClr val="243355"/>
            </a:solidFill>
            <a:prstDash val="solid"/>
          </a:ln>
        </p:spPr>
      </p:sp>
      <p:sp>
        <p:nvSpPr>
          <p:cNvPr id="60" name="Text 58"/>
          <p:cNvSpPr/>
          <p:nvPr/>
        </p:nvSpPr>
        <p:spPr>
          <a:xfrm>
            <a:off x="347472" y="2377440"/>
            <a:ext cx="9144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50" b="1" dirty="0">
                <a:solidFill>
                  <a:srgbClr val="F59E0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Timer0</a:t>
            </a:r>
            <a:endParaRPr lang="en-US" sz="850" dirty="0"/>
          </a:p>
        </p:txBody>
      </p:sp>
      <p:sp>
        <p:nvSpPr>
          <p:cNvPr id="61" name="Shape 59"/>
          <p:cNvSpPr/>
          <p:nvPr/>
        </p:nvSpPr>
        <p:spPr>
          <a:xfrm>
            <a:off x="1298448" y="2377440"/>
            <a:ext cx="640080" cy="237744"/>
          </a:xfrm>
          <a:prstGeom prst="rect">
            <a:avLst/>
          </a:prstGeom>
          <a:solidFill>
            <a:srgbClr val="162244"/>
          </a:solidFill>
          <a:ln w="12700">
            <a:solidFill>
              <a:srgbClr val="243355"/>
            </a:solidFill>
            <a:prstDash val="solid"/>
          </a:ln>
        </p:spPr>
      </p:sp>
      <p:sp>
        <p:nvSpPr>
          <p:cNvPr id="62" name="Text 60"/>
          <p:cNvSpPr/>
          <p:nvPr/>
        </p:nvSpPr>
        <p:spPr>
          <a:xfrm>
            <a:off x="1298448" y="2377440"/>
            <a:ext cx="64008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50" dirty="0">
                <a:solidFill>
                  <a:srgbClr val="CBD5E1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HIRC</a:t>
            </a:r>
            <a:endParaRPr lang="en-US" sz="850" dirty="0"/>
          </a:p>
        </p:txBody>
      </p:sp>
      <p:sp>
        <p:nvSpPr>
          <p:cNvPr id="63" name="Shape 61"/>
          <p:cNvSpPr/>
          <p:nvPr/>
        </p:nvSpPr>
        <p:spPr>
          <a:xfrm>
            <a:off x="1975104" y="2377440"/>
            <a:ext cx="457200" cy="237744"/>
          </a:xfrm>
          <a:prstGeom prst="rect">
            <a:avLst/>
          </a:prstGeom>
          <a:solidFill>
            <a:srgbClr val="162244"/>
          </a:solidFill>
          <a:ln w="12700">
            <a:solidFill>
              <a:srgbClr val="243355"/>
            </a:solidFill>
            <a:prstDash val="solid"/>
          </a:ln>
        </p:spPr>
      </p:sp>
      <p:sp>
        <p:nvSpPr>
          <p:cNvPr id="64" name="Text 62"/>
          <p:cNvSpPr/>
          <p:nvPr/>
        </p:nvSpPr>
        <p:spPr>
          <a:xfrm>
            <a:off x="1975104" y="2377440"/>
            <a:ext cx="4572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50" dirty="0">
                <a:solidFill>
                  <a:srgbClr val="CBD5E1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—</a:t>
            </a:r>
            <a:endParaRPr lang="en-US" sz="850" dirty="0"/>
          </a:p>
        </p:txBody>
      </p:sp>
      <p:sp>
        <p:nvSpPr>
          <p:cNvPr id="65" name="Shape 63"/>
          <p:cNvSpPr/>
          <p:nvPr/>
        </p:nvSpPr>
        <p:spPr>
          <a:xfrm>
            <a:off x="2468880" y="2377440"/>
            <a:ext cx="777240" cy="237744"/>
          </a:xfrm>
          <a:prstGeom prst="rect">
            <a:avLst/>
          </a:prstGeom>
          <a:solidFill>
            <a:srgbClr val="162244"/>
          </a:solidFill>
          <a:ln w="12700">
            <a:solidFill>
              <a:srgbClr val="243355"/>
            </a:solidFill>
            <a:prstDash val="solid"/>
          </a:ln>
        </p:spPr>
      </p:sp>
      <p:sp>
        <p:nvSpPr>
          <p:cNvPr id="66" name="Text 64"/>
          <p:cNvSpPr/>
          <p:nvPr/>
        </p:nvSpPr>
        <p:spPr>
          <a:xfrm>
            <a:off x="2468880" y="2377440"/>
            <a:ext cx="77724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50" dirty="0">
                <a:solidFill>
                  <a:srgbClr val="00C2D4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1kHz</a:t>
            </a:r>
            <a:endParaRPr lang="en-US" sz="850" dirty="0"/>
          </a:p>
        </p:txBody>
      </p:sp>
      <p:sp>
        <p:nvSpPr>
          <p:cNvPr id="67" name="Shape 65"/>
          <p:cNvSpPr/>
          <p:nvPr/>
        </p:nvSpPr>
        <p:spPr>
          <a:xfrm>
            <a:off x="3282696" y="2377440"/>
            <a:ext cx="1170432" cy="237744"/>
          </a:xfrm>
          <a:prstGeom prst="rect">
            <a:avLst/>
          </a:prstGeom>
          <a:solidFill>
            <a:srgbClr val="162244"/>
          </a:solidFill>
          <a:ln w="12700">
            <a:solidFill>
              <a:srgbClr val="243355"/>
            </a:solidFill>
            <a:prstDash val="solid"/>
          </a:ln>
        </p:spPr>
      </p:sp>
      <p:sp>
        <p:nvSpPr>
          <p:cNvPr id="68" name="Text 66"/>
          <p:cNvSpPr/>
          <p:nvPr/>
        </p:nvSpPr>
        <p:spPr>
          <a:xfrm>
            <a:off x="3282696" y="2377440"/>
            <a:ext cx="1170432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5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1ms 시스템 틱</a:t>
            </a:r>
            <a:endParaRPr lang="en-US" sz="850" dirty="0"/>
          </a:p>
        </p:txBody>
      </p:sp>
      <p:sp>
        <p:nvSpPr>
          <p:cNvPr id="69" name="Shape 67"/>
          <p:cNvSpPr/>
          <p:nvPr/>
        </p:nvSpPr>
        <p:spPr>
          <a:xfrm>
            <a:off x="347472" y="2651760"/>
            <a:ext cx="914400" cy="237744"/>
          </a:xfrm>
          <a:prstGeom prst="rect">
            <a:avLst/>
          </a:prstGeom>
          <a:solidFill>
            <a:srgbClr val="1E2E54"/>
          </a:solidFill>
          <a:ln w="12700">
            <a:solidFill>
              <a:srgbClr val="243355"/>
            </a:solidFill>
            <a:prstDash val="solid"/>
          </a:ln>
        </p:spPr>
      </p:sp>
      <p:sp>
        <p:nvSpPr>
          <p:cNvPr id="70" name="Text 68"/>
          <p:cNvSpPr/>
          <p:nvPr/>
        </p:nvSpPr>
        <p:spPr>
          <a:xfrm>
            <a:off x="347472" y="2651760"/>
            <a:ext cx="9144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50" b="1" dirty="0">
                <a:solidFill>
                  <a:srgbClr val="F59E0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Timer1</a:t>
            </a:r>
            <a:endParaRPr lang="en-US" sz="850" dirty="0"/>
          </a:p>
        </p:txBody>
      </p:sp>
      <p:sp>
        <p:nvSpPr>
          <p:cNvPr id="71" name="Shape 69"/>
          <p:cNvSpPr/>
          <p:nvPr/>
        </p:nvSpPr>
        <p:spPr>
          <a:xfrm>
            <a:off x="1298448" y="2651760"/>
            <a:ext cx="640080" cy="237744"/>
          </a:xfrm>
          <a:prstGeom prst="rect">
            <a:avLst/>
          </a:prstGeom>
          <a:solidFill>
            <a:srgbClr val="1E2E54"/>
          </a:solidFill>
          <a:ln w="12700">
            <a:solidFill>
              <a:srgbClr val="243355"/>
            </a:solidFill>
            <a:prstDash val="solid"/>
          </a:ln>
        </p:spPr>
      </p:sp>
      <p:sp>
        <p:nvSpPr>
          <p:cNvPr id="72" name="Text 70"/>
          <p:cNvSpPr/>
          <p:nvPr/>
        </p:nvSpPr>
        <p:spPr>
          <a:xfrm>
            <a:off x="1298448" y="2651760"/>
            <a:ext cx="64008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50" dirty="0">
                <a:solidFill>
                  <a:srgbClr val="CBD5E1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HIRC</a:t>
            </a:r>
            <a:endParaRPr lang="en-US" sz="850" dirty="0"/>
          </a:p>
        </p:txBody>
      </p:sp>
      <p:sp>
        <p:nvSpPr>
          <p:cNvPr id="73" name="Shape 71"/>
          <p:cNvSpPr/>
          <p:nvPr/>
        </p:nvSpPr>
        <p:spPr>
          <a:xfrm>
            <a:off x="1975104" y="2651760"/>
            <a:ext cx="457200" cy="237744"/>
          </a:xfrm>
          <a:prstGeom prst="rect">
            <a:avLst/>
          </a:prstGeom>
          <a:solidFill>
            <a:srgbClr val="1E2E54"/>
          </a:solidFill>
          <a:ln w="12700">
            <a:solidFill>
              <a:srgbClr val="243355"/>
            </a:solidFill>
            <a:prstDash val="solid"/>
          </a:ln>
        </p:spPr>
      </p:sp>
      <p:sp>
        <p:nvSpPr>
          <p:cNvPr id="74" name="Text 72"/>
          <p:cNvSpPr/>
          <p:nvPr/>
        </p:nvSpPr>
        <p:spPr>
          <a:xfrm>
            <a:off x="1975104" y="2651760"/>
            <a:ext cx="4572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50" dirty="0">
                <a:solidFill>
                  <a:srgbClr val="CBD5E1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—</a:t>
            </a:r>
            <a:endParaRPr lang="en-US" sz="850" dirty="0"/>
          </a:p>
        </p:txBody>
      </p:sp>
      <p:sp>
        <p:nvSpPr>
          <p:cNvPr id="75" name="Shape 73"/>
          <p:cNvSpPr/>
          <p:nvPr/>
        </p:nvSpPr>
        <p:spPr>
          <a:xfrm>
            <a:off x="2468880" y="2651760"/>
            <a:ext cx="777240" cy="237744"/>
          </a:xfrm>
          <a:prstGeom prst="rect">
            <a:avLst/>
          </a:prstGeom>
          <a:solidFill>
            <a:srgbClr val="1E2E54"/>
          </a:solidFill>
          <a:ln w="12700">
            <a:solidFill>
              <a:srgbClr val="243355"/>
            </a:solidFill>
            <a:prstDash val="solid"/>
          </a:ln>
        </p:spPr>
      </p:sp>
      <p:sp>
        <p:nvSpPr>
          <p:cNvPr id="76" name="Text 74"/>
          <p:cNvSpPr/>
          <p:nvPr/>
        </p:nvSpPr>
        <p:spPr>
          <a:xfrm>
            <a:off x="2468880" y="2651760"/>
            <a:ext cx="77724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50" dirty="0">
                <a:solidFill>
                  <a:srgbClr val="00C2D4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1kHz</a:t>
            </a:r>
            <a:endParaRPr lang="en-US" sz="850" dirty="0"/>
          </a:p>
        </p:txBody>
      </p:sp>
      <p:sp>
        <p:nvSpPr>
          <p:cNvPr id="77" name="Shape 75"/>
          <p:cNvSpPr/>
          <p:nvPr/>
        </p:nvSpPr>
        <p:spPr>
          <a:xfrm>
            <a:off x="3282696" y="2651760"/>
            <a:ext cx="1170432" cy="237744"/>
          </a:xfrm>
          <a:prstGeom prst="rect">
            <a:avLst/>
          </a:prstGeom>
          <a:solidFill>
            <a:srgbClr val="1E2E54"/>
          </a:solidFill>
          <a:ln w="12700">
            <a:solidFill>
              <a:srgbClr val="243355"/>
            </a:solidFill>
            <a:prstDash val="solid"/>
          </a:ln>
        </p:spPr>
      </p:sp>
      <p:sp>
        <p:nvSpPr>
          <p:cNvPr id="78" name="Text 76"/>
          <p:cNvSpPr/>
          <p:nvPr/>
        </p:nvSpPr>
        <p:spPr>
          <a:xfrm>
            <a:off x="3282696" y="2651760"/>
            <a:ext cx="1170432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5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스텝모터</a:t>
            </a:r>
            <a:endParaRPr lang="en-US" sz="850" dirty="0"/>
          </a:p>
        </p:txBody>
      </p:sp>
      <p:sp>
        <p:nvSpPr>
          <p:cNvPr id="79" name="Shape 77"/>
          <p:cNvSpPr/>
          <p:nvPr/>
        </p:nvSpPr>
        <p:spPr>
          <a:xfrm>
            <a:off x="347472" y="2926080"/>
            <a:ext cx="914400" cy="237744"/>
          </a:xfrm>
          <a:prstGeom prst="rect">
            <a:avLst/>
          </a:prstGeom>
          <a:solidFill>
            <a:srgbClr val="162244"/>
          </a:solidFill>
          <a:ln w="12700">
            <a:solidFill>
              <a:srgbClr val="243355"/>
            </a:solidFill>
            <a:prstDash val="solid"/>
          </a:ln>
        </p:spPr>
      </p:sp>
      <p:sp>
        <p:nvSpPr>
          <p:cNvPr id="80" name="Text 78"/>
          <p:cNvSpPr/>
          <p:nvPr/>
        </p:nvSpPr>
        <p:spPr>
          <a:xfrm>
            <a:off x="347472" y="2926080"/>
            <a:ext cx="9144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50" b="1" dirty="0">
                <a:solidFill>
                  <a:srgbClr val="F59E0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ADC</a:t>
            </a:r>
            <a:endParaRPr lang="en-US" sz="850" dirty="0"/>
          </a:p>
        </p:txBody>
      </p:sp>
      <p:sp>
        <p:nvSpPr>
          <p:cNvPr id="81" name="Shape 79"/>
          <p:cNvSpPr/>
          <p:nvPr/>
        </p:nvSpPr>
        <p:spPr>
          <a:xfrm>
            <a:off x="1298448" y="2926080"/>
            <a:ext cx="640080" cy="237744"/>
          </a:xfrm>
          <a:prstGeom prst="rect">
            <a:avLst/>
          </a:prstGeom>
          <a:solidFill>
            <a:srgbClr val="162244"/>
          </a:solidFill>
          <a:ln w="12700">
            <a:solidFill>
              <a:srgbClr val="243355"/>
            </a:solidFill>
            <a:prstDash val="solid"/>
          </a:ln>
        </p:spPr>
      </p:sp>
      <p:sp>
        <p:nvSpPr>
          <p:cNvPr id="82" name="Text 80"/>
          <p:cNvSpPr/>
          <p:nvPr/>
        </p:nvSpPr>
        <p:spPr>
          <a:xfrm>
            <a:off x="1298448" y="2926080"/>
            <a:ext cx="64008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50" dirty="0">
                <a:solidFill>
                  <a:srgbClr val="CBD5E1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HIRC</a:t>
            </a:r>
            <a:endParaRPr lang="en-US" sz="850" dirty="0"/>
          </a:p>
        </p:txBody>
      </p:sp>
      <p:sp>
        <p:nvSpPr>
          <p:cNvPr id="83" name="Shape 81"/>
          <p:cNvSpPr/>
          <p:nvPr/>
        </p:nvSpPr>
        <p:spPr>
          <a:xfrm>
            <a:off x="1975104" y="2926080"/>
            <a:ext cx="457200" cy="237744"/>
          </a:xfrm>
          <a:prstGeom prst="rect">
            <a:avLst/>
          </a:prstGeom>
          <a:solidFill>
            <a:srgbClr val="162244"/>
          </a:solidFill>
          <a:ln w="12700">
            <a:solidFill>
              <a:srgbClr val="243355"/>
            </a:solidFill>
            <a:prstDash val="solid"/>
          </a:ln>
        </p:spPr>
      </p:sp>
      <p:sp>
        <p:nvSpPr>
          <p:cNvPr id="84" name="Text 82"/>
          <p:cNvSpPr/>
          <p:nvPr/>
        </p:nvSpPr>
        <p:spPr>
          <a:xfrm>
            <a:off x="1975104" y="2926080"/>
            <a:ext cx="4572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50" dirty="0">
                <a:solidFill>
                  <a:srgbClr val="CBD5E1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/1</a:t>
            </a:r>
            <a:endParaRPr lang="en-US" sz="850" dirty="0"/>
          </a:p>
        </p:txBody>
      </p:sp>
      <p:sp>
        <p:nvSpPr>
          <p:cNvPr id="85" name="Shape 83"/>
          <p:cNvSpPr/>
          <p:nvPr/>
        </p:nvSpPr>
        <p:spPr>
          <a:xfrm>
            <a:off x="2468880" y="2926080"/>
            <a:ext cx="777240" cy="237744"/>
          </a:xfrm>
          <a:prstGeom prst="rect">
            <a:avLst/>
          </a:prstGeom>
          <a:solidFill>
            <a:srgbClr val="162244"/>
          </a:solidFill>
          <a:ln w="12700">
            <a:solidFill>
              <a:srgbClr val="243355"/>
            </a:solidFill>
            <a:prstDash val="solid"/>
          </a:ln>
        </p:spPr>
      </p:sp>
      <p:sp>
        <p:nvSpPr>
          <p:cNvPr id="86" name="Text 84"/>
          <p:cNvSpPr/>
          <p:nvPr/>
        </p:nvSpPr>
        <p:spPr>
          <a:xfrm>
            <a:off x="2468880" y="2926080"/>
            <a:ext cx="77724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50" dirty="0">
                <a:solidFill>
                  <a:srgbClr val="00C2D4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—</a:t>
            </a:r>
            <a:endParaRPr lang="en-US" sz="850" dirty="0"/>
          </a:p>
        </p:txBody>
      </p:sp>
      <p:sp>
        <p:nvSpPr>
          <p:cNvPr id="87" name="Shape 85"/>
          <p:cNvSpPr/>
          <p:nvPr/>
        </p:nvSpPr>
        <p:spPr>
          <a:xfrm>
            <a:off x="3282696" y="2926080"/>
            <a:ext cx="1170432" cy="237744"/>
          </a:xfrm>
          <a:prstGeom prst="rect">
            <a:avLst/>
          </a:prstGeom>
          <a:solidFill>
            <a:srgbClr val="162244"/>
          </a:solidFill>
          <a:ln w="12700">
            <a:solidFill>
              <a:srgbClr val="243355"/>
            </a:solidFill>
            <a:prstDash val="solid"/>
          </a:ln>
        </p:spPr>
      </p:sp>
      <p:sp>
        <p:nvSpPr>
          <p:cNvPr id="88" name="Text 86"/>
          <p:cNvSpPr/>
          <p:nvPr/>
        </p:nvSpPr>
        <p:spPr>
          <a:xfrm>
            <a:off x="3282696" y="2926080"/>
            <a:ext cx="1170432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5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5채널 순환</a:t>
            </a:r>
            <a:endParaRPr lang="en-US" sz="850" dirty="0"/>
          </a:p>
        </p:txBody>
      </p:sp>
      <p:sp>
        <p:nvSpPr>
          <p:cNvPr id="89" name="Shape 87"/>
          <p:cNvSpPr/>
          <p:nvPr/>
        </p:nvSpPr>
        <p:spPr>
          <a:xfrm>
            <a:off x="347472" y="3200400"/>
            <a:ext cx="914400" cy="237744"/>
          </a:xfrm>
          <a:prstGeom prst="rect">
            <a:avLst/>
          </a:prstGeom>
          <a:solidFill>
            <a:srgbClr val="1E2E54"/>
          </a:solidFill>
          <a:ln w="12700">
            <a:solidFill>
              <a:srgbClr val="243355"/>
            </a:solidFill>
            <a:prstDash val="solid"/>
          </a:ln>
        </p:spPr>
      </p:sp>
      <p:sp>
        <p:nvSpPr>
          <p:cNvPr id="90" name="Text 88"/>
          <p:cNvSpPr/>
          <p:nvPr/>
        </p:nvSpPr>
        <p:spPr>
          <a:xfrm>
            <a:off x="347472" y="3200400"/>
            <a:ext cx="9144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50" b="1" dirty="0">
                <a:solidFill>
                  <a:srgbClr val="F59E0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PWM0/1</a:t>
            </a:r>
            <a:endParaRPr lang="en-US" sz="850" dirty="0"/>
          </a:p>
        </p:txBody>
      </p:sp>
      <p:sp>
        <p:nvSpPr>
          <p:cNvPr id="91" name="Shape 89"/>
          <p:cNvSpPr/>
          <p:nvPr/>
        </p:nvSpPr>
        <p:spPr>
          <a:xfrm>
            <a:off x="1298448" y="3200400"/>
            <a:ext cx="640080" cy="237744"/>
          </a:xfrm>
          <a:prstGeom prst="rect">
            <a:avLst/>
          </a:prstGeom>
          <a:solidFill>
            <a:srgbClr val="1E2E54"/>
          </a:solidFill>
          <a:ln w="12700">
            <a:solidFill>
              <a:srgbClr val="243355"/>
            </a:solidFill>
            <a:prstDash val="solid"/>
          </a:ln>
        </p:spPr>
      </p:sp>
      <p:sp>
        <p:nvSpPr>
          <p:cNvPr id="92" name="Text 90"/>
          <p:cNvSpPr/>
          <p:nvPr/>
        </p:nvSpPr>
        <p:spPr>
          <a:xfrm>
            <a:off x="1298448" y="3200400"/>
            <a:ext cx="64008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50" dirty="0">
                <a:solidFill>
                  <a:srgbClr val="CBD5E1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HIRC</a:t>
            </a:r>
            <a:endParaRPr lang="en-US" sz="850" dirty="0"/>
          </a:p>
        </p:txBody>
      </p:sp>
      <p:sp>
        <p:nvSpPr>
          <p:cNvPr id="93" name="Shape 91"/>
          <p:cNvSpPr/>
          <p:nvPr/>
        </p:nvSpPr>
        <p:spPr>
          <a:xfrm>
            <a:off x="1975104" y="3200400"/>
            <a:ext cx="457200" cy="237744"/>
          </a:xfrm>
          <a:prstGeom prst="rect">
            <a:avLst/>
          </a:prstGeom>
          <a:solidFill>
            <a:srgbClr val="1E2E54"/>
          </a:solidFill>
          <a:ln w="12700">
            <a:solidFill>
              <a:srgbClr val="243355"/>
            </a:solidFill>
            <a:prstDash val="solid"/>
          </a:ln>
        </p:spPr>
      </p:sp>
      <p:sp>
        <p:nvSpPr>
          <p:cNvPr id="94" name="Text 92"/>
          <p:cNvSpPr/>
          <p:nvPr/>
        </p:nvSpPr>
        <p:spPr>
          <a:xfrm>
            <a:off x="1975104" y="3200400"/>
            <a:ext cx="4572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50" dirty="0">
                <a:solidFill>
                  <a:srgbClr val="CBD5E1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—</a:t>
            </a:r>
            <a:endParaRPr lang="en-US" sz="850" dirty="0"/>
          </a:p>
        </p:txBody>
      </p:sp>
      <p:sp>
        <p:nvSpPr>
          <p:cNvPr id="95" name="Shape 93"/>
          <p:cNvSpPr/>
          <p:nvPr/>
        </p:nvSpPr>
        <p:spPr>
          <a:xfrm>
            <a:off x="2468880" y="3200400"/>
            <a:ext cx="777240" cy="237744"/>
          </a:xfrm>
          <a:prstGeom prst="rect">
            <a:avLst/>
          </a:prstGeom>
          <a:solidFill>
            <a:srgbClr val="1E2E54"/>
          </a:solidFill>
          <a:ln w="12700">
            <a:solidFill>
              <a:srgbClr val="243355"/>
            </a:solidFill>
            <a:prstDash val="solid"/>
          </a:ln>
        </p:spPr>
      </p:sp>
      <p:sp>
        <p:nvSpPr>
          <p:cNvPr id="96" name="Text 94"/>
          <p:cNvSpPr/>
          <p:nvPr/>
        </p:nvSpPr>
        <p:spPr>
          <a:xfrm>
            <a:off x="2468880" y="3200400"/>
            <a:ext cx="77724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50" dirty="0">
                <a:solidFill>
                  <a:srgbClr val="00C2D4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1kHz</a:t>
            </a:r>
            <a:endParaRPr lang="en-US" sz="850" dirty="0"/>
          </a:p>
        </p:txBody>
      </p:sp>
      <p:sp>
        <p:nvSpPr>
          <p:cNvPr id="97" name="Shape 95"/>
          <p:cNvSpPr/>
          <p:nvPr/>
        </p:nvSpPr>
        <p:spPr>
          <a:xfrm>
            <a:off x="3282696" y="3200400"/>
            <a:ext cx="1170432" cy="237744"/>
          </a:xfrm>
          <a:prstGeom prst="rect">
            <a:avLst/>
          </a:prstGeom>
          <a:solidFill>
            <a:srgbClr val="1E2E54"/>
          </a:solidFill>
          <a:ln w="12700">
            <a:solidFill>
              <a:srgbClr val="243355"/>
            </a:solidFill>
            <a:prstDash val="solid"/>
          </a:ln>
        </p:spPr>
      </p:sp>
      <p:sp>
        <p:nvSpPr>
          <p:cNvPr id="98" name="Text 96"/>
          <p:cNvSpPr/>
          <p:nvPr/>
        </p:nvSpPr>
        <p:spPr>
          <a:xfrm>
            <a:off x="3282696" y="3200400"/>
            <a:ext cx="1170432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5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BLDC 듀티 제어</a:t>
            </a:r>
            <a:endParaRPr lang="en-US" sz="850" dirty="0"/>
          </a:p>
        </p:txBody>
      </p:sp>
      <p:sp>
        <p:nvSpPr>
          <p:cNvPr id="99" name="Shape 97"/>
          <p:cNvSpPr/>
          <p:nvPr/>
        </p:nvSpPr>
        <p:spPr>
          <a:xfrm>
            <a:off x="4617720" y="658368"/>
            <a:ext cx="4251960" cy="4206240"/>
          </a:xfrm>
          <a:prstGeom prst="rect">
            <a:avLst/>
          </a:prstGeom>
          <a:solidFill>
            <a:srgbClr val="1A2B4A"/>
          </a:solidFill>
          <a:ln w="19050">
            <a:solidFill>
              <a:srgbClr val="00C2D4"/>
            </a:solidFill>
            <a:prstDash val="solid"/>
          </a:ln>
          <a:effectLst>
            <a:outerShdw blurRad="101600" dist="38100" dir="8100000" algn="bl" rotWithShape="0">
              <a:srgbClr val="000000">
                <a:alpha val="25000"/>
              </a:srgbClr>
            </a:outerShdw>
          </a:effectLst>
        </p:spPr>
      </p:sp>
      <p:sp>
        <p:nvSpPr>
          <p:cNvPr id="100" name="Shape 98"/>
          <p:cNvSpPr/>
          <p:nvPr/>
        </p:nvSpPr>
        <p:spPr>
          <a:xfrm>
            <a:off x="4617720" y="658368"/>
            <a:ext cx="64008" cy="4206240"/>
          </a:xfrm>
          <a:prstGeom prst="rect">
            <a:avLst/>
          </a:prstGeom>
          <a:solidFill>
            <a:srgbClr val="00C2D4"/>
          </a:solidFill>
          <a:ln w="12700">
            <a:solidFill>
              <a:srgbClr val="00C2D4"/>
            </a:solidFill>
            <a:prstDash val="solid"/>
          </a:ln>
        </p:spPr>
      </p:sp>
      <p:sp>
        <p:nvSpPr>
          <p:cNvPr id="101" name="Text 99"/>
          <p:cNvSpPr/>
          <p:nvPr/>
        </p:nvSpPr>
        <p:spPr>
          <a:xfrm>
            <a:off x="4800600" y="713232"/>
            <a:ext cx="384048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59E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메인 루프 스케줄링</a:t>
            </a:r>
            <a:endParaRPr lang="en-US" sz="1100" dirty="0"/>
          </a:p>
        </p:txBody>
      </p:sp>
      <p:sp>
        <p:nvSpPr>
          <p:cNvPr id="102" name="Shape 100"/>
          <p:cNvSpPr/>
          <p:nvPr/>
        </p:nvSpPr>
        <p:spPr>
          <a:xfrm>
            <a:off x="4773168" y="1024128"/>
            <a:ext cx="685800" cy="1097280"/>
          </a:xfrm>
          <a:prstGeom prst="rect">
            <a:avLst/>
          </a:prstGeom>
          <a:solidFill>
            <a:srgbClr val="E879F9"/>
          </a:solidFill>
          <a:ln w="12700">
            <a:solidFill>
              <a:srgbClr val="E879F9"/>
            </a:solidFill>
            <a:prstDash val="solid"/>
          </a:ln>
        </p:spPr>
      </p:sp>
      <p:sp>
        <p:nvSpPr>
          <p:cNvPr id="103" name="Text 101"/>
          <p:cNvSpPr/>
          <p:nvPr/>
        </p:nvSpPr>
        <p:spPr>
          <a:xfrm>
            <a:off x="4773168" y="1024128"/>
            <a:ext cx="68580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50" b="1" dirty="0">
                <a:solidFill>
                  <a:srgbClr val="0D1B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매 루프</a:t>
            </a:r>
            <a:endParaRPr lang="en-US" sz="850" dirty="0"/>
          </a:p>
        </p:txBody>
      </p:sp>
      <p:sp>
        <p:nvSpPr>
          <p:cNvPr id="104" name="Shape 102"/>
          <p:cNvSpPr/>
          <p:nvPr/>
        </p:nvSpPr>
        <p:spPr>
          <a:xfrm>
            <a:off x="5504688" y="1060704"/>
            <a:ext cx="3200400" cy="219456"/>
          </a:xfrm>
          <a:prstGeom prst="rect">
            <a:avLst/>
          </a:prstGeom>
          <a:solidFill>
            <a:srgbClr val="162244"/>
          </a:solidFill>
          <a:ln w="12700">
            <a:solidFill>
              <a:srgbClr val="243355"/>
            </a:solidFill>
            <a:prstDash val="solid"/>
          </a:ln>
        </p:spPr>
      </p:sp>
      <p:sp>
        <p:nvSpPr>
          <p:cNvPr id="105" name="Text 103"/>
          <p:cNvSpPr/>
          <p:nvPr/>
        </p:nvSpPr>
        <p:spPr>
          <a:xfrm>
            <a:off x="5541264" y="1060704"/>
            <a:ext cx="315468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Hood_RS485_process()</a:t>
            </a:r>
            <a:endParaRPr lang="en-US" sz="850" dirty="0"/>
          </a:p>
        </p:txBody>
      </p:sp>
      <p:sp>
        <p:nvSpPr>
          <p:cNvPr id="106" name="Shape 104"/>
          <p:cNvSpPr/>
          <p:nvPr/>
        </p:nvSpPr>
        <p:spPr>
          <a:xfrm>
            <a:off x="5504688" y="1316736"/>
            <a:ext cx="3200400" cy="219456"/>
          </a:xfrm>
          <a:prstGeom prst="rect">
            <a:avLst/>
          </a:prstGeom>
          <a:solidFill>
            <a:srgbClr val="1E2E54"/>
          </a:solidFill>
          <a:ln w="12700">
            <a:solidFill>
              <a:srgbClr val="243355"/>
            </a:solidFill>
            <a:prstDash val="solid"/>
          </a:ln>
        </p:spPr>
      </p:sp>
      <p:sp>
        <p:nvSpPr>
          <p:cNvPr id="107" name="Text 105"/>
          <p:cNvSpPr/>
          <p:nvPr/>
        </p:nvSpPr>
        <p:spPr>
          <a:xfrm>
            <a:off x="5541264" y="1316736"/>
            <a:ext cx="315468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com_roomcon_process()</a:t>
            </a:r>
            <a:endParaRPr lang="en-US" sz="850" dirty="0"/>
          </a:p>
        </p:txBody>
      </p:sp>
      <p:sp>
        <p:nvSpPr>
          <p:cNvPr id="108" name="Shape 106"/>
          <p:cNvSpPr/>
          <p:nvPr/>
        </p:nvSpPr>
        <p:spPr>
          <a:xfrm>
            <a:off x="5504688" y="1572768"/>
            <a:ext cx="3200400" cy="219456"/>
          </a:xfrm>
          <a:prstGeom prst="rect">
            <a:avLst/>
          </a:prstGeom>
          <a:solidFill>
            <a:srgbClr val="162244"/>
          </a:solidFill>
          <a:ln w="12700">
            <a:solidFill>
              <a:srgbClr val="243355"/>
            </a:solidFill>
            <a:prstDash val="solid"/>
          </a:ln>
        </p:spPr>
      </p:sp>
      <p:sp>
        <p:nvSpPr>
          <p:cNvPr id="109" name="Text 107"/>
          <p:cNvSpPr/>
          <p:nvPr/>
        </p:nvSpPr>
        <p:spPr>
          <a:xfrm>
            <a:off x="5541264" y="1572768"/>
            <a:ext cx="315468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InCom_process()</a:t>
            </a:r>
            <a:endParaRPr lang="en-US" sz="850" dirty="0"/>
          </a:p>
        </p:txBody>
      </p:sp>
      <p:sp>
        <p:nvSpPr>
          <p:cNvPr id="110" name="Shape 108"/>
          <p:cNvSpPr/>
          <p:nvPr/>
        </p:nvSpPr>
        <p:spPr>
          <a:xfrm>
            <a:off x="5504688" y="1828800"/>
            <a:ext cx="3200400" cy="219456"/>
          </a:xfrm>
          <a:prstGeom prst="rect">
            <a:avLst/>
          </a:prstGeom>
          <a:solidFill>
            <a:srgbClr val="1E2E54"/>
          </a:solidFill>
          <a:ln w="12700">
            <a:solidFill>
              <a:srgbClr val="243355"/>
            </a:solidFill>
            <a:prstDash val="solid"/>
          </a:ln>
        </p:spPr>
      </p:sp>
      <p:sp>
        <p:nvSpPr>
          <p:cNvPr id="111" name="Text 109"/>
          <p:cNvSpPr/>
          <p:nvPr/>
        </p:nvSpPr>
        <p:spPr>
          <a:xfrm>
            <a:off x="5541264" y="1828800"/>
            <a:ext cx="315468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CVnet_Com_process()</a:t>
            </a:r>
            <a:endParaRPr lang="en-US" sz="850" dirty="0"/>
          </a:p>
        </p:txBody>
      </p:sp>
      <p:sp>
        <p:nvSpPr>
          <p:cNvPr id="112" name="Shape 110"/>
          <p:cNvSpPr/>
          <p:nvPr/>
        </p:nvSpPr>
        <p:spPr>
          <a:xfrm>
            <a:off x="4773168" y="2231136"/>
            <a:ext cx="685800" cy="841248"/>
          </a:xfrm>
          <a:prstGeom prst="rect">
            <a:avLst/>
          </a:prstGeom>
          <a:solidFill>
            <a:srgbClr val="00C2D4"/>
          </a:solidFill>
          <a:ln w="12700">
            <a:solidFill>
              <a:srgbClr val="00C2D4"/>
            </a:solidFill>
            <a:prstDash val="solid"/>
          </a:ln>
        </p:spPr>
      </p:sp>
      <p:sp>
        <p:nvSpPr>
          <p:cNvPr id="113" name="Text 111"/>
          <p:cNvSpPr/>
          <p:nvPr/>
        </p:nvSpPr>
        <p:spPr>
          <a:xfrm>
            <a:off x="4773168" y="2231136"/>
            <a:ext cx="685800" cy="8412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50" b="1" dirty="0">
                <a:solidFill>
                  <a:srgbClr val="0D1B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100ms</a:t>
            </a:r>
            <a:endParaRPr lang="en-US" sz="850" dirty="0"/>
          </a:p>
        </p:txBody>
      </p:sp>
      <p:sp>
        <p:nvSpPr>
          <p:cNvPr id="114" name="Shape 112"/>
          <p:cNvSpPr/>
          <p:nvPr/>
        </p:nvSpPr>
        <p:spPr>
          <a:xfrm>
            <a:off x="5504688" y="2267712"/>
            <a:ext cx="3200400" cy="219456"/>
          </a:xfrm>
          <a:prstGeom prst="rect">
            <a:avLst/>
          </a:prstGeom>
          <a:solidFill>
            <a:srgbClr val="162244"/>
          </a:solidFill>
          <a:ln w="12700">
            <a:solidFill>
              <a:srgbClr val="243355"/>
            </a:solidFill>
            <a:prstDash val="solid"/>
          </a:ln>
        </p:spPr>
      </p:sp>
      <p:sp>
        <p:nvSpPr>
          <p:cNvPr id="115" name="Text 113"/>
          <p:cNvSpPr/>
          <p:nvPr/>
        </p:nvSpPr>
        <p:spPr>
          <a:xfrm>
            <a:off x="5541264" y="2267712"/>
            <a:ext cx="315468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Fan_Speed_process()</a:t>
            </a:r>
            <a:endParaRPr lang="en-US" sz="850" dirty="0"/>
          </a:p>
        </p:txBody>
      </p:sp>
      <p:sp>
        <p:nvSpPr>
          <p:cNvPr id="116" name="Shape 114"/>
          <p:cNvSpPr/>
          <p:nvPr/>
        </p:nvSpPr>
        <p:spPr>
          <a:xfrm>
            <a:off x="5504688" y="2523744"/>
            <a:ext cx="3200400" cy="219456"/>
          </a:xfrm>
          <a:prstGeom prst="rect">
            <a:avLst/>
          </a:prstGeom>
          <a:solidFill>
            <a:srgbClr val="1E2E54"/>
          </a:solidFill>
          <a:ln w="12700">
            <a:solidFill>
              <a:srgbClr val="243355"/>
            </a:solidFill>
            <a:prstDash val="solid"/>
          </a:ln>
        </p:spPr>
      </p:sp>
      <p:sp>
        <p:nvSpPr>
          <p:cNvPr id="117" name="Text 115"/>
          <p:cNvSpPr/>
          <p:nvPr/>
        </p:nvSpPr>
        <p:spPr>
          <a:xfrm>
            <a:off x="5541264" y="2523744"/>
            <a:ext cx="315468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Fan_Error_Check()</a:t>
            </a:r>
            <a:endParaRPr lang="en-US" sz="850" dirty="0"/>
          </a:p>
        </p:txBody>
      </p:sp>
      <p:sp>
        <p:nvSpPr>
          <p:cNvPr id="118" name="Shape 116"/>
          <p:cNvSpPr/>
          <p:nvPr/>
        </p:nvSpPr>
        <p:spPr>
          <a:xfrm>
            <a:off x="5504688" y="2779776"/>
            <a:ext cx="3200400" cy="219456"/>
          </a:xfrm>
          <a:prstGeom prst="rect">
            <a:avLst/>
          </a:prstGeom>
          <a:solidFill>
            <a:srgbClr val="162244"/>
          </a:solidFill>
          <a:ln w="12700">
            <a:solidFill>
              <a:srgbClr val="243355"/>
            </a:solidFill>
            <a:prstDash val="solid"/>
          </a:ln>
        </p:spPr>
      </p:sp>
      <p:sp>
        <p:nvSpPr>
          <p:cNvPr id="119" name="Text 117"/>
          <p:cNvSpPr/>
          <p:nvPr/>
        </p:nvSpPr>
        <p:spPr>
          <a:xfrm>
            <a:off x="5541264" y="2779776"/>
            <a:ext cx="315468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Tx_display_flag = 1</a:t>
            </a:r>
            <a:endParaRPr lang="en-US" sz="850" dirty="0"/>
          </a:p>
        </p:txBody>
      </p:sp>
      <p:sp>
        <p:nvSpPr>
          <p:cNvPr id="120" name="Shape 118"/>
          <p:cNvSpPr/>
          <p:nvPr/>
        </p:nvSpPr>
        <p:spPr>
          <a:xfrm>
            <a:off x="4773168" y="3182112"/>
            <a:ext cx="685800" cy="585216"/>
          </a:xfrm>
          <a:prstGeom prst="rect">
            <a:avLst/>
          </a:prstGeom>
          <a:solidFill>
            <a:srgbClr val="10B981"/>
          </a:solidFill>
          <a:ln w="12700">
            <a:solidFill>
              <a:srgbClr val="10B981"/>
            </a:solidFill>
            <a:prstDash val="solid"/>
          </a:ln>
        </p:spPr>
      </p:sp>
      <p:sp>
        <p:nvSpPr>
          <p:cNvPr id="121" name="Text 119"/>
          <p:cNvSpPr/>
          <p:nvPr/>
        </p:nvSpPr>
        <p:spPr>
          <a:xfrm>
            <a:off x="4773168" y="3182112"/>
            <a:ext cx="685800" cy="5852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50" b="1" dirty="0">
                <a:solidFill>
                  <a:srgbClr val="0D1B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333ms</a:t>
            </a:r>
            <a:endParaRPr lang="en-US" sz="850" dirty="0"/>
          </a:p>
        </p:txBody>
      </p:sp>
      <p:sp>
        <p:nvSpPr>
          <p:cNvPr id="122" name="Shape 120"/>
          <p:cNvSpPr/>
          <p:nvPr/>
        </p:nvSpPr>
        <p:spPr>
          <a:xfrm>
            <a:off x="5504688" y="3218688"/>
            <a:ext cx="3200400" cy="219456"/>
          </a:xfrm>
          <a:prstGeom prst="rect">
            <a:avLst/>
          </a:prstGeom>
          <a:solidFill>
            <a:srgbClr val="162244"/>
          </a:solidFill>
          <a:ln w="12700">
            <a:solidFill>
              <a:srgbClr val="243355"/>
            </a:solidFill>
            <a:prstDash val="solid"/>
          </a:ln>
        </p:spPr>
      </p:sp>
      <p:sp>
        <p:nvSpPr>
          <p:cNvPr id="123" name="Text 121"/>
          <p:cNvSpPr/>
          <p:nvPr/>
        </p:nvSpPr>
        <p:spPr>
          <a:xfrm>
            <a:off x="5541264" y="3218688"/>
            <a:ext cx="315468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Hood_process()</a:t>
            </a:r>
            <a:endParaRPr lang="en-US" sz="850" dirty="0"/>
          </a:p>
        </p:txBody>
      </p:sp>
      <p:sp>
        <p:nvSpPr>
          <p:cNvPr id="124" name="Shape 122"/>
          <p:cNvSpPr/>
          <p:nvPr/>
        </p:nvSpPr>
        <p:spPr>
          <a:xfrm>
            <a:off x="5504688" y="3474720"/>
            <a:ext cx="3200400" cy="219456"/>
          </a:xfrm>
          <a:prstGeom prst="rect">
            <a:avLst/>
          </a:prstGeom>
          <a:solidFill>
            <a:srgbClr val="1E2E54"/>
          </a:solidFill>
          <a:ln w="12700">
            <a:solidFill>
              <a:srgbClr val="243355"/>
            </a:solidFill>
            <a:prstDash val="solid"/>
          </a:ln>
        </p:spPr>
      </p:sp>
      <p:sp>
        <p:nvSpPr>
          <p:cNvPr id="125" name="Text 123"/>
          <p:cNvSpPr/>
          <p:nvPr/>
        </p:nvSpPr>
        <p:spPr>
          <a:xfrm>
            <a:off x="5541264" y="3474720"/>
            <a:ext cx="315468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WDT Reset</a:t>
            </a:r>
            <a:endParaRPr lang="en-US" sz="850" dirty="0"/>
          </a:p>
        </p:txBody>
      </p:sp>
      <p:sp>
        <p:nvSpPr>
          <p:cNvPr id="126" name="Shape 124"/>
          <p:cNvSpPr/>
          <p:nvPr/>
        </p:nvSpPr>
        <p:spPr>
          <a:xfrm>
            <a:off x="4773168" y="3877056"/>
            <a:ext cx="685800" cy="1353312"/>
          </a:xfrm>
          <a:prstGeom prst="rect">
            <a:avLst/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</p:sp>
      <p:sp>
        <p:nvSpPr>
          <p:cNvPr id="127" name="Text 125"/>
          <p:cNvSpPr/>
          <p:nvPr/>
        </p:nvSpPr>
        <p:spPr>
          <a:xfrm>
            <a:off x="4773168" y="3877056"/>
            <a:ext cx="685800" cy="13533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50" b="1" dirty="0">
                <a:solidFill>
                  <a:srgbClr val="0D1B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1000ms</a:t>
            </a:r>
            <a:endParaRPr lang="en-US" sz="850" dirty="0"/>
          </a:p>
        </p:txBody>
      </p:sp>
      <p:sp>
        <p:nvSpPr>
          <p:cNvPr id="128" name="Shape 126"/>
          <p:cNvSpPr/>
          <p:nvPr/>
        </p:nvSpPr>
        <p:spPr>
          <a:xfrm>
            <a:off x="5504688" y="3913632"/>
            <a:ext cx="3200400" cy="219456"/>
          </a:xfrm>
          <a:prstGeom prst="rect">
            <a:avLst/>
          </a:prstGeom>
          <a:solidFill>
            <a:srgbClr val="162244"/>
          </a:solidFill>
          <a:ln w="12700">
            <a:solidFill>
              <a:srgbClr val="243355"/>
            </a:solidFill>
            <a:prstDash val="solid"/>
          </a:ln>
        </p:spPr>
      </p:sp>
      <p:sp>
        <p:nvSpPr>
          <p:cNvPr id="129" name="Text 127"/>
          <p:cNvSpPr/>
          <p:nvPr/>
        </p:nvSpPr>
        <p:spPr>
          <a:xfrm>
            <a:off x="5541264" y="3913632"/>
            <a:ext cx="315468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Bldc_check()</a:t>
            </a:r>
            <a:endParaRPr lang="en-US" sz="850" dirty="0"/>
          </a:p>
        </p:txBody>
      </p:sp>
      <p:sp>
        <p:nvSpPr>
          <p:cNvPr id="130" name="Shape 128"/>
          <p:cNvSpPr/>
          <p:nvPr/>
        </p:nvSpPr>
        <p:spPr>
          <a:xfrm>
            <a:off x="5504688" y="4169664"/>
            <a:ext cx="3200400" cy="219456"/>
          </a:xfrm>
          <a:prstGeom prst="rect">
            <a:avLst/>
          </a:prstGeom>
          <a:solidFill>
            <a:srgbClr val="1E2E54"/>
          </a:solidFill>
          <a:ln w="12700">
            <a:solidFill>
              <a:srgbClr val="243355"/>
            </a:solidFill>
            <a:prstDash val="solid"/>
          </a:ln>
        </p:spPr>
      </p:sp>
      <p:sp>
        <p:nvSpPr>
          <p:cNvPr id="131" name="Text 129"/>
          <p:cNvSpPr/>
          <p:nvPr/>
        </p:nvSpPr>
        <p:spPr>
          <a:xfrm>
            <a:off x="5541264" y="4169664"/>
            <a:ext cx="315468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ADC_Sensing()</a:t>
            </a:r>
            <a:endParaRPr lang="en-US" sz="850" dirty="0"/>
          </a:p>
        </p:txBody>
      </p:sp>
      <p:sp>
        <p:nvSpPr>
          <p:cNvPr id="132" name="Shape 130"/>
          <p:cNvSpPr/>
          <p:nvPr/>
        </p:nvSpPr>
        <p:spPr>
          <a:xfrm>
            <a:off x="5504688" y="4425696"/>
            <a:ext cx="3200400" cy="219456"/>
          </a:xfrm>
          <a:prstGeom prst="rect">
            <a:avLst/>
          </a:prstGeom>
          <a:solidFill>
            <a:srgbClr val="162244"/>
          </a:solidFill>
          <a:ln w="12700">
            <a:solidFill>
              <a:srgbClr val="243355"/>
            </a:solidFill>
            <a:prstDash val="solid"/>
          </a:ln>
        </p:spPr>
      </p:sp>
      <p:sp>
        <p:nvSpPr>
          <p:cNvPr id="133" name="Text 131"/>
          <p:cNvSpPr/>
          <p:nvPr/>
        </p:nvSpPr>
        <p:spPr>
          <a:xfrm>
            <a:off x="5541264" y="4425696"/>
            <a:ext cx="315468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Filter_process()</a:t>
            </a:r>
            <a:endParaRPr lang="en-US" sz="850" dirty="0"/>
          </a:p>
        </p:txBody>
      </p:sp>
      <p:sp>
        <p:nvSpPr>
          <p:cNvPr id="134" name="Shape 132"/>
          <p:cNvSpPr/>
          <p:nvPr/>
        </p:nvSpPr>
        <p:spPr>
          <a:xfrm>
            <a:off x="5504688" y="4681728"/>
            <a:ext cx="3200400" cy="219456"/>
          </a:xfrm>
          <a:prstGeom prst="rect">
            <a:avLst/>
          </a:prstGeom>
          <a:solidFill>
            <a:srgbClr val="1E2E54"/>
          </a:solidFill>
          <a:ln w="12700">
            <a:solidFill>
              <a:srgbClr val="243355"/>
            </a:solidFill>
            <a:prstDash val="solid"/>
          </a:ln>
        </p:spPr>
      </p:sp>
      <p:sp>
        <p:nvSpPr>
          <p:cNvPr id="135" name="Text 133"/>
          <p:cNvSpPr/>
          <p:nvPr/>
        </p:nvSpPr>
        <p:spPr>
          <a:xfrm>
            <a:off x="5541264" y="4681728"/>
            <a:ext cx="315468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Air_Quality_color_process()</a:t>
            </a:r>
            <a:endParaRPr lang="en-US" sz="850" dirty="0"/>
          </a:p>
        </p:txBody>
      </p:sp>
      <p:sp>
        <p:nvSpPr>
          <p:cNvPr id="136" name="Shape 134"/>
          <p:cNvSpPr/>
          <p:nvPr/>
        </p:nvSpPr>
        <p:spPr>
          <a:xfrm>
            <a:off x="5504688" y="4937760"/>
            <a:ext cx="3200400" cy="219456"/>
          </a:xfrm>
          <a:prstGeom prst="rect">
            <a:avLst/>
          </a:prstGeom>
          <a:solidFill>
            <a:srgbClr val="162244"/>
          </a:solidFill>
          <a:ln w="12700">
            <a:solidFill>
              <a:srgbClr val="243355"/>
            </a:solidFill>
            <a:prstDash val="solid"/>
          </a:ln>
        </p:spPr>
      </p:sp>
      <p:sp>
        <p:nvSpPr>
          <p:cNvPr id="137" name="Text 135"/>
          <p:cNvSpPr/>
          <p:nvPr/>
        </p:nvSpPr>
        <p:spPr>
          <a:xfrm>
            <a:off x="5541264" y="4937760"/>
            <a:ext cx="315468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RJ_Com_Err_Check()</a:t>
            </a:r>
            <a:endParaRPr lang="en-US" sz="850" dirty="0"/>
          </a:p>
        </p:txBody>
      </p:sp>
      <p:sp>
        <p:nvSpPr>
          <p:cNvPr id="138" name="Shape 136"/>
          <p:cNvSpPr/>
          <p:nvPr/>
        </p:nvSpPr>
        <p:spPr>
          <a:xfrm>
            <a:off x="4773168" y="5340096"/>
            <a:ext cx="685800" cy="329184"/>
          </a:xfrm>
          <a:prstGeom prst="rect">
            <a:avLst/>
          </a:prstGeom>
          <a:solidFill>
            <a:srgbClr val="94A3B8"/>
          </a:solidFill>
          <a:ln w="12700">
            <a:solidFill>
              <a:srgbClr val="94A3B8"/>
            </a:solidFill>
            <a:prstDash val="solid"/>
          </a:ln>
        </p:spPr>
      </p:sp>
      <p:sp>
        <p:nvSpPr>
          <p:cNvPr id="139" name="Text 137"/>
          <p:cNvSpPr/>
          <p:nvPr/>
        </p:nvSpPr>
        <p:spPr>
          <a:xfrm>
            <a:off x="4773168" y="5340096"/>
            <a:ext cx="68580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50" b="1" dirty="0">
                <a:solidFill>
                  <a:srgbClr val="0D1B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비동기</a:t>
            </a:r>
            <a:endParaRPr lang="en-US" sz="850" dirty="0"/>
          </a:p>
        </p:txBody>
      </p:sp>
      <p:sp>
        <p:nvSpPr>
          <p:cNvPr id="140" name="Shape 138"/>
          <p:cNvSpPr/>
          <p:nvPr/>
        </p:nvSpPr>
        <p:spPr>
          <a:xfrm>
            <a:off x="5504688" y="5376672"/>
            <a:ext cx="3200400" cy="219456"/>
          </a:xfrm>
          <a:prstGeom prst="rect">
            <a:avLst/>
          </a:prstGeom>
          <a:solidFill>
            <a:srgbClr val="162244"/>
          </a:solidFill>
          <a:ln w="12700">
            <a:solidFill>
              <a:srgbClr val="243355"/>
            </a:solidFill>
            <a:prstDash val="solid"/>
          </a:ln>
        </p:spPr>
      </p:sp>
      <p:sp>
        <p:nvSpPr>
          <p:cNvPr id="141" name="Text 139"/>
          <p:cNvSpPr/>
          <p:nvPr/>
        </p:nvSpPr>
        <p:spPr>
          <a:xfrm>
            <a:off x="5541264" y="5376672"/>
            <a:ext cx="315468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EEP_Save_process()  (EEP_Save_Flag)</a:t>
            </a:r>
            <a:endParaRPr lang="en-US" sz="850" dirty="0"/>
          </a:p>
        </p:txBody>
      </p:sp>
      <p:sp>
        <p:nvSpPr>
          <p:cNvPr id="142" name="Shape 140"/>
          <p:cNvSpPr/>
          <p:nvPr/>
        </p:nvSpPr>
        <p:spPr>
          <a:xfrm>
            <a:off x="256032" y="3182112"/>
            <a:ext cx="4160520" cy="1554480"/>
          </a:xfrm>
          <a:prstGeom prst="rect">
            <a:avLst/>
          </a:prstGeom>
          <a:solidFill>
            <a:srgbClr val="162244"/>
          </a:solidFill>
          <a:ln w="12700">
            <a:solidFill>
              <a:srgbClr val="243355"/>
            </a:solidFill>
            <a:prstDash val="solid"/>
          </a:ln>
          <a:effectLst>
            <a:outerShdw blurRad="101600" dist="38100" dir="8100000" algn="bl" rotWithShape="0">
              <a:srgbClr val="000000">
                <a:alpha val="25000"/>
              </a:srgbClr>
            </a:outerShdw>
          </a:effectLst>
        </p:spPr>
      </p:sp>
      <p:sp>
        <p:nvSpPr>
          <p:cNvPr id="143" name="Text 141"/>
          <p:cNvSpPr/>
          <p:nvPr/>
        </p:nvSpPr>
        <p:spPr>
          <a:xfrm>
            <a:off x="384048" y="3236976"/>
            <a:ext cx="384048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00C2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Timer0 IRQ (1ms) — 타임아웃 카운터 관리</a:t>
            </a:r>
            <a:endParaRPr lang="en-US" sz="1000" dirty="0"/>
          </a:p>
        </p:txBody>
      </p:sp>
      <p:sp>
        <p:nvSpPr>
          <p:cNvPr id="144" name="Text 142"/>
          <p:cNvSpPr/>
          <p:nvPr/>
        </p:nvSpPr>
        <p:spPr>
          <a:xfrm>
            <a:off x="384048" y="3547872"/>
            <a:ext cx="384048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›  Process_1000ms / Process_333ms / Process_100ms</a:t>
            </a:r>
            <a:endParaRPr lang="en-US" sz="850" dirty="0"/>
          </a:p>
        </p:txBody>
      </p:sp>
      <p:sp>
        <p:nvSpPr>
          <p:cNvPr id="145" name="Text 143"/>
          <p:cNvSpPr/>
          <p:nvPr/>
        </p:nvSpPr>
        <p:spPr>
          <a:xfrm>
            <a:off x="384048" y="3767328"/>
            <a:ext cx="384048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›  Process_10ms / Process_5ms</a:t>
            </a:r>
            <a:endParaRPr lang="en-US" sz="850" dirty="0"/>
          </a:p>
        </p:txBody>
      </p:sp>
      <p:sp>
        <p:nvSpPr>
          <p:cNvPr id="146" name="Text 144"/>
          <p:cNvSpPr/>
          <p:nvPr/>
        </p:nvSpPr>
        <p:spPr>
          <a:xfrm>
            <a:off x="384048" y="3986784"/>
            <a:ext cx="384048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›  Rx_*_TimeOut  (통신 수신 타임아웃)</a:t>
            </a:r>
            <a:endParaRPr lang="en-US" sz="850" dirty="0"/>
          </a:p>
        </p:txBody>
      </p:sp>
      <p:sp>
        <p:nvSpPr>
          <p:cNvPr id="147" name="Text 145"/>
          <p:cNvSpPr/>
          <p:nvPr/>
        </p:nvSpPr>
        <p:spPr>
          <a:xfrm>
            <a:off x="384048" y="4206240"/>
            <a:ext cx="384048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›  Hood_polling_timer / InCom_polling_timer</a:t>
            </a:r>
            <a:endParaRPr lang="en-US" sz="850" dirty="0"/>
          </a:p>
        </p:txBody>
      </p:sp>
      <p:sp>
        <p:nvSpPr>
          <p:cNvPr id="148" name="Text 146"/>
          <p:cNvSpPr/>
          <p:nvPr/>
        </p:nvSpPr>
        <p:spPr>
          <a:xfrm>
            <a:off x="384048" y="4425696"/>
            <a:ext cx="384048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›  com_roomcon_delay / Rx_CVnet_TimeOut</a:t>
            </a:r>
            <a:endParaRPr lang="en-US" sz="85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D1B3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02920"/>
          </a:xfrm>
          <a:prstGeom prst="rect">
            <a:avLst/>
          </a:prstGeom>
          <a:solidFill>
            <a:srgbClr val="0D1B36"/>
          </a:solidFill>
          <a:ln w="12700">
            <a:solidFill>
              <a:srgbClr val="0D1B36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256032" cy="502920"/>
          </a:xfrm>
          <a:prstGeom prst="rect">
            <a:avLst/>
          </a:prstGeom>
          <a:solidFill>
            <a:srgbClr val="00C2D4"/>
          </a:solidFill>
          <a:ln w="12700">
            <a:solidFill>
              <a:srgbClr val="00C2D4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384048" y="0"/>
            <a:ext cx="77724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CVnet 홈넷 RS-485 통신 프로토콜</a:t>
            </a:r>
            <a:endParaRPr lang="en-US" sz="2000" dirty="0"/>
          </a:p>
        </p:txBody>
      </p:sp>
      <p:sp>
        <p:nvSpPr>
          <p:cNvPr id="5" name="Text 3"/>
          <p:cNvSpPr/>
          <p:nvPr/>
        </p:nvSpPr>
        <p:spPr>
          <a:xfrm>
            <a:off x="384048" y="0"/>
            <a:ext cx="77724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100" dirty="0">
                <a:solidFill>
                  <a:srgbClr val="00C2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UART1 (9600bps) · My_Uart.c — CVnet_Com_process()</a:t>
            </a:r>
            <a:endParaRPr lang="en-US" sz="1100" dirty="0"/>
          </a:p>
        </p:txBody>
      </p:sp>
      <p:sp>
        <p:nvSpPr>
          <p:cNvPr id="6" name="Shape 4"/>
          <p:cNvSpPr/>
          <p:nvPr/>
        </p:nvSpPr>
        <p:spPr>
          <a:xfrm>
            <a:off x="256032" y="658368"/>
            <a:ext cx="8613648" cy="1627632"/>
          </a:xfrm>
          <a:prstGeom prst="rect">
            <a:avLst/>
          </a:prstGeom>
          <a:solidFill>
            <a:srgbClr val="1A2B4A"/>
          </a:solidFill>
          <a:ln w="19050">
            <a:solidFill>
              <a:srgbClr val="00C2D4"/>
            </a:solidFill>
            <a:prstDash val="solid"/>
          </a:ln>
          <a:effectLst>
            <a:outerShdw blurRad="101600" dist="38100" dir="8100000" algn="bl" rotWithShape="0">
              <a:srgbClr val="000000">
                <a:alpha val="25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256032" y="658368"/>
            <a:ext cx="64008" cy="1627632"/>
          </a:xfrm>
          <a:prstGeom prst="rect">
            <a:avLst/>
          </a:prstGeom>
          <a:solidFill>
            <a:srgbClr val="00C2D4"/>
          </a:solidFill>
          <a:ln w="12700">
            <a:solidFill>
              <a:srgbClr val="00C2D4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438912" y="713232"/>
            <a:ext cx="4572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10B98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수신 패킷 구조 (8바이트 고정)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347472" y="1060704"/>
            <a:ext cx="1005840" cy="347472"/>
          </a:xfrm>
          <a:prstGeom prst="rect">
            <a:avLst/>
          </a:prstGeom>
          <a:solidFill>
            <a:srgbClr val="009BAD"/>
          </a:solidFill>
          <a:ln w="25400">
            <a:solidFill>
              <a:srgbClr val="00C2D4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347472" y="1060704"/>
            <a:ext cx="100584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marL="0" indent="0" algn="ctr">
              <a:buNone/>
            </a:pPr>
            <a:r>
              <a:rPr lang="en-US" sz="8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[0]</a:t>
            </a:r>
            <a:endParaRPr lang="en-US" sz="800" dirty="0"/>
          </a:p>
        </p:txBody>
      </p:sp>
      <p:sp>
        <p:nvSpPr>
          <p:cNvPr id="11" name="Text 9"/>
          <p:cNvSpPr/>
          <p:nvPr/>
        </p:nvSpPr>
        <p:spPr>
          <a:xfrm>
            <a:off x="347472" y="1188720"/>
            <a:ext cx="10058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0xF7</a:t>
            </a:r>
            <a:endParaRPr lang="en-US" sz="1000" dirty="0"/>
          </a:p>
        </p:txBody>
      </p:sp>
      <p:sp>
        <p:nvSpPr>
          <p:cNvPr id="12" name="Text 10"/>
          <p:cNvSpPr/>
          <p:nvPr/>
        </p:nvSpPr>
        <p:spPr>
          <a:xfrm>
            <a:off x="347472" y="1435608"/>
            <a:ext cx="100584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75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헤더1 (고정)</a:t>
            </a:r>
            <a:endParaRPr lang="en-US" sz="750" dirty="0"/>
          </a:p>
        </p:txBody>
      </p:sp>
      <p:sp>
        <p:nvSpPr>
          <p:cNvPr id="13" name="Shape 11"/>
          <p:cNvSpPr/>
          <p:nvPr/>
        </p:nvSpPr>
        <p:spPr>
          <a:xfrm>
            <a:off x="1417320" y="1060704"/>
            <a:ext cx="1005840" cy="347472"/>
          </a:xfrm>
          <a:prstGeom prst="rect">
            <a:avLst/>
          </a:prstGeom>
          <a:solidFill>
            <a:srgbClr val="009BAD"/>
          </a:solidFill>
          <a:ln w="25400">
            <a:solidFill>
              <a:srgbClr val="00C2D4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1417320" y="1060704"/>
            <a:ext cx="100584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marL="0" indent="0" algn="ctr">
              <a:buNone/>
            </a:pPr>
            <a:r>
              <a:rPr lang="en-US" sz="8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[1]</a:t>
            </a:r>
            <a:endParaRPr lang="en-US" sz="800" dirty="0"/>
          </a:p>
        </p:txBody>
      </p:sp>
      <p:sp>
        <p:nvSpPr>
          <p:cNvPr id="15" name="Text 13"/>
          <p:cNvSpPr/>
          <p:nvPr/>
        </p:nvSpPr>
        <p:spPr>
          <a:xfrm>
            <a:off x="1417320" y="1188720"/>
            <a:ext cx="10058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0x32</a:t>
            </a:r>
            <a:endParaRPr lang="en-US" sz="1000" dirty="0"/>
          </a:p>
        </p:txBody>
      </p:sp>
      <p:sp>
        <p:nvSpPr>
          <p:cNvPr id="16" name="Text 14"/>
          <p:cNvSpPr/>
          <p:nvPr/>
        </p:nvSpPr>
        <p:spPr>
          <a:xfrm>
            <a:off x="1417320" y="1435608"/>
            <a:ext cx="100584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75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헤더2 (고정)</a:t>
            </a:r>
            <a:endParaRPr lang="en-US" sz="750" dirty="0"/>
          </a:p>
        </p:txBody>
      </p:sp>
      <p:sp>
        <p:nvSpPr>
          <p:cNvPr id="17" name="Shape 15"/>
          <p:cNvSpPr/>
          <p:nvPr/>
        </p:nvSpPr>
        <p:spPr>
          <a:xfrm>
            <a:off x="2487168" y="1060704"/>
            <a:ext cx="1005840" cy="347472"/>
          </a:xfrm>
          <a:prstGeom prst="rect">
            <a:avLst/>
          </a:prstGeom>
          <a:solidFill>
            <a:srgbClr val="162244"/>
          </a:solidFill>
          <a:ln w="12700">
            <a:solidFill>
              <a:srgbClr val="00C2D4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2487168" y="1060704"/>
            <a:ext cx="100584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marL="0" indent="0" algn="ctr">
              <a:buNone/>
            </a:pPr>
            <a:r>
              <a:rPr lang="en-US" sz="8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[2]</a:t>
            </a:r>
            <a:endParaRPr lang="en-US" sz="800" dirty="0"/>
          </a:p>
        </p:txBody>
      </p:sp>
      <p:sp>
        <p:nvSpPr>
          <p:cNvPr id="19" name="Text 17"/>
          <p:cNvSpPr/>
          <p:nvPr/>
        </p:nvSpPr>
        <p:spPr>
          <a:xfrm>
            <a:off x="2487168" y="1188720"/>
            <a:ext cx="10058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Room_ID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2487168" y="1435608"/>
            <a:ext cx="100584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75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방 번호</a:t>
            </a:r>
            <a:endParaRPr lang="en-US" sz="750" dirty="0"/>
          </a:p>
        </p:txBody>
      </p:sp>
      <p:sp>
        <p:nvSpPr>
          <p:cNvPr id="21" name="Shape 19"/>
          <p:cNvSpPr/>
          <p:nvPr/>
        </p:nvSpPr>
        <p:spPr>
          <a:xfrm>
            <a:off x="3557016" y="1060704"/>
            <a:ext cx="1005840" cy="347472"/>
          </a:xfrm>
          <a:prstGeom prst="rect">
            <a:avLst/>
          </a:prstGeom>
          <a:solidFill>
            <a:srgbClr val="162244"/>
          </a:solidFill>
          <a:ln w="12700">
            <a:solidFill>
              <a:srgbClr val="00C2D4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3557016" y="1060704"/>
            <a:ext cx="100584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marL="0" indent="0" algn="ctr">
              <a:buNone/>
            </a:pPr>
            <a:r>
              <a:rPr lang="en-US" sz="8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[3]</a:t>
            </a:r>
            <a:endParaRPr lang="en-US" sz="800" dirty="0"/>
          </a:p>
        </p:txBody>
      </p:sp>
      <p:sp>
        <p:nvSpPr>
          <p:cNvPr id="23" name="Text 21"/>
          <p:cNvSpPr/>
          <p:nvPr/>
        </p:nvSpPr>
        <p:spPr>
          <a:xfrm>
            <a:off x="3557016" y="1188720"/>
            <a:ext cx="10058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CMD</a:t>
            </a:r>
            <a:endParaRPr lang="en-US" sz="1000" dirty="0"/>
          </a:p>
        </p:txBody>
      </p:sp>
      <p:sp>
        <p:nvSpPr>
          <p:cNvPr id="24" name="Text 22"/>
          <p:cNvSpPr/>
          <p:nvPr/>
        </p:nvSpPr>
        <p:spPr>
          <a:xfrm>
            <a:off x="3557016" y="1435608"/>
            <a:ext cx="100584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75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명령 코드</a:t>
            </a:r>
            <a:endParaRPr lang="en-US" sz="750" dirty="0"/>
          </a:p>
        </p:txBody>
      </p:sp>
      <p:sp>
        <p:nvSpPr>
          <p:cNvPr id="25" name="Shape 23"/>
          <p:cNvSpPr/>
          <p:nvPr/>
        </p:nvSpPr>
        <p:spPr>
          <a:xfrm>
            <a:off x="4626864" y="1060704"/>
            <a:ext cx="1005840" cy="347472"/>
          </a:xfrm>
          <a:prstGeom prst="rect">
            <a:avLst/>
          </a:prstGeom>
          <a:solidFill>
            <a:srgbClr val="162244"/>
          </a:solidFill>
          <a:ln w="12700">
            <a:solidFill>
              <a:srgbClr val="00C2D4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4626864" y="1060704"/>
            <a:ext cx="100584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marL="0" indent="0" algn="ctr">
              <a:buNone/>
            </a:pPr>
            <a:r>
              <a:rPr lang="en-US" sz="8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[4]</a:t>
            </a:r>
            <a:endParaRPr lang="en-US" sz="800" dirty="0"/>
          </a:p>
        </p:txBody>
      </p:sp>
      <p:sp>
        <p:nvSpPr>
          <p:cNvPr id="27" name="Text 25"/>
          <p:cNvSpPr/>
          <p:nvPr/>
        </p:nvSpPr>
        <p:spPr>
          <a:xfrm>
            <a:off x="4626864" y="1188720"/>
            <a:ext cx="10058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0x01</a:t>
            </a:r>
            <a:endParaRPr lang="en-US" sz="1000" dirty="0"/>
          </a:p>
        </p:txBody>
      </p:sp>
      <p:sp>
        <p:nvSpPr>
          <p:cNvPr id="28" name="Text 26"/>
          <p:cNvSpPr/>
          <p:nvPr/>
        </p:nvSpPr>
        <p:spPr>
          <a:xfrm>
            <a:off x="4626864" y="1435608"/>
            <a:ext cx="100584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75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고정값</a:t>
            </a:r>
            <a:endParaRPr lang="en-US" sz="750" dirty="0"/>
          </a:p>
        </p:txBody>
      </p:sp>
      <p:sp>
        <p:nvSpPr>
          <p:cNvPr id="29" name="Shape 27"/>
          <p:cNvSpPr/>
          <p:nvPr/>
        </p:nvSpPr>
        <p:spPr>
          <a:xfrm>
            <a:off x="5696712" y="1060704"/>
            <a:ext cx="1005840" cy="347472"/>
          </a:xfrm>
          <a:prstGeom prst="rect">
            <a:avLst/>
          </a:prstGeom>
          <a:solidFill>
            <a:srgbClr val="162244"/>
          </a:solidFill>
          <a:ln w="12700">
            <a:solidFill>
              <a:srgbClr val="00C2D4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5696712" y="1060704"/>
            <a:ext cx="100584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marL="0" indent="0" algn="ctr">
              <a:buNone/>
            </a:pPr>
            <a:r>
              <a:rPr lang="en-US" sz="8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[5]</a:t>
            </a:r>
            <a:endParaRPr lang="en-US" sz="800" dirty="0"/>
          </a:p>
        </p:txBody>
      </p:sp>
      <p:sp>
        <p:nvSpPr>
          <p:cNvPr id="31" name="Text 29"/>
          <p:cNvSpPr/>
          <p:nvPr/>
        </p:nvSpPr>
        <p:spPr>
          <a:xfrm>
            <a:off x="5696712" y="1188720"/>
            <a:ext cx="10058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DATA</a:t>
            </a:r>
            <a:endParaRPr lang="en-US" sz="1000" dirty="0"/>
          </a:p>
        </p:txBody>
      </p:sp>
      <p:sp>
        <p:nvSpPr>
          <p:cNvPr id="32" name="Text 30"/>
          <p:cNvSpPr/>
          <p:nvPr/>
        </p:nvSpPr>
        <p:spPr>
          <a:xfrm>
            <a:off x="5696712" y="1435608"/>
            <a:ext cx="100584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75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명령 데이터</a:t>
            </a:r>
            <a:endParaRPr lang="en-US" sz="750" dirty="0"/>
          </a:p>
        </p:txBody>
      </p:sp>
      <p:sp>
        <p:nvSpPr>
          <p:cNvPr id="33" name="Shape 31"/>
          <p:cNvSpPr/>
          <p:nvPr/>
        </p:nvSpPr>
        <p:spPr>
          <a:xfrm>
            <a:off x="6766560" y="1060704"/>
            <a:ext cx="1005840" cy="347472"/>
          </a:xfrm>
          <a:prstGeom prst="rect">
            <a:avLst/>
          </a:prstGeom>
          <a:solidFill>
            <a:srgbClr val="6B7280"/>
          </a:solidFill>
          <a:ln w="12700">
            <a:solidFill>
              <a:srgbClr val="00C2D4"/>
            </a:solidFill>
            <a:prstDash val="solid"/>
          </a:ln>
        </p:spPr>
      </p:sp>
      <p:sp>
        <p:nvSpPr>
          <p:cNvPr id="34" name="Text 32"/>
          <p:cNvSpPr/>
          <p:nvPr/>
        </p:nvSpPr>
        <p:spPr>
          <a:xfrm>
            <a:off x="6766560" y="1060704"/>
            <a:ext cx="100584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marL="0" indent="0" algn="ctr">
              <a:buNone/>
            </a:pPr>
            <a:r>
              <a:rPr lang="en-US" sz="8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[6]</a:t>
            </a:r>
            <a:endParaRPr lang="en-US" sz="800" dirty="0"/>
          </a:p>
        </p:txBody>
      </p:sp>
      <p:sp>
        <p:nvSpPr>
          <p:cNvPr id="35" name="Text 33"/>
          <p:cNvSpPr/>
          <p:nvPr/>
        </p:nvSpPr>
        <p:spPr>
          <a:xfrm>
            <a:off x="6766560" y="1188720"/>
            <a:ext cx="10058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XOR</a:t>
            </a:r>
            <a:endParaRPr lang="en-US" sz="1000" dirty="0"/>
          </a:p>
        </p:txBody>
      </p:sp>
      <p:sp>
        <p:nvSpPr>
          <p:cNvPr id="36" name="Text 34"/>
          <p:cNvSpPr/>
          <p:nvPr/>
        </p:nvSpPr>
        <p:spPr>
          <a:xfrm>
            <a:off x="6766560" y="1435608"/>
            <a:ext cx="100584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75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[0]^[1]^[2]^[3]^[4]^[5]</a:t>
            </a:r>
            <a:endParaRPr lang="en-US" sz="750" dirty="0"/>
          </a:p>
        </p:txBody>
      </p:sp>
      <p:sp>
        <p:nvSpPr>
          <p:cNvPr id="37" name="Shape 35"/>
          <p:cNvSpPr/>
          <p:nvPr/>
        </p:nvSpPr>
        <p:spPr>
          <a:xfrm>
            <a:off x="7836408" y="1060704"/>
            <a:ext cx="1005840" cy="347472"/>
          </a:xfrm>
          <a:prstGeom prst="rect">
            <a:avLst/>
          </a:prstGeom>
          <a:solidFill>
            <a:srgbClr val="6B7280"/>
          </a:solidFill>
          <a:ln w="12700">
            <a:solidFill>
              <a:srgbClr val="00C2D4"/>
            </a:solidFill>
            <a:prstDash val="solid"/>
          </a:ln>
        </p:spPr>
      </p:sp>
      <p:sp>
        <p:nvSpPr>
          <p:cNvPr id="38" name="Text 36"/>
          <p:cNvSpPr/>
          <p:nvPr/>
        </p:nvSpPr>
        <p:spPr>
          <a:xfrm>
            <a:off x="7836408" y="1060704"/>
            <a:ext cx="100584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marL="0" indent="0" algn="ctr">
              <a:buNone/>
            </a:pPr>
            <a:r>
              <a:rPr lang="en-US" sz="8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[7]</a:t>
            </a:r>
            <a:endParaRPr lang="en-US" sz="800" dirty="0"/>
          </a:p>
        </p:txBody>
      </p:sp>
      <p:sp>
        <p:nvSpPr>
          <p:cNvPr id="39" name="Text 37"/>
          <p:cNvSpPr/>
          <p:nvPr/>
        </p:nvSpPr>
        <p:spPr>
          <a:xfrm>
            <a:off x="7836408" y="1188720"/>
            <a:ext cx="10058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ADD</a:t>
            </a:r>
            <a:endParaRPr lang="en-US" sz="1000" dirty="0"/>
          </a:p>
        </p:txBody>
      </p:sp>
      <p:sp>
        <p:nvSpPr>
          <p:cNvPr id="40" name="Text 38"/>
          <p:cNvSpPr/>
          <p:nvPr/>
        </p:nvSpPr>
        <p:spPr>
          <a:xfrm>
            <a:off x="7836408" y="1435608"/>
            <a:ext cx="100584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75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[0]+[1]+...+[6]</a:t>
            </a:r>
            <a:endParaRPr lang="en-US" sz="750" dirty="0"/>
          </a:p>
        </p:txBody>
      </p:sp>
      <p:sp>
        <p:nvSpPr>
          <p:cNvPr id="41" name="Shape 39"/>
          <p:cNvSpPr/>
          <p:nvPr/>
        </p:nvSpPr>
        <p:spPr>
          <a:xfrm>
            <a:off x="256032" y="2395728"/>
            <a:ext cx="8613648" cy="438912"/>
          </a:xfrm>
          <a:prstGeom prst="rect">
            <a:avLst/>
          </a:prstGeom>
          <a:solidFill>
            <a:srgbClr val="0F2040"/>
          </a:solidFill>
          <a:ln w="12700">
            <a:solidFill>
              <a:srgbClr val="243355"/>
            </a:solidFill>
            <a:prstDash val="solid"/>
          </a:ln>
          <a:effectLst>
            <a:outerShdw blurRad="101600" dist="38100" dir="8100000" algn="bl" rotWithShape="0">
              <a:srgbClr val="000000">
                <a:alpha val="25000"/>
              </a:srgbClr>
            </a:outerShdw>
          </a:effectLst>
        </p:spPr>
      </p:sp>
      <p:sp>
        <p:nvSpPr>
          <p:cNvPr id="42" name="Text 40"/>
          <p:cNvSpPr/>
          <p:nvPr/>
        </p:nvSpPr>
        <p:spPr>
          <a:xfrm>
            <a:off x="384048" y="2395728"/>
            <a:ext cx="832104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00C2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이중 체크섬 검증:   XOR 체크섬 ([0]^[1]^[2]^[3]^[4]^[5]) 일치  AND  ADD 체크섬 ([0]+[1]+...+[6]) 일치 → 수신 완료</a:t>
            </a:r>
            <a:endParaRPr lang="en-US" sz="1000" dirty="0"/>
          </a:p>
        </p:txBody>
      </p:sp>
      <p:sp>
        <p:nvSpPr>
          <p:cNvPr id="43" name="Shape 41"/>
          <p:cNvSpPr/>
          <p:nvPr/>
        </p:nvSpPr>
        <p:spPr>
          <a:xfrm>
            <a:off x="256032" y="2962656"/>
            <a:ext cx="4572000" cy="1810512"/>
          </a:xfrm>
          <a:prstGeom prst="rect">
            <a:avLst/>
          </a:prstGeom>
          <a:solidFill>
            <a:srgbClr val="1A2B4A"/>
          </a:solidFill>
          <a:ln w="19050">
            <a:solidFill>
              <a:srgbClr val="00C2D4"/>
            </a:solidFill>
            <a:prstDash val="solid"/>
          </a:ln>
          <a:effectLst>
            <a:outerShdw blurRad="101600" dist="38100" dir="8100000" algn="bl" rotWithShape="0">
              <a:srgbClr val="000000">
                <a:alpha val="25000"/>
              </a:srgbClr>
            </a:outerShdw>
          </a:effectLst>
        </p:spPr>
      </p:sp>
      <p:sp>
        <p:nvSpPr>
          <p:cNvPr id="44" name="Shape 42"/>
          <p:cNvSpPr/>
          <p:nvPr/>
        </p:nvSpPr>
        <p:spPr>
          <a:xfrm>
            <a:off x="256032" y="2962656"/>
            <a:ext cx="64008" cy="1810512"/>
          </a:xfrm>
          <a:prstGeom prst="rect">
            <a:avLst/>
          </a:prstGeom>
          <a:solidFill>
            <a:srgbClr val="00C2D4"/>
          </a:solidFill>
          <a:ln w="12700">
            <a:solidFill>
              <a:srgbClr val="00C2D4"/>
            </a:solidFill>
            <a:prstDash val="solid"/>
          </a:ln>
        </p:spPr>
      </p:sp>
      <p:sp>
        <p:nvSpPr>
          <p:cNvPr id="45" name="Text 43"/>
          <p:cNvSpPr/>
          <p:nvPr/>
        </p:nvSpPr>
        <p:spPr>
          <a:xfrm>
            <a:off x="438912" y="3017520"/>
            <a:ext cx="4114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10B98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지원 명령 (CMD)</a:t>
            </a:r>
            <a:endParaRPr lang="en-US" sz="1100" dirty="0"/>
          </a:p>
        </p:txBody>
      </p:sp>
      <p:sp>
        <p:nvSpPr>
          <p:cNvPr id="46" name="Shape 44"/>
          <p:cNvSpPr/>
          <p:nvPr/>
        </p:nvSpPr>
        <p:spPr>
          <a:xfrm>
            <a:off x="384048" y="3337560"/>
            <a:ext cx="530352" cy="347472"/>
          </a:xfrm>
          <a:prstGeom prst="rect">
            <a:avLst/>
          </a:prstGeom>
          <a:solidFill>
            <a:srgbClr val="10B981"/>
          </a:solidFill>
          <a:ln w="12700">
            <a:solidFill>
              <a:srgbClr val="10B981"/>
            </a:solidFill>
            <a:prstDash val="solid"/>
          </a:ln>
        </p:spPr>
      </p:sp>
      <p:sp>
        <p:nvSpPr>
          <p:cNvPr id="47" name="Text 45"/>
          <p:cNvSpPr/>
          <p:nvPr/>
        </p:nvSpPr>
        <p:spPr>
          <a:xfrm>
            <a:off x="384048" y="3337560"/>
            <a:ext cx="53035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0D1B36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0x61</a:t>
            </a:r>
            <a:endParaRPr lang="en-US" sz="1000" dirty="0"/>
          </a:p>
        </p:txBody>
      </p:sp>
      <p:sp>
        <p:nvSpPr>
          <p:cNvPr id="48" name="Text 46"/>
          <p:cNvSpPr/>
          <p:nvPr/>
        </p:nvSpPr>
        <p:spPr>
          <a:xfrm>
            <a:off x="960120" y="3355848"/>
            <a:ext cx="91440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(예약)</a:t>
            </a:r>
            <a:endParaRPr lang="en-US" sz="900" dirty="0"/>
          </a:p>
        </p:txBody>
      </p:sp>
      <p:sp>
        <p:nvSpPr>
          <p:cNvPr id="49" name="Text 47"/>
          <p:cNvSpPr/>
          <p:nvPr/>
        </p:nvSpPr>
        <p:spPr>
          <a:xfrm>
            <a:off x="960120" y="3520440"/>
            <a:ext cx="361188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시나리오 CMD — 현재 주석 처리</a:t>
            </a:r>
            <a:endParaRPr lang="en-US" sz="850" dirty="0"/>
          </a:p>
        </p:txBody>
      </p:sp>
      <p:sp>
        <p:nvSpPr>
          <p:cNvPr id="50" name="Shape 48"/>
          <p:cNvSpPr/>
          <p:nvPr/>
        </p:nvSpPr>
        <p:spPr>
          <a:xfrm>
            <a:off x="384048" y="3794760"/>
            <a:ext cx="530352" cy="347472"/>
          </a:xfrm>
          <a:prstGeom prst="rect">
            <a:avLst/>
          </a:prstGeom>
          <a:solidFill>
            <a:srgbClr val="10B981"/>
          </a:solidFill>
          <a:ln w="12700">
            <a:solidFill>
              <a:srgbClr val="10B981"/>
            </a:solidFill>
            <a:prstDash val="solid"/>
          </a:ln>
        </p:spPr>
      </p:sp>
      <p:sp>
        <p:nvSpPr>
          <p:cNvPr id="51" name="Text 49"/>
          <p:cNvSpPr/>
          <p:nvPr/>
        </p:nvSpPr>
        <p:spPr>
          <a:xfrm>
            <a:off x="384048" y="3794760"/>
            <a:ext cx="53035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0D1B36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0x62</a:t>
            </a:r>
            <a:endParaRPr lang="en-US" sz="1000" dirty="0"/>
          </a:p>
        </p:txBody>
      </p:sp>
      <p:sp>
        <p:nvSpPr>
          <p:cNvPr id="52" name="Text 50"/>
          <p:cNvSpPr/>
          <p:nvPr/>
        </p:nvSpPr>
        <p:spPr>
          <a:xfrm>
            <a:off x="960120" y="3813048"/>
            <a:ext cx="91440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전원 ON/OFF</a:t>
            </a:r>
            <a:endParaRPr lang="en-US" sz="900" dirty="0"/>
          </a:p>
        </p:txBody>
      </p:sp>
      <p:sp>
        <p:nvSpPr>
          <p:cNvPr id="53" name="Text 51"/>
          <p:cNvSpPr/>
          <p:nvPr/>
        </p:nvSpPr>
        <p:spPr>
          <a:xfrm>
            <a:off x="960120" y="3977640"/>
            <a:ext cx="361188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DATA=1: 환기모드, 팬 3단, 전체 ON</a:t>
            </a:r>
            <a:endParaRPr lang="en-US" sz="850" dirty="0"/>
          </a:p>
          <a:p>
            <a:pPr marL="0" indent="0">
              <a:buNone/>
            </a:pPr>
            <a:r>
              <a:rPr lang="en-US" sz="85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DATA=0: 전체 OFF, 팬 0단</a:t>
            </a:r>
            <a:endParaRPr lang="en-US" sz="850" dirty="0"/>
          </a:p>
        </p:txBody>
      </p:sp>
      <p:sp>
        <p:nvSpPr>
          <p:cNvPr id="54" name="Shape 52"/>
          <p:cNvSpPr/>
          <p:nvPr/>
        </p:nvSpPr>
        <p:spPr>
          <a:xfrm>
            <a:off x="384048" y="4251960"/>
            <a:ext cx="530352" cy="347472"/>
          </a:xfrm>
          <a:prstGeom prst="rect">
            <a:avLst/>
          </a:prstGeom>
          <a:solidFill>
            <a:srgbClr val="10B981"/>
          </a:solidFill>
          <a:ln w="12700">
            <a:solidFill>
              <a:srgbClr val="10B981"/>
            </a:solidFill>
            <a:prstDash val="solid"/>
          </a:ln>
        </p:spPr>
      </p:sp>
      <p:sp>
        <p:nvSpPr>
          <p:cNvPr id="55" name="Text 53"/>
          <p:cNvSpPr/>
          <p:nvPr/>
        </p:nvSpPr>
        <p:spPr>
          <a:xfrm>
            <a:off x="384048" y="4251960"/>
            <a:ext cx="53035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0D1B36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0x63</a:t>
            </a:r>
            <a:endParaRPr lang="en-US" sz="1000" dirty="0"/>
          </a:p>
        </p:txBody>
      </p:sp>
      <p:sp>
        <p:nvSpPr>
          <p:cNvPr id="56" name="Text 54"/>
          <p:cNvSpPr/>
          <p:nvPr/>
        </p:nvSpPr>
        <p:spPr>
          <a:xfrm>
            <a:off x="960120" y="4270248"/>
            <a:ext cx="91440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조명 밝기</a:t>
            </a:r>
            <a:endParaRPr lang="en-US" sz="900" dirty="0"/>
          </a:p>
        </p:txBody>
      </p:sp>
      <p:sp>
        <p:nvSpPr>
          <p:cNvPr id="57" name="Text 55"/>
          <p:cNvSpPr/>
          <p:nvPr/>
        </p:nvSpPr>
        <p:spPr>
          <a:xfrm>
            <a:off x="960120" y="4434840"/>
            <a:ext cx="361188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Room_ID+1번 방 밝기 = DATA (0~9)</a:t>
            </a:r>
            <a:endParaRPr lang="en-US" sz="850" dirty="0"/>
          </a:p>
        </p:txBody>
      </p:sp>
      <p:sp>
        <p:nvSpPr>
          <p:cNvPr id="58" name="Shape 56"/>
          <p:cNvSpPr/>
          <p:nvPr/>
        </p:nvSpPr>
        <p:spPr>
          <a:xfrm>
            <a:off x="4983480" y="2962656"/>
            <a:ext cx="3886200" cy="1810512"/>
          </a:xfrm>
          <a:prstGeom prst="rect">
            <a:avLst/>
          </a:prstGeom>
          <a:solidFill>
            <a:srgbClr val="1A2B4A"/>
          </a:solidFill>
          <a:ln w="19050">
            <a:solidFill>
              <a:srgbClr val="00C2D4"/>
            </a:solidFill>
            <a:prstDash val="solid"/>
          </a:ln>
          <a:effectLst>
            <a:outerShdw blurRad="101600" dist="38100" dir="8100000" algn="bl" rotWithShape="0">
              <a:srgbClr val="000000">
                <a:alpha val="25000"/>
              </a:srgbClr>
            </a:outerShdw>
          </a:effectLst>
        </p:spPr>
      </p:sp>
      <p:sp>
        <p:nvSpPr>
          <p:cNvPr id="59" name="Shape 57"/>
          <p:cNvSpPr/>
          <p:nvPr/>
        </p:nvSpPr>
        <p:spPr>
          <a:xfrm>
            <a:off x="4983480" y="2962656"/>
            <a:ext cx="64008" cy="1810512"/>
          </a:xfrm>
          <a:prstGeom prst="rect">
            <a:avLst/>
          </a:prstGeom>
          <a:solidFill>
            <a:srgbClr val="00C2D4"/>
          </a:solidFill>
          <a:ln w="12700">
            <a:solidFill>
              <a:srgbClr val="00C2D4"/>
            </a:solidFill>
            <a:prstDash val="solid"/>
          </a:ln>
        </p:spPr>
      </p:sp>
      <p:sp>
        <p:nvSpPr>
          <p:cNvPr id="60" name="Text 58"/>
          <p:cNvSpPr/>
          <p:nvPr/>
        </p:nvSpPr>
        <p:spPr>
          <a:xfrm>
            <a:off x="5166360" y="3017520"/>
            <a:ext cx="356616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59E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응답 패킷 (8바이트)</a:t>
            </a:r>
            <a:endParaRPr lang="en-US" sz="1100" dirty="0"/>
          </a:p>
        </p:txBody>
      </p:sp>
      <p:sp>
        <p:nvSpPr>
          <p:cNvPr id="61" name="Shape 59"/>
          <p:cNvSpPr/>
          <p:nvPr/>
        </p:nvSpPr>
        <p:spPr>
          <a:xfrm>
            <a:off x="5074920" y="3337560"/>
            <a:ext cx="841248" cy="502920"/>
          </a:xfrm>
          <a:prstGeom prst="rect">
            <a:avLst/>
          </a:prstGeom>
          <a:solidFill>
            <a:srgbClr val="162244"/>
          </a:solidFill>
          <a:ln w="12700">
            <a:solidFill>
              <a:srgbClr val="F59E0B"/>
            </a:solidFill>
            <a:prstDash val="solid"/>
          </a:ln>
        </p:spPr>
      </p:sp>
      <p:sp>
        <p:nvSpPr>
          <p:cNvPr id="62" name="Text 60"/>
          <p:cNvSpPr/>
          <p:nvPr/>
        </p:nvSpPr>
        <p:spPr>
          <a:xfrm>
            <a:off x="5074920" y="3355848"/>
            <a:ext cx="841248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75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[0]</a:t>
            </a:r>
            <a:endParaRPr lang="en-US" sz="750" dirty="0"/>
          </a:p>
        </p:txBody>
      </p:sp>
      <p:sp>
        <p:nvSpPr>
          <p:cNvPr id="63" name="Text 61"/>
          <p:cNvSpPr/>
          <p:nvPr/>
        </p:nvSpPr>
        <p:spPr>
          <a:xfrm>
            <a:off x="5074920" y="3502152"/>
            <a:ext cx="841248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850" b="1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0xF7</a:t>
            </a:r>
            <a:endParaRPr lang="en-US" sz="850" dirty="0"/>
          </a:p>
        </p:txBody>
      </p:sp>
      <p:sp>
        <p:nvSpPr>
          <p:cNvPr id="64" name="Text 62"/>
          <p:cNvSpPr/>
          <p:nvPr/>
        </p:nvSpPr>
        <p:spPr>
          <a:xfrm>
            <a:off x="5074920" y="3685032"/>
            <a:ext cx="841248" cy="1463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7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헤더1</a:t>
            </a:r>
            <a:endParaRPr lang="en-US" sz="700" dirty="0"/>
          </a:p>
        </p:txBody>
      </p:sp>
      <p:sp>
        <p:nvSpPr>
          <p:cNvPr id="65" name="Shape 63"/>
          <p:cNvSpPr/>
          <p:nvPr/>
        </p:nvSpPr>
        <p:spPr>
          <a:xfrm>
            <a:off x="5989320" y="3337560"/>
            <a:ext cx="841248" cy="502920"/>
          </a:xfrm>
          <a:prstGeom prst="rect">
            <a:avLst/>
          </a:prstGeom>
          <a:solidFill>
            <a:srgbClr val="162244"/>
          </a:solidFill>
          <a:ln w="12700">
            <a:solidFill>
              <a:srgbClr val="F59E0B"/>
            </a:solidFill>
            <a:prstDash val="solid"/>
          </a:ln>
        </p:spPr>
      </p:sp>
      <p:sp>
        <p:nvSpPr>
          <p:cNvPr id="66" name="Text 64"/>
          <p:cNvSpPr/>
          <p:nvPr/>
        </p:nvSpPr>
        <p:spPr>
          <a:xfrm>
            <a:off x="5989320" y="3355848"/>
            <a:ext cx="841248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75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[1]</a:t>
            </a:r>
            <a:endParaRPr lang="en-US" sz="750" dirty="0"/>
          </a:p>
        </p:txBody>
      </p:sp>
      <p:sp>
        <p:nvSpPr>
          <p:cNvPr id="67" name="Text 65"/>
          <p:cNvSpPr/>
          <p:nvPr/>
        </p:nvSpPr>
        <p:spPr>
          <a:xfrm>
            <a:off x="5989320" y="3502152"/>
            <a:ext cx="841248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850" b="1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0x32</a:t>
            </a:r>
            <a:endParaRPr lang="en-US" sz="850" dirty="0"/>
          </a:p>
        </p:txBody>
      </p:sp>
      <p:sp>
        <p:nvSpPr>
          <p:cNvPr id="68" name="Text 66"/>
          <p:cNvSpPr/>
          <p:nvPr/>
        </p:nvSpPr>
        <p:spPr>
          <a:xfrm>
            <a:off x="5989320" y="3685032"/>
            <a:ext cx="841248" cy="1463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7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헤더2</a:t>
            </a:r>
            <a:endParaRPr lang="en-US" sz="700" dirty="0"/>
          </a:p>
        </p:txBody>
      </p:sp>
      <p:sp>
        <p:nvSpPr>
          <p:cNvPr id="69" name="Shape 67"/>
          <p:cNvSpPr/>
          <p:nvPr/>
        </p:nvSpPr>
        <p:spPr>
          <a:xfrm>
            <a:off x="6903720" y="3337560"/>
            <a:ext cx="841248" cy="502920"/>
          </a:xfrm>
          <a:prstGeom prst="rect">
            <a:avLst/>
          </a:prstGeom>
          <a:solidFill>
            <a:srgbClr val="162244"/>
          </a:solidFill>
          <a:ln w="12700">
            <a:solidFill>
              <a:srgbClr val="F59E0B"/>
            </a:solidFill>
            <a:prstDash val="solid"/>
          </a:ln>
        </p:spPr>
      </p:sp>
      <p:sp>
        <p:nvSpPr>
          <p:cNvPr id="70" name="Text 68"/>
          <p:cNvSpPr/>
          <p:nvPr/>
        </p:nvSpPr>
        <p:spPr>
          <a:xfrm>
            <a:off x="6903720" y="3355848"/>
            <a:ext cx="841248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75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[2]</a:t>
            </a:r>
            <a:endParaRPr lang="en-US" sz="750" dirty="0"/>
          </a:p>
        </p:txBody>
      </p:sp>
      <p:sp>
        <p:nvSpPr>
          <p:cNvPr id="71" name="Text 69"/>
          <p:cNvSpPr/>
          <p:nvPr/>
        </p:nvSpPr>
        <p:spPr>
          <a:xfrm>
            <a:off x="6903720" y="3502152"/>
            <a:ext cx="841248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850" b="1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0x01</a:t>
            </a:r>
            <a:endParaRPr lang="en-US" sz="850" dirty="0"/>
          </a:p>
        </p:txBody>
      </p:sp>
      <p:sp>
        <p:nvSpPr>
          <p:cNvPr id="72" name="Text 70"/>
          <p:cNvSpPr/>
          <p:nvPr/>
        </p:nvSpPr>
        <p:spPr>
          <a:xfrm>
            <a:off x="6903720" y="3685032"/>
            <a:ext cx="841248" cy="1463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7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고정</a:t>
            </a:r>
            <a:endParaRPr lang="en-US" sz="700" dirty="0"/>
          </a:p>
        </p:txBody>
      </p:sp>
      <p:sp>
        <p:nvSpPr>
          <p:cNvPr id="73" name="Shape 71"/>
          <p:cNvSpPr/>
          <p:nvPr/>
        </p:nvSpPr>
        <p:spPr>
          <a:xfrm>
            <a:off x="7818120" y="3337560"/>
            <a:ext cx="841248" cy="502920"/>
          </a:xfrm>
          <a:prstGeom prst="rect">
            <a:avLst/>
          </a:prstGeom>
          <a:solidFill>
            <a:srgbClr val="162244"/>
          </a:solidFill>
          <a:ln w="12700">
            <a:solidFill>
              <a:srgbClr val="F59E0B"/>
            </a:solidFill>
            <a:prstDash val="solid"/>
          </a:ln>
        </p:spPr>
      </p:sp>
      <p:sp>
        <p:nvSpPr>
          <p:cNvPr id="74" name="Text 72"/>
          <p:cNvSpPr/>
          <p:nvPr/>
        </p:nvSpPr>
        <p:spPr>
          <a:xfrm>
            <a:off x="7818120" y="3355848"/>
            <a:ext cx="841248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75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[3]</a:t>
            </a:r>
            <a:endParaRPr lang="en-US" sz="750" dirty="0"/>
          </a:p>
        </p:txBody>
      </p:sp>
      <p:sp>
        <p:nvSpPr>
          <p:cNvPr id="75" name="Text 73"/>
          <p:cNvSpPr/>
          <p:nvPr/>
        </p:nvSpPr>
        <p:spPr>
          <a:xfrm>
            <a:off x="7818120" y="3502152"/>
            <a:ext cx="841248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850" b="1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CMD|0x80</a:t>
            </a:r>
            <a:endParaRPr lang="en-US" sz="850" dirty="0"/>
          </a:p>
        </p:txBody>
      </p:sp>
      <p:sp>
        <p:nvSpPr>
          <p:cNvPr id="76" name="Text 74"/>
          <p:cNvSpPr/>
          <p:nvPr/>
        </p:nvSpPr>
        <p:spPr>
          <a:xfrm>
            <a:off x="7818120" y="3685032"/>
            <a:ext cx="841248" cy="1463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7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응답 플래그</a:t>
            </a:r>
            <a:endParaRPr lang="en-US" sz="700" dirty="0"/>
          </a:p>
        </p:txBody>
      </p:sp>
      <p:sp>
        <p:nvSpPr>
          <p:cNvPr id="77" name="Shape 75"/>
          <p:cNvSpPr/>
          <p:nvPr/>
        </p:nvSpPr>
        <p:spPr>
          <a:xfrm>
            <a:off x="5074920" y="4343400"/>
            <a:ext cx="841248" cy="502920"/>
          </a:xfrm>
          <a:prstGeom prst="rect">
            <a:avLst/>
          </a:prstGeom>
          <a:solidFill>
            <a:srgbClr val="162244"/>
          </a:solidFill>
          <a:ln w="12700">
            <a:solidFill>
              <a:srgbClr val="F59E0B"/>
            </a:solidFill>
            <a:prstDash val="solid"/>
          </a:ln>
        </p:spPr>
      </p:sp>
      <p:sp>
        <p:nvSpPr>
          <p:cNvPr id="78" name="Text 76"/>
          <p:cNvSpPr/>
          <p:nvPr/>
        </p:nvSpPr>
        <p:spPr>
          <a:xfrm>
            <a:off x="5074920" y="4361688"/>
            <a:ext cx="841248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75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[4]</a:t>
            </a:r>
            <a:endParaRPr lang="en-US" sz="750" dirty="0"/>
          </a:p>
        </p:txBody>
      </p:sp>
      <p:sp>
        <p:nvSpPr>
          <p:cNvPr id="79" name="Text 77"/>
          <p:cNvSpPr/>
          <p:nvPr/>
        </p:nvSpPr>
        <p:spPr>
          <a:xfrm>
            <a:off x="5074920" y="4507992"/>
            <a:ext cx="841248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850" b="1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0x01</a:t>
            </a:r>
            <a:endParaRPr lang="en-US" sz="850" dirty="0"/>
          </a:p>
        </p:txBody>
      </p:sp>
      <p:sp>
        <p:nvSpPr>
          <p:cNvPr id="80" name="Text 78"/>
          <p:cNvSpPr/>
          <p:nvPr/>
        </p:nvSpPr>
        <p:spPr>
          <a:xfrm>
            <a:off x="5074920" y="4690872"/>
            <a:ext cx="841248" cy="1463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7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고정</a:t>
            </a:r>
            <a:endParaRPr lang="en-US" sz="700" dirty="0"/>
          </a:p>
        </p:txBody>
      </p:sp>
      <p:sp>
        <p:nvSpPr>
          <p:cNvPr id="81" name="Shape 79"/>
          <p:cNvSpPr/>
          <p:nvPr/>
        </p:nvSpPr>
        <p:spPr>
          <a:xfrm>
            <a:off x="5989320" y="4343400"/>
            <a:ext cx="841248" cy="502920"/>
          </a:xfrm>
          <a:prstGeom prst="rect">
            <a:avLst/>
          </a:prstGeom>
          <a:solidFill>
            <a:srgbClr val="162244"/>
          </a:solidFill>
          <a:ln w="12700">
            <a:solidFill>
              <a:srgbClr val="F59E0B"/>
            </a:solidFill>
            <a:prstDash val="solid"/>
          </a:ln>
        </p:spPr>
      </p:sp>
      <p:sp>
        <p:nvSpPr>
          <p:cNvPr id="82" name="Text 80"/>
          <p:cNvSpPr/>
          <p:nvPr/>
        </p:nvSpPr>
        <p:spPr>
          <a:xfrm>
            <a:off x="5989320" y="4361688"/>
            <a:ext cx="841248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75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[5]</a:t>
            </a:r>
            <a:endParaRPr lang="en-US" sz="750" dirty="0"/>
          </a:p>
        </p:txBody>
      </p:sp>
      <p:sp>
        <p:nvSpPr>
          <p:cNvPr id="83" name="Text 81"/>
          <p:cNvSpPr/>
          <p:nvPr/>
        </p:nvSpPr>
        <p:spPr>
          <a:xfrm>
            <a:off x="5989320" y="4507992"/>
            <a:ext cx="841248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850" b="1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RX[5]</a:t>
            </a:r>
            <a:endParaRPr lang="en-US" sz="850" dirty="0"/>
          </a:p>
        </p:txBody>
      </p:sp>
      <p:sp>
        <p:nvSpPr>
          <p:cNvPr id="84" name="Text 82"/>
          <p:cNvSpPr/>
          <p:nvPr/>
        </p:nvSpPr>
        <p:spPr>
          <a:xfrm>
            <a:off x="5989320" y="4690872"/>
            <a:ext cx="841248" cy="1463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7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에코</a:t>
            </a:r>
            <a:endParaRPr lang="en-US" sz="700" dirty="0"/>
          </a:p>
        </p:txBody>
      </p:sp>
      <p:sp>
        <p:nvSpPr>
          <p:cNvPr id="85" name="Shape 83"/>
          <p:cNvSpPr/>
          <p:nvPr/>
        </p:nvSpPr>
        <p:spPr>
          <a:xfrm>
            <a:off x="6903720" y="4343400"/>
            <a:ext cx="841248" cy="502920"/>
          </a:xfrm>
          <a:prstGeom prst="rect">
            <a:avLst/>
          </a:prstGeom>
          <a:solidFill>
            <a:srgbClr val="162244"/>
          </a:solidFill>
          <a:ln w="12700">
            <a:solidFill>
              <a:srgbClr val="F59E0B"/>
            </a:solidFill>
            <a:prstDash val="solid"/>
          </a:ln>
        </p:spPr>
      </p:sp>
      <p:sp>
        <p:nvSpPr>
          <p:cNvPr id="86" name="Text 84"/>
          <p:cNvSpPr/>
          <p:nvPr/>
        </p:nvSpPr>
        <p:spPr>
          <a:xfrm>
            <a:off x="6903720" y="4361688"/>
            <a:ext cx="841248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75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[6]</a:t>
            </a:r>
            <a:endParaRPr lang="en-US" sz="750" dirty="0"/>
          </a:p>
        </p:txBody>
      </p:sp>
      <p:sp>
        <p:nvSpPr>
          <p:cNvPr id="87" name="Text 85"/>
          <p:cNvSpPr/>
          <p:nvPr/>
        </p:nvSpPr>
        <p:spPr>
          <a:xfrm>
            <a:off x="6903720" y="4507992"/>
            <a:ext cx="841248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850" b="1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XOR</a:t>
            </a:r>
            <a:endParaRPr lang="en-US" sz="850" dirty="0"/>
          </a:p>
        </p:txBody>
      </p:sp>
      <p:sp>
        <p:nvSpPr>
          <p:cNvPr id="88" name="Text 86"/>
          <p:cNvSpPr/>
          <p:nvPr/>
        </p:nvSpPr>
        <p:spPr>
          <a:xfrm>
            <a:off x="6903720" y="4690872"/>
            <a:ext cx="841248" cy="1463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7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체크섬1</a:t>
            </a:r>
            <a:endParaRPr lang="en-US" sz="700" dirty="0"/>
          </a:p>
        </p:txBody>
      </p:sp>
      <p:sp>
        <p:nvSpPr>
          <p:cNvPr id="89" name="Shape 87"/>
          <p:cNvSpPr/>
          <p:nvPr/>
        </p:nvSpPr>
        <p:spPr>
          <a:xfrm>
            <a:off x="7818120" y="4343400"/>
            <a:ext cx="841248" cy="502920"/>
          </a:xfrm>
          <a:prstGeom prst="rect">
            <a:avLst/>
          </a:prstGeom>
          <a:solidFill>
            <a:srgbClr val="162244"/>
          </a:solidFill>
          <a:ln w="12700">
            <a:solidFill>
              <a:srgbClr val="F59E0B"/>
            </a:solidFill>
            <a:prstDash val="solid"/>
          </a:ln>
        </p:spPr>
      </p:sp>
      <p:sp>
        <p:nvSpPr>
          <p:cNvPr id="90" name="Text 88"/>
          <p:cNvSpPr/>
          <p:nvPr/>
        </p:nvSpPr>
        <p:spPr>
          <a:xfrm>
            <a:off x="7818120" y="4361688"/>
            <a:ext cx="841248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75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[7]</a:t>
            </a:r>
            <a:endParaRPr lang="en-US" sz="750" dirty="0"/>
          </a:p>
        </p:txBody>
      </p:sp>
      <p:sp>
        <p:nvSpPr>
          <p:cNvPr id="91" name="Text 89"/>
          <p:cNvSpPr/>
          <p:nvPr/>
        </p:nvSpPr>
        <p:spPr>
          <a:xfrm>
            <a:off x="7818120" y="4507992"/>
            <a:ext cx="841248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850" b="1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ADD</a:t>
            </a:r>
            <a:endParaRPr lang="en-US" sz="850" dirty="0"/>
          </a:p>
        </p:txBody>
      </p:sp>
      <p:sp>
        <p:nvSpPr>
          <p:cNvPr id="92" name="Text 90"/>
          <p:cNvSpPr/>
          <p:nvPr/>
        </p:nvSpPr>
        <p:spPr>
          <a:xfrm>
            <a:off x="7818120" y="4690872"/>
            <a:ext cx="841248" cy="1463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7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체크섬2</a:t>
            </a:r>
            <a:endParaRPr lang="en-US" sz="7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D1B3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02920"/>
          </a:xfrm>
          <a:prstGeom prst="rect">
            <a:avLst/>
          </a:prstGeom>
          <a:solidFill>
            <a:srgbClr val="0D1B36"/>
          </a:solidFill>
          <a:ln w="12700">
            <a:solidFill>
              <a:srgbClr val="0D1B36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256032" cy="502920"/>
          </a:xfrm>
          <a:prstGeom prst="rect">
            <a:avLst/>
          </a:prstGeom>
          <a:solidFill>
            <a:srgbClr val="00C2D4"/>
          </a:solidFill>
          <a:ln w="12700">
            <a:solidFill>
              <a:srgbClr val="00C2D4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384048" y="0"/>
            <a:ext cx="77724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다채널 통신 프로토콜 상세</a:t>
            </a:r>
            <a:endParaRPr lang="en-US" sz="2000" dirty="0"/>
          </a:p>
        </p:txBody>
      </p:sp>
      <p:sp>
        <p:nvSpPr>
          <p:cNvPr id="5" name="Text 3"/>
          <p:cNvSpPr/>
          <p:nvPr/>
        </p:nvSpPr>
        <p:spPr>
          <a:xfrm>
            <a:off x="384048" y="0"/>
            <a:ext cx="77724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100" dirty="0">
                <a:solidFill>
                  <a:srgbClr val="00C2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Hood RS-485 · RoomCon SC0 · Bunbaegi SC1</a:t>
            </a:r>
            <a:endParaRPr lang="en-US" sz="1100" dirty="0"/>
          </a:p>
        </p:txBody>
      </p:sp>
      <p:sp>
        <p:nvSpPr>
          <p:cNvPr id="6" name="Shape 4"/>
          <p:cNvSpPr/>
          <p:nvPr/>
        </p:nvSpPr>
        <p:spPr>
          <a:xfrm>
            <a:off x="256032" y="658368"/>
            <a:ext cx="8613648" cy="1444752"/>
          </a:xfrm>
          <a:prstGeom prst="rect">
            <a:avLst/>
          </a:prstGeom>
          <a:solidFill>
            <a:srgbClr val="1A2B4A"/>
          </a:solidFill>
          <a:ln w="19050">
            <a:solidFill>
              <a:srgbClr val="00C2D4"/>
            </a:solidFill>
            <a:prstDash val="solid"/>
          </a:ln>
          <a:effectLst>
            <a:outerShdw blurRad="101600" dist="38100" dir="8100000" algn="bl" rotWithShape="0">
              <a:srgbClr val="000000">
                <a:alpha val="25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256032" y="658368"/>
            <a:ext cx="64008" cy="1444752"/>
          </a:xfrm>
          <a:prstGeom prst="rect">
            <a:avLst/>
          </a:prstGeom>
          <a:solidFill>
            <a:srgbClr val="00C2D4"/>
          </a:solidFill>
          <a:ln w="12700">
            <a:solidFill>
              <a:srgbClr val="00C2D4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438912" y="713232"/>
            <a:ext cx="7315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00C2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UART0  —  후드 RS-485 (9600bps) · My_Hood.c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438912" y="1005840"/>
            <a:ext cx="27432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송신 (본체→후드) 13바이트:</a:t>
            </a:r>
            <a:endParaRPr lang="en-US" sz="900" dirty="0"/>
          </a:p>
        </p:txBody>
      </p:sp>
      <p:sp>
        <p:nvSpPr>
          <p:cNvPr id="10" name="Shape 8"/>
          <p:cNvSpPr/>
          <p:nvPr/>
        </p:nvSpPr>
        <p:spPr>
          <a:xfrm>
            <a:off x="347472" y="1207008"/>
            <a:ext cx="585216" cy="384048"/>
          </a:xfrm>
          <a:prstGeom prst="rect">
            <a:avLst/>
          </a:prstGeom>
          <a:solidFill>
            <a:srgbClr val="1E2E54"/>
          </a:solidFill>
          <a:ln w="12700">
            <a:solidFill>
              <a:srgbClr val="94A3B8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347472" y="1207008"/>
            <a:ext cx="585216" cy="1463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65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[0]</a:t>
            </a:r>
            <a:endParaRPr lang="en-US" sz="650" dirty="0"/>
          </a:p>
        </p:txBody>
      </p:sp>
      <p:sp>
        <p:nvSpPr>
          <p:cNvPr id="12" name="Text 10"/>
          <p:cNvSpPr/>
          <p:nvPr/>
        </p:nvSpPr>
        <p:spPr>
          <a:xfrm>
            <a:off x="347472" y="1335024"/>
            <a:ext cx="585216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750" dirty="0">
                <a:solidFill>
                  <a:srgbClr val="CBD5E1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0xAA</a:t>
            </a:r>
            <a:endParaRPr lang="en-US" sz="750" dirty="0"/>
          </a:p>
        </p:txBody>
      </p:sp>
      <p:sp>
        <p:nvSpPr>
          <p:cNvPr id="13" name="Shape 11"/>
          <p:cNvSpPr/>
          <p:nvPr/>
        </p:nvSpPr>
        <p:spPr>
          <a:xfrm>
            <a:off x="987552" y="1207008"/>
            <a:ext cx="585216" cy="384048"/>
          </a:xfrm>
          <a:prstGeom prst="rect">
            <a:avLst/>
          </a:prstGeom>
          <a:solidFill>
            <a:srgbClr val="1E2E54"/>
          </a:solidFill>
          <a:ln w="12700">
            <a:solidFill>
              <a:srgbClr val="94A3B8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87552" y="1207008"/>
            <a:ext cx="585216" cy="1463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65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[1]</a:t>
            </a:r>
            <a:endParaRPr lang="en-US" sz="650" dirty="0"/>
          </a:p>
        </p:txBody>
      </p:sp>
      <p:sp>
        <p:nvSpPr>
          <p:cNvPr id="15" name="Text 13"/>
          <p:cNvSpPr/>
          <p:nvPr/>
        </p:nvSpPr>
        <p:spPr>
          <a:xfrm>
            <a:off x="987552" y="1335024"/>
            <a:ext cx="585216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750" dirty="0">
                <a:solidFill>
                  <a:srgbClr val="CBD5E1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0x21</a:t>
            </a:r>
            <a:endParaRPr lang="en-US" sz="750" dirty="0"/>
          </a:p>
        </p:txBody>
      </p:sp>
      <p:sp>
        <p:nvSpPr>
          <p:cNvPr id="16" name="Shape 14"/>
          <p:cNvSpPr/>
          <p:nvPr/>
        </p:nvSpPr>
        <p:spPr>
          <a:xfrm>
            <a:off x="1627632" y="1207008"/>
            <a:ext cx="585216" cy="384048"/>
          </a:xfrm>
          <a:prstGeom prst="rect">
            <a:avLst/>
          </a:prstGeom>
          <a:solidFill>
            <a:srgbClr val="1E2E54"/>
          </a:solidFill>
          <a:ln w="12700">
            <a:solidFill>
              <a:srgbClr val="94A3B8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1627632" y="1207008"/>
            <a:ext cx="585216" cy="1463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65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[2]</a:t>
            </a:r>
            <a:endParaRPr lang="en-US" sz="650" dirty="0"/>
          </a:p>
        </p:txBody>
      </p:sp>
      <p:sp>
        <p:nvSpPr>
          <p:cNvPr id="18" name="Text 16"/>
          <p:cNvSpPr/>
          <p:nvPr/>
        </p:nvSpPr>
        <p:spPr>
          <a:xfrm>
            <a:off x="1627632" y="1335024"/>
            <a:ext cx="585216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750" dirty="0">
                <a:solidFill>
                  <a:srgbClr val="CBD5E1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0x01</a:t>
            </a:r>
            <a:endParaRPr lang="en-US" sz="750" dirty="0"/>
          </a:p>
        </p:txBody>
      </p:sp>
      <p:sp>
        <p:nvSpPr>
          <p:cNvPr id="19" name="Shape 17"/>
          <p:cNvSpPr/>
          <p:nvPr/>
        </p:nvSpPr>
        <p:spPr>
          <a:xfrm>
            <a:off x="2267712" y="1207008"/>
            <a:ext cx="585216" cy="384048"/>
          </a:xfrm>
          <a:prstGeom prst="rect">
            <a:avLst/>
          </a:prstGeom>
          <a:solidFill>
            <a:srgbClr val="1E4060"/>
          </a:solidFill>
          <a:ln w="12700">
            <a:solidFill>
              <a:srgbClr val="00C2D4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2267712" y="1207008"/>
            <a:ext cx="585216" cy="1463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65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[3]</a:t>
            </a:r>
            <a:endParaRPr lang="en-US" sz="650" dirty="0"/>
          </a:p>
        </p:txBody>
      </p:sp>
      <p:sp>
        <p:nvSpPr>
          <p:cNvPr id="21" name="Text 19"/>
          <p:cNvSpPr/>
          <p:nvPr/>
        </p:nvSpPr>
        <p:spPr>
          <a:xfrm>
            <a:off x="2267712" y="1335024"/>
            <a:ext cx="585216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750" dirty="0">
                <a:solidFill>
                  <a:srgbClr val="00C2D4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RunMode</a:t>
            </a:r>
            <a:endParaRPr lang="en-US" sz="750" dirty="0"/>
          </a:p>
        </p:txBody>
      </p:sp>
      <p:sp>
        <p:nvSpPr>
          <p:cNvPr id="22" name="Shape 20"/>
          <p:cNvSpPr/>
          <p:nvPr/>
        </p:nvSpPr>
        <p:spPr>
          <a:xfrm>
            <a:off x="2907792" y="1207008"/>
            <a:ext cx="585216" cy="384048"/>
          </a:xfrm>
          <a:prstGeom prst="rect">
            <a:avLst/>
          </a:prstGeom>
          <a:solidFill>
            <a:srgbClr val="1E4060"/>
          </a:solidFill>
          <a:ln w="12700">
            <a:solidFill>
              <a:srgbClr val="00C2D4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2907792" y="1207008"/>
            <a:ext cx="585216" cy="1463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65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[4]</a:t>
            </a:r>
            <a:endParaRPr lang="en-US" sz="650" dirty="0"/>
          </a:p>
        </p:txBody>
      </p:sp>
      <p:sp>
        <p:nvSpPr>
          <p:cNvPr id="24" name="Text 22"/>
          <p:cNvSpPr/>
          <p:nvPr/>
        </p:nvSpPr>
        <p:spPr>
          <a:xfrm>
            <a:off x="2907792" y="1335024"/>
            <a:ext cx="585216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750" dirty="0">
                <a:solidFill>
                  <a:srgbClr val="00C2D4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FanMode</a:t>
            </a:r>
            <a:endParaRPr lang="en-US" sz="750" dirty="0"/>
          </a:p>
        </p:txBody>
      </p:sp>
      <p:sp>
        <p:nvSpPr>
          <p:cNvPr id="25" name="Shape 23"/>
          <p:cNvSpPr/>
          <p:nvPr/>
        </p:nvSpPr>
        <p:spPr>
          <a:xfrm>
            <a:off x="3547872" y="1207008"/>
            <a:ext cx="585216" cy="384048"/>
          </a:xfrm>
          <a:prstGeom prst="rect">
            <a:avLst/>
          </a:prstGeom>
          <a:solidFill>
            <a:srgbClr val="1E4060"/>
          </a:solidFill>
          <a:ln w="12700">
            <a:solidFill>
              <a:srgbClr val="00C2D4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3547872" y="1207008"/>
            <a:ext cx="585216" cy="1463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65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[5]</a:t>
            </a:r>
            <a:endParaRPr lang="en-US" sz="650" dirty="0"/>
          </a:p>
        </p:txBody>
      </p:sp>
      <p:sp>
        <p:nvSpPr>
          <p:cNvPr id="27" name="Text 25"/>
          <p:cNvSpPr/>
          <p:nvPr/>
        </p:nvSpPr>
        <p:spPr>
          <a:xfrm>
            <a:off x="3547872" y="1335024"/>
            <a:ext cx="585216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750" dirty="0">
                <a:solidFill>
                  <a:srgbClr val="00C2D4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YeunDong</a:t>
            </a:r>
            <a:endParaRPr lang="en-US" sz="750" dirty="0"/>
          </a:p>
        </p:txBody>
      </p:sp>
      <p:sp>
        <p:nvSpPr>
          <p:cNvPr id="28" name="Shape 26"/>
          <p:cNvSpPr/>
          <p:nvPr/>
        </p:nvSpPr>
        <p:spPr>
          <a:xfrm>
            <a:off x="4187952" y="1207008"/>
            <a:ext cx="585216" cy="384048"/>
          </a:xfrm>
          <a:prstGeom prst="rect">
            <a:avLst/>
          </a:prstGeom>
          <a:solidFill>
            <a:srgbClr val="1E4060"/>
          </a:solidFill>
          <a:ln w="12700">
            <a:solidFill>
              <a:srgbClr val="00C2D4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4187952" y="1207008"/>
            <a:ext cx="585216" cy="1463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65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[6]</a:t>
            </a:r>
            <a:endParaRPr lang="en-US" sz="650" dirty="0"/>
          </a:p>
        </p:txBody>
      </p:sp>
      <p:sp>
        <p:nvSpPr>
          <p:cNvPr id="30" name="Text 28"/>
          <p:cNvSpPr/>
          <p:nvPr/>
        </p:nvSpPr>
        <p:spPr>
          <a:xfrm>
            <a:off x="4187952" y="1335024"/>
            <a:ext cx="585216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750" dirty="0">
                <a:solidFill>
                  <a:srgbClr val="00C2D4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Yeungong</a:t>
            </a:r>
            <a:endParaRPr lang="en-US" sz="750" dirty="0"/>
          </a:p>
        </p:txBody>
      </p:sp>
      <p:sp>
        <p:nvSpPr>
          <p:cNvPr id="31" name="Shape 29"/>
          <p:cNvSpPr/>
          <p:nvPr/>
        </p:nvSpPr>
        <p:spPr>
          <a:xfrm>
            <a:off x="4828032" y="1207008"/>
            <a:ext cx="585216" cy="384048"/>
          </a:xfrm>
          <a:prstGeom prst="rect">
            <a:avLst/>
          </a:prstGeom>
          <a:solidFill>
            <a:srgbClr val="1E2E54"/>
          </a:solidFill>
          <a:ln w="12700">
            <a:solidFill>
              <a:srgbClr val="94A3B8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4828032" y="1207008"/>
            <a:ext cx="585216" cy="1463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65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[7]</a:t>
            </a:r>
            <a:endParaRPr lang="en-US" sz="650" dirty="0"/>
          </a:p>
        </p:txBody>
      </p:sp>
      <p:sp>
        <p:nvSpPr>
          <p:cNvPr id="33" name="Text 31"/>
          <p:cNvSpPr/>
          <p:nvPr/>
        </p:nvSpPr>
        <p:spPr>
          <a:xfrm>
            <a:off x="4828032" y="1335024"/>
            <a:ext cx="585216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750" dirty="0">
                <a:solidFill>
                  <a:srgbClr val="CBD5E1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0x00</a:t>
            </a:r>
            <a:endParaRPr lang="en-US" sz="750" dirty="0"/>
          </a:p>
        </p:txBody>
      </p:sp>
      <p:sp>
        <p:nvSpPr>
          <p:cNvPr id="34" name="Shape 32"/>
          <p:cNvSpPr/>
          <p:nvPr/>
        </p:nvSpPr>
        <p:spPr>
          <a:xfrm>
            <a:off x="5468112" y="1207008"/>
            <a:ext cx="585216" cy="384048"/>
          </a:xfrm>
          <a:prstGeom prst="rect">
            <a:avLst/>
          </a:prstGeom>
          <a:solidFill>
            <a:srgbClr val="1E4060"/>
          </a:solidFill>
          <a:ln w="12700">
            <a:solidFill>
              <a:srgbClr val="00C2D4"/>
            </a:solidFill>
            <a:prstDash val="solid"/>
          </a:ln>
        </p:spPr>
      </p:sp>
      <p:sp>
        <p:nvSpPr>
          <p:cNvPr id="35" name="Text 33"/>
          <p:cNvSpPr/>
          <p:nvPr/>
        </p:nvSpPr>
        <p:spPr>
          <a:xfrm>
            <a:off x="5468112" y="1207008"/>
            <a:ext cx="585216" cy="1463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65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[8]</a:t>
            </a:r>
            <a:endParaRPr lang="en-US" sz="650" dirty="0"/>
          </a:p>
        </p:txBody>
      </p:sp>
      <p:sp>
        <p:nvSpPr>
          <p:cNvPr id="36" name="Text 34"/>
          <p:cNvSpPr/>
          <p:nvPr/>
        </p:nvSpPr>
        <p:spPr>
          <a:xfrm>
            <a:off x="5468112" y="1335024"/>
            <a:ext cx="585216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750" dirty="0">
                <a:solidFill>
                  <a:srgbClr val="00C2D4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PwrCtrl</a:t>
            </a:r>
            <a:endParaRPr lang="en-US" sz="750" dirty="0"/>
          </a:p>
        </p:txBody>
      </p:sp>
      <p:sp>
        <p:nvSpPr>
          <p:cNvPr id="37" name="Shape 35"/>
          <p:cNvSpPr/>
          <p:nvPr/>
        </p:nvSpPr>
        <p:spPr>
          <a:xfrm>
            <a:off x="6108192" y="1207008"/>
            <a:ext cx="585216" cy="384048"/>
          </a:xfrm>
          <a:prstGeom prst="rect">
            <a:avLst/>
          </a:prstGeom>
          <a:solidFill>
            <a:srgbClr val="1E4060"/>
          </a:solidFill>
          <a:ln w="12700">
            <a:solidFill>
              <a:srgbClr val="00C2D4"/>
            </a:solidFill>
            <a:prstDash val="solid"/>
          </a:ln>
        </p:spPr>
      </p:sp>
      <p:sp>
        <p:nvSpPr>
          <p:cNvPr id="38" name="Text 36"/>
          <p:cNvSpPr/>
          <p:nvPr/>
        </p:nvSpPr>
        <p:spPr>
          <a:xfrm>
            <a:off x="6108192" y="1207008"/>
            <a:ext cx="585216" cy="1463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65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[9]</a:t>
            </a:r>
            <a:endParaRPr lang="en-US" sz="650" dirty="0"/>
          </a:p>
        </p:txBody>
      </p:sp>
      <p:sp>
        <p:nvSpPr>
          <p:cNvPr id="39" name="Text 37"/>
          <p:cNvSpPr/>
          <p:nvPr/>
        </p:nvSpPr>
        <p:spPr>
          <a:xfrm>
            <a:off x="6108192" y="1335024"/>
            <a:ext cx="585216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750" dirty="0">
                <a:solidFill>
                  <a:srgbClr val="00C2D4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FanCtrl</a:t>
            </a:r>
            <a:endParaRPr lang="en-US" sz="750" dirty="0"/>
          </a:p>
        </p:txBody>
      </p:sp>
      <p:sp>
        <p:nvSpPr>
          <p:cNvPr id="40" name="Shape 38"/>
          <p:cNvSpPr/>
          <p:nvPr/>
        </p:nvSpPr>
        <p:spPr>
          <a:xfrm>
            <a:off x="6748272" y="1207008"/>
            <a:ext cx="585216" cy="384048"/>
          </a:xfrm>
          <a:prstGeom prst="rect">
            <a:avLst/>
          </a:prstGeom>
          <a:solidFill>
            <a:srgbClr val="1E2E54"/>
          </a:solidFill>
          <a:ln w="12700">
            <a:solidFill>
              <a:srgbClr val="94A3B8"/>
            </a:solidFill>
            <a:prstDash val="solid"/>
          </a:ln>
        </p:spPr>
      </p:sp>
      <p:sp>
        <p:nvSpPr>
          <p:cNvPr id="41" name="Text 39"/>
          <p:cNvSpPr/>
          <p:nvPr/>
        </p:nvSpPr>
        <p:spPr>
          <a:xfrm>
            <a:off x="6748272" y="1207008"/>
            <a:ext cx="585216" cy="1463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65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[10]</a:t>
            </a:r>
            <a:endParaRPr lang="en-US" sz="650" dirty="0"/>
          </a:p>
        </p:txBody>
      </p:sp>
      <p:sp>
        <p:nvSpPr>
          <p:cNvPr id="42" name="Text 40"/>
          <p:cNvSpPr/>
          <p:nvPr/>
        </p:nvSpPr>
        <p:spPr>
          <a:xfrm>
            <a:off x="6748272" y="1335024"/>
            <a:ext cx="585216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750" dirty="0">
                <a:solidFill>
                  <a:srgbClr val="CBD5E1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0x00</a:t>
            </a:r>
            <a:endParaRPr lang="en-US" sz="750" dirty="0"/>
          </a:p>
        </p:txBody>
      </p:sp>
      <p:sp>
        <p:nvSpPr>
          <p:cNvPr id="43" name="Shape 41"/>
          <p:cNvSpPr/>
          <p:nvPr/>
        </p:nvSpPr>
        <p:spPr>
          <a:xfrm>
            <a:off x="7388352" y="1207008"/>
            <a:ext cx="585216" cy="384048"/>
          </a:xfrm>
          <a:prstGeom prst="rect">
            <a:avLst/>
          </a:prstGeom>
          <a:solidFill>
            <a:srgbClr val="1E2E54"/>
          </a:solidFill>
          <a:ln w="12700">
            <a:solidFill>
              <a:srgbClr val="94A3B8"/>
            </a:solidFill>
            <a:prstDash val="solid"/>
          </a:ln>
        </p:spPr>
      </p:sp>
      <p:sp>
        <p:nvSpPr>
          <p:cNvPr id="44" name="Text 42"/>
          <p:cNvSpPr/>
          <p:nvPr/>
        </p:nvSpPr>
        <p:spPr>
          <a:xfrm>
            <a:off x="7388352" y="1207008"/>
            <a:ext cx="585216" cy="1463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65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[11]</a:t>
            </a:r>
            <a:endParaRPr lang="en-US" sz="650" dirty="0"/>
          </a:p>
        </p:txBody>
      </p:sp>
      <p:sp>
        <p:nvSpPr>
          <p:cNvPr id="45" name="Text 43"/>
          <p:cNvSpPr/>
          <p:nvPr/>
        </p:nvSpPr>
        <p:spPr>
          <a:xfrm>
            <a:off x="7388352" y="1335024"/>
            <a:ext cx="585216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750" dirty="0">
                <a:solidFill>
                  <a:srgbClr val="CBD5E1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0x00</a:t>
            </a:r>
            <a:endParaRPr lang="en-US" sz="750" dirty="0"/>
          </a:p>
        </p:txBody>
      </p:sp>
      <p:sp>
        <p:nvSpPr>
          <p:cNvPr id="46" name="Shape 44"/>
          <p:cNvSpPr/>
          <p:nvPr/>
        </p:nvSpPr>
        <p:spPr>
          <a:xfrm>
            <a:off x="8028432" y="1207008"/>
            <a:ext cx="585216" cy="384048"/>
          </a:xfrm>
          <a:prstGeom prst="rect">
            <a:avLst/>
          </a:prstGeom>
          <a:solidFill>
            <a:srgbClr val="1E4060"/>
          </a:solidFill>
          <a:ln w="12700">
            <a:solidFill>
              <a:srgbClr val="00C2D4"/>
            </a:solidFill>
            <a:prstDash val="solid"/>
          </a:ln>
        </p:spPr>
      </p:sp>
      <p:sp>
        <p:nvSpPr>
          <p:cNvPr id="47" name="Text 45"/>
          <p:cNvSpPr/>
          <p:nvPr/>
        </p:nvSpPr>
        <p:spPr>
          <a:xfrm>
            <a:off x="8028432" y="1207008"/>
            <a:ext cx="585216" cy="1463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65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[12]</a:t>
            </a:r>
            <a:endParaRPr lang="en-US" sz="650" dirty="0"/>
          </a:p>
        </p:txBody>
      </p:sp>
      <p:sp>
        <p:nvSpPr>
          <p:cNvPr id="48" name="Text 46"/>
          <p:cNvSpPr/>
          <p:nvPr/>
        </p:nvSpPr>
        <p:spPr>
          <a:xfrm>
            <a:off x="8028432" y="1335024"/>
            <a:ext cx="585216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750" dirty="0">
                <a:solidFill>
                  <a:srgbClr val="00C2D4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XOR</a:t>
            </a:r>
            <a:endParaRPr lang="en-US" sz="750" dirty="0"/>
          </a:p>
        </p:txBody>
      </p:sp>
      <p:sp>
        <p:nvSpPr>
          <p:cNvPr id="49" name="Shape 47"/>
          <p:cNvSpPr/>
          <p:nvPr/>
        </p:nvSpPr>
        <p:spPr>
          <a:xfrm>
            <a:off x="256032" y="2212848"/>
            <a:ext cx="4206240" cy="1828800"/>
          </a:xfrm>
          <a:prstGeom prst="rect">
            <a:avLst/>
          </a:prstGeom>
          <a:solidFill>
            <a:srgbClr val="1A2B4A"/>
          </a:solidFill>
          <a:ln w="19050">
            <a:solidFill>
              <a:srgbClr val="00C2D4"/>
            </a:solidFill>
            <a:prstDash val="solid"/>
          </a:ln>
          <a:effectLst>
            <a:outerShdw blurRad="101600" dist="38100" dir="8100000" algn="bl" rotWithShape="0">
              <a:srgbClr val="000000">
                <a:alpha val="25000"/>
              </a:srgbClr>
            </a:outerShdw>
          </a:effectLst>
        </p:spPr>
      </p:sp>
      <p:sp>
        <p:nvSpPr>
          <p:cNvPr id="50" name="Shape 48"/>
          <p:cNvSpPr/>
          <p:nvPr/>
        </p:nvSpPr>
        <p:spPr>
          <a:xfrm>
            <a:off x="256032" y="2212848"/>
            <a:ext cx="64008" cy="1828800"/>
          </a:xfrm>
          <a:prstGeom prst="rect">
            <a:avLst/>
          </a:prstGeom>
          <a:solidFill>
            <a:srgbClr val="00C2D4"/>
          </a:solidFill>
          <a:ln w="12700">
            <a:solidFill>
              <a:srgbClr val="00C2D4"/>
            </a:solidFill>
            <a:prstDash val="solid"/>
          </a:ln>
        </p:spPr>
      </p:sp>
      <p:sp>
        <p:nvSpPr>
          <p:cNvPr id="51" name="Text 49"/>
          <p:cNvSpPr/>
          <p:nvPr/>
        </p:nvSpPr>
        <p:spPr>
          <a:xfrm>
            <a:off x="438912" y="2267712"/>
            <a:ext cx="36576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59E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SC0  —  룸콘 (1200bps) · My_RJ2.c</a:t>
            </a:r>
            <a:endParaRPr lang="en-US" sz="1100" dirty="0"/>
          </a:p>
        </p:txBody>
      </p:sp>
      <p:sp>
        <p:nvSpPr>
          <p:cNvPr id="52" name="Text 50"/>
          <p:cNvSpPr/>
          <p:nvPr/>
        </p:nvSpPr>
        <p:spPr>
          <a:xfrm>
            <a:off x="438912" y="2578608"/>
            <a:ext cx="18288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수신 패킷 (15바이트):</a:t>
            </a:r>
            <a:endParaRPr lang="en-US" sz="900" dirty="0"/>
          </a:p>
        </p:txBody>
      </p:sp>
      <p:sp>
        <p:nvSpPr>
          <p:cNvPr id="53" name="Shape 51"/>
          <p:cNvSpPr/>
          <p:nvPr/>
        </p:nvSpPr>
        <p:spPr>
          <a:xfrm>
            <a:off x="384048" y="2788920"/>
            <a:ext cx="640080" cy="347472"/>
          </a:xfrm>
          <a:prstGeom prst="rect">
            <a:avLst/>
          </a:prstGeom>
          <a:solidFill>
            <a:srgbClr val="1E2E54"/>
          </a:solidFill>
          <a:ln w="12700">
            <a:solidFill>
              <a:srgbClr val="F59E0B"/>
            </a:solidFill>
            <a:prstDash val="solid"/>
          </a:ln>
        </p:spPr>
      </p:sp>
      <p:sp>
        <p:nvSpPr>
          <p:cNvPr id="54" name="Text 52"/>
          <p:cNvSpPr/>
          <p:nvPr/>
        </p:nvSpPr>
        <p:spPr>
          <a:xfrm>
            <a:off x="384048" y="2788920"/>
            <a:ext cx="64008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800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0xAA</a:t>
            </a:r>
            <a:endParaRPr lang="en-US" sz="800" dirty="0"/>
          </a:p>
        </p:txBody>
      </p:sp>
      <p:sp>
        <p:nvSpPr>
          <p:cNvPr id="55" name="Shape 53"/>
          <p:cNvSpPr/>
          <p:nvPr/>
        </p:nvSpPr>
        <p:spPr>
          <a:xfrm>
            <a:off x="1069848" y="2788920"/>
            <a:ext cx="1371600" cy="347472"/>
          </a:xfrm>
          <a:prstGeom prst="rect">
            <a:avLst/>
          </a:prstGeom>
          <a:solidFill>
            <a:srgbClr val="1A3A5C"/>
          </a:solidFill>
          <a:ln w="12700">
            <a:solidFill>
              <a:srgbClr val="F59E0B"/>
            </a:solidFill>
            <a:prstDash val="solid"/>
          </a:ln>
        </p:spPr>
      </p:sp>
      <p:sp>
        <p:nvSpPr>
          <p:cNvPr id="56" name="Text 54"/>
          <p:cNvSpPr/>
          <p:nvPr/>
        </p:nvSpPr>
        <p:spPr>
          <a:xfrm>
            <a:off x="1069848" y="2788920"/>
            <a:ext cx="13716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800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[1]~[12] 데이터</a:t>
            </a:r>
            <a:endParaRPr lang="en-US" sz="800" dirty="0"/>
          </a:p>
        </p:txBody>
      </p:sp>
      <p:sp>
        <p:nvSpPr>
          <p:cNvPr id="57" name="Shape 55"/>
          <p:cNvSpPr/>
          <p:nvPr/>
        </p:nvSpPr>
        <p:spPr>
          <a:xfrm>
            <a:off x="2487168" y="2788920"/>
            <a:ext cx="822960" cy="347472"/>
          </a:xfrm>
          <a:prstGeom prst="rect">
            <a:avLst/>
          </a:prstGeom>
          <a:solidFill>
            <a:srgbClr val="1A3A5C"/>
          </a:solidFill>
          <a:ln w="12700">
            <a:solidFill>
              <a:srgbClr val="F59E0B"/>
            </a:solidFill>
            <a:prstDash val="solid"/>
          </a:ln>
        </p:spPr>
      </p:sp>
      <p:sp>
        <p:nvSpPr>
          <p:cNvPr id="58" name="Text 56"/>
          <p:cNvSpPr/>
          <p:nvPr/>
        </p:nvSpPr>
        <p:spPr>
          <a:xfrm>
            <a:off x="2487168" y="2788920"/>
            <a:ext cx="82296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800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XOR체크</a:t>
            </a:r>
            <a:endParaRPr lang="en-US" sz="800" dirty="0"/>
          </a:p>
        </p:txBody>
      </p:sp>
      <p:sp>
        <p:nvSpPr>
          <p:cNvPr id="59" name="Shape 57"/>
          <p:cNvSpPr/>
          <p:nvPr/>
        </p:nvSpPr>
        <p:spPr>
          <a:xfrm>
            <a:off x="3355848" y="2788920"/>
            <a:ext cx="822960" cy="347472"/>
          </a:xfrm>
          <a:prstGeom prst="rect">
            <a:avLst/>
          </a:prstGeom>
          <a:solidFill>
            <a:srgbClr val="1E2E54"/>
          </a:solidFill>
          <a:ln w="12700">
            <a:solidFill>
              <a:srgbClr val="F59E0B"/>
            </a:solidFill>
            <a:prstDash val="solid"/>
          </a:ln>
        </p:spPr>
      </p:sp>
      <p:sp>
        <p:nvSpPr>
          <p:cNvPr id="60" name="Text 58"/>
          <p:cNvSpPr/>
          <p:nvPr/>
        </p:nvSpPr>
        <p:spPr>
          <a:xfrm>
            <a:off x="3355848" y="2788920"/>
            <a:ext cx="82296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800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0xEE종료</a:t>
            </a:r>
            <a:endParaRPr lang="en-US" sz="800" dirty="0"/>
          </a:p>
        </p:txBody>
      </p:sp>
      <p:sp>
        <p:nvSpPr>
          <p:cNvPr id="61" name="Text 59"/>
          <p:cNvSpPr/>
          <p:nvPr/>
        </p:nvSpPr>
        <p:spPr>
          <a:xfrm>
            <a:off x="438912" y="3200400"/>
            <a:ext cx="18288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응답 함수:</a:t>
            </a:r>
            <a:endParaRPr lang="en-US" sz="900" dirty="0"/>
          </a:p>
        </p:txBody>
      </p:sp>
      <p:sp>
        <p:nvSpPr>
          <p:cNvPr id="62" name="Text 60"/>
          <p:cNvSpPr/>
          <p:nvPr/>
        </p:nvSpPr>
        <p:spPr>
          <a:xfrm>
            <a:off x="438912" y="3438144"/>
            <a:ext cx="3749040" cy="1554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CBD5E1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›  Spec_info_reply()    — 장치 사양 정보</a:t>
            </a:r>
            <a:endParaRPr lang="en-US" sz="850" dirty="0"/>
          </a:p>
        </p:txBody>
      </p:sp>
      <p:sp>
        <p:nvSpPr>
          <p:cNvPr id="63" name="Text 61"/>
          <p:cNvSpPr/>
          <p:nvPr/>
        </p:nvSpPr>
        <p:spPr>
          <a:xfrm>
            <a:off x="438912" y="3602736"/>
            <a:ext cx="3749040" cy="1554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CBD5E1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›  Rpm_info_reply()     — RPM 정보</a:t>
            </a:r>
            <a:endParaRPr lang="en-US" sz="850" dirty="0"/>
          </a:p>
        </p:txBody>
      </p:sp>
      <p:sp>
        <p:nvSpPr>
          <p:cNvPr id="64" name="Text 62"/>
          <p:cNvSpPr/>
          <p:nvPr/>
        </p:nvSpPr>
        <p:spPr>
          <a:xfrm>
            <a:off x="438912" y="3767328"/>
            <a:ext cx="3749040" cy="1554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CBD5E1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›  Filter_info_reply()  — 필터 정보</a:t>
            </a:r>
            <a:endParaRPr lang="en-US" sz="850" dirty="0"/>
          </a:p>
        </p:txBody>
      </p:sp>
      <p:sp>
        <p:nvSpPr>
          <p:cNvPr id="65" name="Text 63"/>
          <p:cNvSpPr/>
          <p:nvPr/>
        </p:nvSpPr>
        <p:spPr>
          <a:xfrm>
            <a:off x="438912" y="3931920"/>
            <a:ext cx="3749040" cy="1554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CBD5E1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›  Hood_info_command()  — 후드 상태</a:t>
            </a:r>
            <a:endParaRPr lang="en-US" sz="850" dirty="0"/>
          </a:p>
        </p:txBody>
      </p:sp>
      <p:sp>
        <p:nvSpPr>
          <p:cNvPr id="66" name="Shape 64"/>
          <p:cNvSpPr/>
          <p:nvPr/>
        </p:nvSpPr>
        <p:spPr>
          <a:xfrm>
            <a:off x="4626864" y="2212848"/>
            <a:ext cx="4242816" cy="1828800"/>
          </a:xfrm>
          <a:prstGeom prst="rect">
            <a:avLst/>
          </a:prstGeom>
          <a:solidFill>
            <a:srgbClr val="1A2B4A"/>
          </a:solidFill>
          <a:ln w="19050">
            <a:solidFill>
              <a:srgbClr val="00C2D4"/>
            </a:solidFill>
            <a:prstDash val="solid"/>
          </a:ln>
          <a:effectLst>
            <a:outerShdw blurRad="101600" dist="38100" dir="8100000" algn="bl" rotWithShape="0">
              <a:srgbClr val="000000">
                <a:alpha val="25000"/>
              </a:srgbClr>
            </a:outerShdw>
          </a:effectLst>
        </p:spPr>
      </p:sp>
      <p:sp>
        <p:nvSpPr>
          <p:cNvPr id="67" name="Shape 65"/>
          <p:cNvSpPr/>
          <p:nvPr/>
        </p:nvSpPr>
        <p:spPr>
          <a:xfrm>
            <a:off x="4626864" y="2212848"/>
            <a:ext cx="64008" cy="1828800"/>
          </a:xfrm>
          <a:prstGeom prst="rect">
            <a:avLst/>
          </a:prstGeom>
          <a:solidFill>
            <a:srgbClr val="00C2D4"/>
          </a:solidFill>
          <a:ln w="12700">
            <a:solidFill>
              <a:srgbClr val="00C2D4"/>
            </a:solidFill>
            <a:prstDash val="solid"/>
          </a:ln>
        </p:spPr>
      </p:sp>
      <p:sp>
        <p:nvSpPr>
          <p:cNvPr id="68" name="Text 66"/>
          <p:cNvSpPr/>
          <p:nvPr/>
        </p:nvSpPr>
        <p:spPr>
          <a:xfrm>
            <a:off x="4809744" y="2267712"/>
            <a:ext cx="384048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E879F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SC1  —  분배기 (115200bps) · My_Uart.c</a:t>
            </a:r>
            <a:endParaRPr lang="en-US" sz="1100" dirty="0"/>
          </a:p>
        </p:txBody>
      </p:sp>
      <p:sp>
        <p:nvSpPr>
          <p:cNvPr id="69" name="Text 67"/>
          <p:cNvSpPr/>
          <p:nvPr/>
        </p:nvSpPr>
        <p:spPr>
          <a:xfrm>
            <a:off x="4809744" y="2578608"/>
            <a:ext cx="36576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수신 패킷 (29 or 39바이트, CRC16):</a:t>
            </a:r>
            <a:endParaRPr lang="en-US" sz="900" dirty="0"/>
          </a:p>
        </p:txBody>
      </p:sp>
      <p:sp>
        <p:nvSpPr>
          <p:cNvPr id="70" name="Shape 68"/>
          <p:cNvSpPr/>
          <p:nvPr/>
        </p:nvSpPr>
        <p:spPr>
          <a:xfrm>
            <a:off x="4754880" y="2816352"/>
            <a:ext cx="548640" cy="384048"/>
          </a:xfrm>
          <a:prstGeom prst="rect">
            <a:avLst/>
          </a:prstGeom>
          <a:solidFill>
            <a:srgbClr val="162244"/>
          </a:solidFill>
          <a:ln w="12700">
            <a:solidFill>
              <a:srgbClr val="E879F9"/>
            </a:solidFill>
            <a:prstDash val="solid"/>
          </a:ln>
        </p:spPr>
      </p:sp>
      <p:sp>
        <p:nvSpPr>
          <p:cNvPr id="71" name="Text 69"/>
          <p:cNvSpPr/>
          <p:nvPr/>
        </p:nvSpPr>
        <p:spPr>
          <a:xfrm>
            <a:off x="4754880" y="2816352"/>
            <a:ext cx="54864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750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[0]</a:t>
            </a:r>
            <a:endParaRPr lang="en-US" sz="750" dirty="0"/>
          </a:p>
          <a:p>
            <a:pPr marL="0" indent="0" algn="ctr">
              <a:buNone/>
            </a:pPr>
            <a:r>
              <a:rPr lang="en-US" sz="750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0xAA</a:t>
            </a:r>
            <a:endParaRPr lang="en-US" sz="750" dirty="0"/>
          </a:p>
        </p:txBody>
      </p:sp>
      <p:sp>
        <p:nvSpPr>
          <p:cNvPr id="72" name="Shape 70"/>
          <p:cNvSpPr/>
          <p:nvPr/>
        </p:nvSpPr>
        <p:spPr>
          <a:xfrm>
            <a:off x="5340096" y="2816352"/>
            <a:ext cx="548640" cy="384048"/>
          </a:xfrm>
          <a:prstGeom prst="rect">
            <a:avLst/>
          </a:prstGeom>
          <a:solidFill>
            <a:srgbClr val="162244"/>
          </a:solidFill>
          <a:ln w="12700">
            <a:solidFill>
              <a:srgbClr val="E879F9"/>
            </a:solidFill>
            <a:prstDash val="solid"/>
          </a:ln>
        </p:spPr>
      </p:sp>
      <p:sp>
        <p:nvSpPr>
          <p:cNvPr id="73" name="Text 71"/>
          <p:cNvSpPr/>
          <p:nvPr/>
        </p:nvSpPr>
        <p:spPr>
          <a:xfrm>
            <a:off x="5340096" y="2816352"/>
            <a:ext cx="54864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750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[1]</a:t>
            </a:r>
            <a:endParaRPr lang="en-US" sz="750" dirty="0"/>
          </a:p>
          <a:p>
            <a:pPr marL="0" indent="0" algn="ctr">
              <a:buNone/>
            </a:pPr>
            <a:r>
              <a:rPr lang="en-US" sz="750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0x01</a:t>
            </a:r>
            <a:endParaRPr lang="en-US" sz="750" dirty="0"/>
          </a:p>
        </p:txBody>
      </p:sp>
      <p:sp>
        <p:nvSpPr>
          <p:cNvPr id="74" name="Shape 72"/>
          <p:cNvSpPr/>
          <p:nvPr/>
        </p:nvSpPr>
        <p:spPr>
          <a:xfrm>
            <a:off x="5925312" y="2816352"/>
            <a:ext cx="640080" cy="384048"/>
          </a:xfrm>
          <a:prstGeom prst="rect">
            <a:avLst/>
          </a:prstGeom>
          <a:solidFill>
            <a:srgbClr val="162244"/>
          </a:solidFill>
          <a:ln w="12700">
            <a:solidFill>
              <a:srgbClr val="E879F9"/>
            </a:solidFill>
            <a:prstDash val="solid"/>
          </a:ln>
        </p:spPr>
      </p:sp>
      <p:sp>
        <p:nvSpPr>
          <p:cNvPr id="75" name="Text 73"/>
          <p:cNvSpPr/>
          <p:nvPr/>
        </p:nvSpPr>
        <p:spPr>
          <a:xfrm>
            <a:off x="5925312" y="2816352"/>
            <a:ext cx="64008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750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[2]</a:t>
            </a:r>
            <a:endParaRPr lang="en-US" sz="750" dirty="0"/>
          </a:p>
          <a:p>
            <a:pPr marL="0" indent="0" algn="ctr">
              <a:buNone/>
            </a:pPr>
            <a:r>
              <a:rPr lang="en-US" sz="750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Type</a:t>
            </a:r>
            <a:endParaRPr lang="en-US" sz="750" dirty="0"/>
          </a:p>
        </p:txBody>
      </p:sp>
      <p:sp>
        <p:nvSpPr>
          <p:cNvPr id="76" name="Shape 74"/>
          <p:cNvSpPr/>
          <p:nvPr/>
        </p:nvSpPr>
        <p:spPr>
          <a:xfrm>
            <a:off x="6601968" y="2816352"/>
            <a:ext cx="548640" cy="384048"/>
          </a:xfrm>
          <a:prstGeom prst="rect">
            <a:avLst/>
          </a:prstGeom>
          <a:solidFill>
            <a:srgbClr val="162244"/>
          </a:solidFill>
          <a:ln w="12700">
            <a:solidFill>
              <a:srgbClr val="E879F9"/>
            </a:solidFill>
            <a:prstDash val="solid"/>
          </a:ln>
        </p:spPr>
      </p:sp>
      <p:sp>
        <p:nvSpPr>
          <p:cNvPr id="77" name="Text 75"/>
          <p:cNvSpPr/>
          <p:nvPr/>
        </p:nvSpPr>
        <p:spPr>
          <a:xfrm>
            <a:off x="6601968" y="2816352"/>
            <a:ext cx="54864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750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[3]</a:t>
            </a:r>
            <a:endParaRPr lang="en-US" sz="750" dirty="0"/>
          </a:p>
          <a:p>
            <a:pPr marL="0" indent="0" algn="ctr">
              <a:buNone/>
            </a:pPr>
            <a:r>
              <a:rPr lang="en-US" sz="750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Sub</a:t>
            </a:r>
            <a:endParaRPr lang="en-US" sz="750" dirty="0"/>
          </a:p>
        </p:txBody>
      </p:sp>
      <p:sp>
        <p:nvSpPr>
          <p:cNvPr id="78" name="Shape 76"/>
          <p:cNvSpPr/>
          <p:nvPr/>
        </p:nvSpPr>
        <p:spPr>
          <a:xfrm>
            <a:off x="7187184" y="2816352"/>
            <a:ext cx="502920" cy="384048"/>
          </a:xfrm>
          <a:prstGeom prst="rect">
            <a:avLst/>
          </a:prstGeom>
          <a:solidFill>
            <a:srgbClr val="162244"/>
          </a:solidFill>
          <a:ln w="12700">
            <a:solidFill>
              <a:srgbClr val="E879F9"/>
            </a:solidFill>
            <a:prstDash val="solid"/>
          </a:ln>
        </p:spPr>
      </p:sp>
      <p:sp>
        <p:nvSpPr>
          <p:cNvPr id="79" name="Text 77"/>
          <p:cNvSpPr/>
          <p:nvPr/>
        </p:nvSpPr>
        <p:spPr>
          <a:xfrm>
            <a:off x="7187184" y="2816352"/>
            <a:ext cx="50292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750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[4]</a:t>
            </a:r>
            <a:endParaRPr lang="en-US" sz="750" dirty="0"/>
          </a:p>
          <a:p>
            <a:pPr marL="0" indent="0" algn="ctr">
              <a:buNone/>
            </a:pPr>
            <a:r>
              <a:rPr lang="en-US" sz="750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ID</a:t>
            </a:r>
            <a:endParaRPr lang="en-US" sz="750" dirty="0"/>
          </a:p>
        </p:txBody>
      </p:sp>
      <p:sp>
        <p:nvSpPr>
          <p:cNvPr id="80" name="Shape 78"/>
          <p:cNvSpPr/>
          <p:nvPr/>
        </p:nvSpPr>
        <p:spPr>
          <a:xfrm>
            <a:off x="7726680" y="2816352"/>
            <a:ext cx="777240" cy="384048"/>
          </a:xfrm>
          <a:prstGeom prst="rect">
            <a:avLst/>
          </a:prstGeom>
          <a:solidFill>
            <a:srgbClr val="162244"/>
          </a:solidFill>
          <a:ln w="12700">
            <a:solidFill>
              <a:srgbClr val="E879F9"/>
            </a:solidFill>
            <a:prstDash val="solid"/>
          </a:ln>
        </p:spPr>
      </p:sp>
      <p:sp>
        <p:nvSpPr>
          <p:cNvPr id="81" name="Text 79"/>
          <p:cNvSpPr/>
          <p:nvPr/>
        </p:nvSpPr>
        <p:spPr>
          <a:xfrm>
            <a:off x="7726680" y="2816352"/>
            <a:ext cx="77724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750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[5..N]</a:t>
            </a:r>
            <a:endParaRPr lang="en-US" sz="750" dirty="0"/>
          </a:p>
          <a:p>
            <a:pPr marL="0" indent="0" algn="ctr">
              <a:buNone/>
            </a:pPr>
            <a:r>
              <a:rPr lang="en-US" sz="750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Sensor</a:t>
            </a:r>
            <a:endParaRPr lang="en-US" sz="750" dirty="0"/>
          </a:p>
          <a:p>
            <a:pPr marL="0" indent="0" algn="ctr">
              <a:buNone/>
            </a:pPr>
            <a:r>
              <a:rPr lang="en-US" sz="750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Data</a:t>
            </a:r>
            <a:endParaRPr lang="en-US" sz="750" dirty="0"/>
          </a:p>
        </p:txBody>
      </p:sp>
      <p:sp>
        <p:nvSpPr>
          <p:cNvPr id="82" name="Shape 80"/>
          <p:cNvSpPr/>
          <p:nvPr/>
        </p:nvSpPr>
        <p:spPr>
          <a:xfrm>
            <a:off x="8540496" y="2816352"/>
            <a:ext cx="640080" cy="384048"/>
          </a:xfrm>
          <a:prstGeom prst="rect">
            <a:avLst/>
          </a:prstGeom>
          <a:solidFill>
            <a:srgbClr val="162244"/>
          </a:solidFill>
          <a:ln w="12700">
            <a:solidFill>
              <a:srgbClr val="E879F9"/>
            </a:solidFill>
            <a:prstDash val="solid"/>
          </a:ln>
        </p:spPr>
      </p:sp>
      <p:sp>
        <p:nvSpPr>
          <p:cNvPr id="83" name="Text 81"/>
          <p:cNvSpPr/>
          <p:nvPr/>
        </p:nvSpPr>
        <p:spPr>
          <a:xfrm>
            <a:off x="8540496" y="2816352"/>
            <a:ext cx="64008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750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CRC16</a:t>
            </a:r>
            <a:endParaRPr lang="en-US" sz="750" dirty="0"/>
          </a:p>
          <a:p>
            <a:pPr marL="0" indent="0" algn="ctr">
              <a:buNone/>
            </a:pPr>
            <a:r>
              <a:rPr lang="en-US" sz="750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Hi+Lo</a:t>
            </a:r>
            <a:endParaRPr lang="en-US" sz="750" dirty="0"/>
          </a:p>
        </p:txBody>
      </p:sp>
      <p:sp>
        <p:nvSpPr>
          <p:cNvPr id="84" name="Text 82"/>
          <p:cNvSpPr/>
          <p:nvPr/>
        </p:nvSpPr>
        <p:spPr>
          <a:xfrm>
            <a:off x="4809744" y="3273552"/>
            <a:ext cx="27432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SEN66 센서 수신 데이터:</a:t>
            </a:r>
            <a:endParaRPr lang="en-US" sz="900" dirty="0"/>
          </a:p>
        </p:txBody>
      </p:sp>
      <p:sp>
        <p:nvSpPr>
          <p:cNvPr id="85" name="Text 83"/>
          <p:cNvSpPr/>
          <p:nvPr/>
        </p:nvSpPr>
        <p:spPr>
          <a:xfrm>
            <a:off x="4809744" y="3493008"/>
            <a:ext cx="384048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›  PM1.0 / PM2.5 / PM4.0 / PM10</a:t>
            </a:r>
            <a:endParaRPr lang="en-US" sz="850" dirty="0"/>
          </a:p>
        </p:txBody>
      </p:sp>
      <p:sp>
        <p:nvSpPr>
          <p:cNvPr id="86" name="Text 84"/>
          <p:cNvSpPr/>
          <p:nvPr/>
        </p:nvSpPr>
        <p:spPr>
          <a:xfrm>
            <a:off x="4809744" y="3675888"/>
            <a:ext cx="384048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›  온도 / 습도 / VOC / NOx / CO2</a:t>
            </a:r>
            <a:endParaRPr lang="en-US" sz="850" dirty="0"/>
          </a:p>
        </p:txBody>
      </p:sp>
      <p:sp>
        <p:nvSpPr>
          <p:cNvPr id="87" name="Text 85"/>
          <p:cNvSpPr/>
          <p:nvPr/>
        </p:nvSpPr>
        <p:spPr>
          <a:xfrm>
            <a:off x="4809744" y="3858768"/>
            <a:ext cx="384048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›  폴링: SA→EA→RoomCon 순환 (id_tbl)</a:t>
            </a:r>
            <a:endParaRPr lang="en-US" sz="850" dirty="0"/>
          </a:p>
        </p:txBody>
      </p:sp>
      <p:sp>
        <p:nvSpPr>
          <p:cNvPr id="88" name="Shape 86"/>
          <p:cNvSpPr/>
          <p:nvPr/>
        </p:nvSpPr>
        <p:spPr>
          <a:xfrm>
            <a:off x="256032" y="4133088"/>
            <a:ext cx="8613648" cy="694944"/>
          </a:xfrm>
          <a:prstGeom prst="rect">
            <a:avLst/>
          </a:prstGeom>
          <a:solidFill>
            <a:srgbClr val="0F1E3A"/>
          </a:solidFill>
          <a:ln w="12700">
            <a:solidFill>
              <a:srgbClr val="243355"/>
            </a:solidFill>
            <a:prstDash val="solid"/>
          </a:ln>
          <a:effectLst>
            <a:outerShdw blurRad="101600" dist="38100" dir="8100000" algn="bl" rotWithShape="0">
              <a:srgbClr val="000000">
                <a:alpha val="25000"/>
              </a:srgbClr>
            </a:outerShdw>
          </a:effectLst>
        </p:spPr>
      </p:sp>
      <p:sp>
        <p:nvSpPr>
          <p:cNvPr id="89" name="Text 87"/>
          <p:cNvSpPr/>
          <p:nvPr/>
        </p:nvSpPr>
        <p:spPr>
          <a:xfrm>
            <a:off x="384048" y="4187952"/>
            <a:ext cx="22860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00C2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CRC16 체크섬 (분배기 전용):</a:t>
            </a:r>
            <a:endParaRPr lang="en-US" sz="950" dirty="0"/>
          </a:p>
        </p:txBody>
      </p:sp>
      <p:sp>
        <p:nvSpPr>
          <p:cNvPr id="90" name="Text 88"/>
          <p:cNvSpPr/>
          <p:nvPr/>
        </p:nvSpPr>
        <p:spPr>
          <a:xfrm>
            <a:off x="384048" y="4389120"/>
            <a:ext cx="8321040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룩업 테이블 방식 (auchCRCHi[] / auchCRCLo[]) — 256바이트 × 2 테이블 사용</a:t>
            </a:r>
            <a:endParaRPr lang="en-US" sz="900" dirty="0"/>
          </a:p>
          <a:p>
            <a:pPr marL="0" indent="0">
              <a:buNone/>
            </a:pPr>
            <a:r>
              <a:rPr lang="en-US" sz="90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uIndex = uchCRCHi ^ data;  uchCRCHi = uchCRCLo ^ table[uIndex];  최종값 → Big-Endian 16bit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D1B3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02920"/>
          </a:xfrm>
          <a:prstGeom prst="rect">
            <a:avLst/>
          </a:prstGeom>
          <a:solidFill>
            <a:srgbClr val="0D1B36"/>
          </a:solidFill>
          <a:ln w="12700">
            <a:solidFill>
              <a:srgbClr val="0D1B36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256032" cy="502920"/>
          </a:xfrm>
          <a:prstGeom prst="rect">
            <a:avLst/>
          </a:prstGeom>
          <a:solidFill>
            <a:srgbClr val="00C2D4"/>
          </a:solidFill>
          <a:ln w="12700">
            <a:solidFill>
              <a:srgbClr val="00C2D4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384048" y="0"/>
            <a:ext cx="77724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BLDC 팬 &amp; 스텝모터 댐퍼 제어</a:t>
            </a:r>
            <a:endParaRPr lang="en-US" sz="2000" dirty="0"/>
          </a:p>
        </p:txBody>
      </p:sp>
      <p:sp>
        <p:nvSpPr>
          <p:cNvPr id="5" name="Text 3"/>
          <p:cNvSpPr/>
          <p:nvPr/>
        </p:nvSpPr>
        <p:spPr>
          <a:xfrm>
            <a:off x="384048" y="0"/>
            <a:ext cx="77724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100" dirty="0">
                <a:solidFill>
                  <a:srgbClr val="00C2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MyMotor.c — PWM / FG 피드백 / 스텝 구동</a:t>
            </a:r>
            <a:endParaRPr lang="en-US" sz="1100" dirty="0"/>
          </a:p>
        </p:txBody>
      </p:sp>
      <p:sp>
        <p:nvSpPr>
          <p:cNvPr id="6" name="Shape 4"/>
          <p:cNvSpPr/>
          <p:nvPr/>
        </p:nvSpPr>
        <p:spPr>
          <a:xfrm>
            <a:off x="256032" y="658368"/>
            <a:ext cx="4160520" cy="2468880"/>
          </a:xfrm>
          <a:prstGeom prst="rect">
            <a:avLst/>
          </a:prstGeom>
          <a:solidFill>
            <a:srgbClr val="1A2B4A"/>
          </a:solidFill>
          <a:ln w="19050">
            <a:solidFill>
              <a:srgbClr val="00C2D4"/>
            </a:solidFill>
            <a:prstDash val="solid"/>
          </a:ln>
          <a:effectLst>
            <a:outerShdw blurRad="101600" dist="38100" dir="8100000" algn="bl" rotWithShape="0">
              <a:srgbClr val="000000">
                <a:alpha val="25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256032" y="658368"/>
            <a:ext cx="64008" cy="2468880"/>
          </a:xfrm>
          <a:prstGeom prst="rect">
            <a:avLst/>
          </a:prstGeom>
          <a:solidFill>
            <a:srgbClr val="00C2D4"/>
          </a:solidFill>
          <a:ln w="12700">
            <a:solidFill>
              <a:srgbClr val="00C2D4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438912" y="713232"/>
            <a:ext cx="36576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00C2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BLDC 팬 PWM 제어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384048" y="1060704"/>
            <a:ext cx="1325880" cy="274320"/>
          </a:xfrm>
          <a:prstGeom prst="rect">
            <a:avLst/>
          </a:prstGeom>
          <a:solidFill>
            <a:srgbClr val="1E2E54"/>
          </a:solidFill>
          <a:ln w="12700">
            <a:solidFill>
              <a:srgbClr val="1E2E54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384048" y="1060704"/>
            <a:ext cx="13258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50" b="1" dirty="0">
                <a:solidFill>
                  <a:srgbClr val="00C2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PWM 주파수</a:t>
            </a:r>
            <a:endParaRPr lang="en-US" sz="850" dirty="0"/>
          </a:p>
        </p:txBody>
      </p:sp>
      <p:sp>
        <p:nvSpPr>
          <p:cNvPr id="11" name="Text 9"/>
          <p:cNvSpPr/>
          <p:nvPr/>
        </p:nvSpPr>
        <p:spPr>
          <a:xfrm>
            <a:off x="1755648" y="1097280"/>
            <a:ext cx="25603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1kHz  (Period=1000)</a:t>
            </a:r>
            <a:endParaRPr lang="en-US" sz="900" dirty="0"/>
          </a:p>
        </p:txBody>
      </p:sp>
      <p:sp>
        <p:nvSpPr>
          <p:cNvPr id="12" name="Shape 10"/>
          <p:cNvSpPr/>
          <p:nvPr/>
        </p:nvSpPr>
        <p:spPr>
          <a:xfrm>
            <a:off x="384048" y="1389888"/>
            <a:ext cx="1325880" cy="274320"/>
          </a:xfrm>
          <a:prstGeom prst="rect">
            <a:avLst/>
          </a:prstGeom>
          <a:solidFill>
            <a:srgbClr val="1E2E54"/>
          </a:solidFill>
          <a:ln w="12700">
            <a:solidFill>
              <a:srgbClr val="1E2E54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384048" y="1389888"/>
            <a:ext cx="13258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50" b="1" dirty="0">
                <a:solidFill>
                  <a:srgbClr val="00C2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듀티 범위</a:t>
            </a:r>
            <a:endParaRPr lang="en-US" sz="850" dirty="0"/>
          </a:p>
        </p:txBody>
      </p:sp>
      <p:sp>
        <p:nvSpPr>
          <p:cNvPr id="14" name="Text 12"/>
          <p:cNvSpPr/>
          <p:nvPr/>
        </p:nvSpPr>
        <p:spPr>
          <a:xfrm>
            <a:off x="1755648" y="1426464"/>
            <a:ext cx="25603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 ~ 10000 (0.01% 해상도)</a:t>
            </a:r>
            <a:endParaRPr lang="en-US" sz="900" dirty="0"/>
          </a:p>
        </p:txBody>
      </p:sp>
      <p:sp>
        <p:nvSpPr>
          <p:cNvPr id="15" name="Shape 13"/>
          <p:cNvSpPr/>
          <p:nvPr/>
        </p:nvSpPr>
        <p:spPr>
          <a:xfrm>
            <a:off x="384048" y="1719072"/>
            <a:ext cx="1325880" cy="274320"/>
          </a:xfrm>
          <a:prstGeom prst="rect">
            <a:avLst/>
          </a:prstGeom>
          <a:solidFill>
            <a:srgbClr val="1E2E54"/>
          </a:solidFill>
          <a:ln w="12700">
            <a:solidFill>
              <a:srgbClr val="1E2E54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384048" y="1719072"/>
            <a:ext cx="13258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50" b="1" dirty="0">
                <a:solidFill>
                  <a:srgbClr val="00C2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출력 방향</a:t>
            </a:r>
            <a:endParaRPr lang="en-US" sz="850" dirty="0"/>
          </a:p>
        </p:txBody>
      </p:sp>
      <p:sp>
        <p:nvSpPr>
          <p:cNvPr id="17" name="Text 15"/>
          <p:cNvSpPr/>
          <p:nvPr/>
        </p:nvSpPr>
        <p:spPr>
          <a:xfrm>
            <a:off x="1755648" y="1755648"/>
            <a:ext cx="25603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역방향 제어: output = 10000 − 계산값</a:t>
            </a:r>
            <a:endParaRPr lang="en-US" sz="900" dirty="0"/>
          </a:p>
        </p:txBody>
      </p:sp>
      <p:sp>
        <p:nvSpPr>
          <p:cNvPr id="18" name="Shape 16"/>
          <p:cNvSpPr/>
          <p:nvPr/>
        </p:nvSpPr>
        <p:spPr>
          <a:xfrm>
            <a:off x="384048" y="2048256"/>
            <a:ext cx="1325880" cy="274320"/>
          </a:xfrm>
          <a:prstGeom prst="rect">
            <a:avLst/>
          </a:prstGeom>
          <a:solidFill>
            <a:srgbClr val="1E2E54"/>
          </a:solidFill>
          <a:ln w="12700">
            <a:solidFill>
              <a:srgbClr val="1E2E54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384048" y="2048256"/>
            <a:ext cx="13258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50" b="1" dirty="0">
                <a:solidFill>
                  <a:srgbClr val="00C2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속도 보정</a:t>
            </a:r>
            <a:endParaRPr lang="en-US" sz="850" dirty="0"/>
          </a:p>
        </p:txBody>
      </p:sp>
      <p:sp>
        <p:nvSpPr>
          <p:cNvPr id="20" name="Text 18"/>
          <p:cNvSpPr/>
          <p:nvPr/>
        </p:nvSpPr>
        <p:spPr>
          <a:xfrm>
            <a:off x="1755648" y="2084832"/>
            <a:ext cx="25603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Fan_pwm += TABLE[speed] × Volum_ADC / 1000</a:t>
            </a:r>
            <a:endParaRPr lang="en-US" sz="900" dirty="0"/>
          </a:p>
        </p:txBody>
      </p:sp>
      <p:sp>
        <p:nvSpPr>
          <p:cNvPr id="21" name="Shape 19"/>
          <p:cNvSpPr/>
          <p:nvPr/>
        </p:nvSpPr>
        <p:spPr>
          <a:xfrm>
            <a:off x="384048" y="2377440"/>
            <a:ext cx="1325880" cy="274320"/>
          </a:xfrm>
          <a:prstGeom prst="rect">
            <a:avLst/>
          </a:prstGeom>
          <a:solidFill>
            <a:srgbClr val="1E2E54"/>
          </a:solidFill>
          <a:ln w="12700">
            <a:solidFill>
              <a:srgbClr val="1E2E54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384048" y="2377440"/>
            <a:ext cx="13258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50" b="1" dirty="0">
                <a:solidFill>
                  <a:srgbClr val="00C2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FG 피드백</a:t>
            </a:r>
            <a:endParaRPr lang="en-US" sz="850" dirty="0"/>
          </a:p>
        </p:txBody>
      </p:sp>
      <p:sp>
        <p:nvSpPr>
          <p:cNvPr id="23" name="Text 21"/>
          <p:cNvSpPr/>
          <p:nvPr/>
        </p:nvSpPr>
        <p:spPr>
          <a:xfrm>
            <a:off x="1755648" y="2414016"/>
            <a:ext cx="25603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GPIO 인터럽트 (하강엣지) → 카운터 증가</a:t>
            </a:r>
            <a:endParaRPr lang="en-US" sz="900" dirty="0"/>
          </a:p>
        </p:txBody>
      </p:sp>
      <p:sp>
        <p:nvSpPr>
          <p:cNvPr id="24" name="Shape 22"/>
          <p:cNvSpPr/>
          <p:nvPr/>
        </p:nvSpPr>
        <p:spPr>
          <a:xfrm>
            <a:off x="384048" y="2706624"/>
            <a:ext cx="1325880" cy="274320"/>
          </a:xfrm>
          <a:prstGeom prst="rect">
            <a:avLst/>
          </a:prstGeom>
          <a:solidFill>
            <a:srgbClr val="1E2E54"/>
          </a:solidFill>
          <a:ln w="12700">
            <a:solidFill>
              <a:srgbClr val="1E2E54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384048" y="2706624"/>
            <a:ext cx="13258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50" b="1" dirty="0">
                <a:solidFill>
                  <a:srgbClr val="00C2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RPM 체크</a:t>
            </a:r>
            <a:endParaRPr lang="en-US" sz="850" dirty="0"/>
          </a:p>
        </p:txBody>
      </p:sp>
      <p:sp>
        <p:nvSpPr>
          <p:cNvPr id="26" name="Text 24"/>
          <p:cNvSpPr/>
          <p:nvPr/>
        </p:nvSpPr>
        <p:spPr>
          <a:xfrm>
            <a:off x="1755648" y="2743200"/>
            <a:ext cx="25603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1초 주기 Bldc_check()  →  에러 판정</a:t>
            </a:r>
            <a:endParaRPr lang="en-US" sz="900" dirty="0"/>
          </a:p>
        </p:txBody>
      </p:sp>
      <p:sp>
        <p:nvSpPr>
          <p:cNvPr id="27" name="Shape 25"/>
          <p:cNvSpPr/>
          <p:nvPr/>
        </p:nvSpPr>
        <p:spPr>
          <a:xfrm>
            <a:off x="256032" y="3246120"/>
            <a:ext cx="4160520" cy="1572768"/>
          </a:xfrm>
          <a:prstGeom prst="rect">
            <a:avLst/>
          </a:prstGeom>
          <a:solidFill>
            <a:srgbClr val="162244"/>
          </a:solidFill>
          <a:ln w="12700">
            <a:solidFill>
              <a:srgbClr val="243355"/>
            </a:solidFill>
            <a:prstDash val="solid"/>
          </a:ln>
          <a:effectLst>
            <a:outerShdw blurRad="101600" dist="38100" dir="8100000" algn="bl" rotWithShape="0">
              <a:srgbClr val="000000">
                <a:alpha val="25000"/>
              </a:srgbClr>
            </a:outerShdw>
          </a:effectLst>
        </p:spPr>
      </p:sp>
      <p:sp>
        <p:nvSpPr>
          <p:cNvPr id="28" name="Text 26"/>
          <p:cNvSpPr/>
          <p:nvPr/>
        </p:nvSpPr>
        <p:spPr>
          <a:xfrm>
            <a:off x="384048" y="3291840"/>
            <a:ext cx="36576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F59E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팬 속도 단계 테이블  (EEPROM 저장)</a:t>
            </a:r>
            <a:endParaRPr lang="en-US" sz="1000" dirty="0"/>
          </a:p>
        </p:txBody>
      </p:sp>
      <p:sp>
        <p:nvSpPr>
          <p:cNvPr id="29" name="Shape 27"/>
          <p:cNvSpPr/>
          <p:nvPr/>
        </p:nvSpPr>
        <p:spPr>
          <a:xfrm>
            <a:off x="347472" y="3602736"/>
            <a:ext cx="1005840" cy="219456"/>
          </a:xfrm>
          <a:prstGeom prst="rect">
            <a:avLst/>
          </a:prstGeom>
          <a:solidFill>
            <a:srgbClr val="009BAD"/>
          </a:solidFill>
          <a:ln w="12700">
            <a:solidFill>
              <a:srgbClr val="009BAD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347472" y="3602736"/>
            <a:ext cx="100584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팬</a:t>
            </a:r>
            <a:endParaRPr lang="en-US" sz="1000" dirty="0"/>
          </a:p>
        </p:txBody>
      </p:sp>
      <p:sp>
        <p:nvSpPr>
          <p:cNvPr id="31" name="Shape 29"/>
          <p:cNvSpPr/>
          <p:nvPr/>
        </p:nvSpPr>
        <p:spPr>
          <a:xfrm>
            <a:off x="1408176" y="3602736"/>
            <a:ext cx="868680" cy="219456"/>
          </a:xfrm>
          <a:prstGeom prst="rect">
            <a:avLst/>
          </a:prstGeom>
          <a:solidFill>
            <a:srgbClr val="009BAD"/>
          </a:solidFill>
          <a:ln w="12700">
            <a:solidFill>
              <a:srgbClr val="009BAD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1408176" y="3602736"/>
            <a:ext cx="86868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환기 1~4단</a:t>
            </a:r>
            <a:endParaRPr lang="en-US" sz="1000" dirty="0"/>
          </a:p>
        </p:txBody>
      </p:sp>
      <p:sp>
        <p:nvSpPr>
          <p:cNvPr id="33" name="Shape 31"/>
          <p:cNvSpPr/>
          <p:nvPr/>
        </p:nvSpPr>
        <p:spPr>
          <a:xfrm>
            <a:off x="2331720" y="3602736"/>
            <a:ext cx="868680" cy="219456"/>
          </a:xfrm>
          <a:prstGeom prst="rect">
            <a:avLst/>
          </a:prstGeom>
          <a:solidFill>
            <a:srgbClr val="009BAD"/>
          </a:solidFill>
          <a:ln w="12700">
            <a:solidFill>
              <a:srgbClr val="009BAD"/>
            </a:solidFill>
            <a:prstDash val="solid"/>
          </a:ln>
        </p:spPr>
      </p:sp>
      <p:sp>
        <p:nvSpPr>
          <p:cNvPr id="34" name="Text 32"/>
          <p:cNvSpPr/>
          <p:nvPr/>
        </p:nvSpPr>
        <p:spPr>
          <a:xfrm>
            <a:off x="2331720" y="3602736"/>
            <a:ext cx="86868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공청 1~4단</a:t>
            </a:r>
            <a:endParaRPr lang="en-US" sz="1000" dirty="0"/>
          </a:p>
        </p:txBody>
      </p:sp>
      <p:sp>
        <p:nvSpPr>
          <p:cNvPr id="35" name="Shape 33"/>
          <p:cNvSpPr/>
          <p:nvPr/>
        </p:nvSpPr>
        <p:spPr>
          <a:xfrm>
            <a:off x="3255264" y="3602736"/>
            <a:ext cx="1005840" cy="219456"/>
          </a:xfrm>
          <a:prstGeom prst="rect">
            <a:avLst/>
          </a:prstGeom>
          <a:solidFill>
            <a:srgbClr val="009BAD"/>
          </a:solidFill>
          <a:ln w="12700">
            <a:solidFill>
              <a:srgbClr val="009BAD"/>
            </a:solidFill>
            <a:prstDash val="solid"/>
          </a:ln>
        </p:spPr>
      </p:sp>
      <p:sp>
        <p:nvSpPr>
          <p:cNvPr id="36" name="Text 34"/>
          <p:cNvSpPr/>
          <p:nvPr/>
        </p:nvSpPr>
        <p:spPr>
          <a:xfrm>
            <a:off x="3255264" y="3602736"/>
            <a:ext cx="100584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바이패스1~4단</a:t>
            </a:r>
            <a:endParaRPr lang="en-US" sz="1000" dirty="0"/>
          </a:p>
        </p:txBody>
      </p:sp>
      <p:sp>
        <p:nvSpPr>
          <p:cNvPr id="37" name="Shape 35"/>
          <p:cNvSpPr/>
          <p:nvPr/>
        </p:nvSpPr>
        <p:spPr>
          <a:xfrm>
            <a:off x="347472" y="3877056"/>
            <a:ext cx="1005840" cy="310896"/>
          </a:xfrm>
          <a:prstGeom prst="rect">
            <a:avLst/>
          </a:prstGeom>
          <a:solidFill>
            <a:srgbClr val="1E2E54"/>
          </a:solidFill>
          <a:ln w="12700">
            <a:solidFill>
              <a:srgbClr val="243355"/>
            </a:solidFill>
            <a:prstDash val="solid"/>
          </a:ln>
        </p:spPr>
      </p:sp>
      <p:sp>
        <p:nvSpPr>
          <p:cNvPr id="38" name="Text 36"/>
          <p:cNvSpPr/>
          <p:nvPr/>
        </p:nvSpPr>
        <p:spPr>
          <a:xfrm>
            <a:off x="347472" y="3877056"/>
            <a:ext cx="100584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59E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FAN1 (SA)</a:t>
            </a:r>
            <a:endParaRPr lang="en-US" sz="900" dirty="0"/>
          </a:p>
        </p:txBody>
      </p:sp>
      <p:sp>
        <p:nvSpPr>
          <p:cNvPr id="39" name="Shape 37"/>
          <p:cNvSpPr/>
          <p:nvPr/>
        </p:nvSpPr>
        <p:spPr>
          <a:xfrm>
            <a:off x="1408176" y="3877056"/>
            <a:ext cx="868680" cy="310896"/>
          </a:xfrm>
          <a:prstGeom prst="rect">
            <a:avLst/>
          </a:prstGeom>
          <a:solidFill>
            <a:srgbClr val="1E2E54"/>
          </a:solidFill>
          <a:ln w="12700">
            <a:solidFill>
              <a:srgbClr val="243355"/>
            </a:solidFill>
            <a:prstDash val="solid"/>
          </a:ln>
        </p:spPr>
      </p:sp>
      <p:sp>
        <p:nvSpPr>
          <p:cNvPr id="40" name="Text 38"/>
          <p:cNvSpPr/>
          <p:nvPr/>
        </p:nvSpPr>
        <p:spPr>
          <a:xfrm>
            <a:off x="1408176" y="3877056"/>
            <a:ext cx="86868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VEN_1~4</a:t>
            </a:r>
            <a:endParaRPr lang="en-US" sz="900" dirty="0"/>
          </a:p>
        </p:txBody>
      </p:sp>
      <p:sp>
        <p:nvSpPr>
          <p:cNvPr id="41" name="Shape 39"/>
          <p:cNvSpPr/>
          <p:nvPr/>
        </p:nvSpPr>
        <p:spPr>
          <a:xfrm>
            <a:off x="2331720" y="3877056"/>
            <a:ext cx="868680" cy="310896"/>
          </a:xfrm>
          <a:prstGeom prst="rect">
            <a:avLst/>
          </a:prstGeom>
          <a:solidFill>
            <a:srgbClr val="1E2E54"/>
          </a:solidFill>
          <a:ln w="12700">
            <a:solidFill>
              <a:srgbClr val="243355"/>
            </a:solidFill>
            <a:prstDash val="solid"/>
          </a:ln>
        </p:spPr>
      </p:sp>
      <p:sp>
        <p:nvSpPr>
          <p:cNvPr id="42" name="Text 40"/>
          <p:cNvSpPr/>
          <p:nvPr/>
        </p:nvSpPr>
        <p:spPr>
          <a:xfrm>
            <a:off x="2331720" y="3877056"/>
            <a:ext cx="86868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AIR_1~4</a:t>
            </a:r>
            <a:endParaRPr lang="en-US" sz="900" dirty="0"/>
          </a:p>
        </p:txBody>
      </p:sp>
      <p:sp>
        <p:nvSpPr>
          <p:cNvPr id="43" name="Shape 41"/>
          <p:cNvSpPr/>
          <p:nvPr/>
        </p:nvSpPr>
        <p:spPr>
          <a:xfrm>
            <a:off x="3255264" y="3877056"/>
            <a:ext cx="1005840" cy="310896"/>
          </a:xfrm>
          <a:prstGeom prst="rect">
            <a:avLst/>
          </a:prstGeom>
          <a:solidFill>
            <a:srgbClr val="1E2E54"/>
          </a:solidFill>
          <a:ln w="12700">
            <a:solidFill>
              <a:srgbClr val="243355"/>
            </a:solidFill>
            <a:prstDash val="solid"/>
          </a:ln>
        </p:spPr>
      </p:sp>
      <p:sp>
        <p:nvSpPr>
          <p:cNvPr id="44" name="Text 42"/>
          <p:cNvSpPr/>
          <p:nvPr/>
        </p:nvSpPr>
        <p:spPr>
          <a:xfrm>
            <a:off x="3255264" y="3877056"/>
            <a:ext cx="100584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BYPASS_1~4</a:t>
            </a:r>
            <a:endParaRPr lang="en-US" sz="900" dirty="0"/>
          </a:p>
        </p:txBody>
      </p:sp>
      <p:sp>
        <p:nvSpPr>
          <p:cNvPr id="45" name="Shape 43"/>
          <p:cNvSpPr/>
          <p:nvPr/>
        </p:nvSpPr>
        <p:spPr>
          <a:xfrm>
            <a:off x="347472" y="4242816"/>
            <a:ext cx="1005840" cy="310896"/>
          </a:xfrm>
          <a:prstGeom prst="rect">
            <a:avLst/>
          </a:prstGeom>
          <a:solidFill>
            <a:srgbClr val="162244"/>
          </a:solidFill>
          <a:ln w="12700">
            <a:solidFill>
              <a:srgbClr val="243355"/>
            </a:solidFill>
            <a:prstDash val="solid"/>
          </a:ln>
        </p:spPr>
      </p:sp>
      <p:sp>
        <p:nvSpPr>
          <p:cNvPr id="46" name="Text 44"/>
          <p:cNvSpPr/>
          <p:nvPr/>
        </p:nvSpPr>
        <p:spPr>
          <a:xfrm>
            <a:off x="347472" y="4242816"/>
            <a:ext cx="100584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59E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FAN2 (EA)</a:t>
            </a:r>
            <a:endParaRPr lang="en-US" sz="900" dirty="0"/>
          </a:p>
        </p:txBody>
      </p:sp>
      <p:sp>
        <p:nvSpPr>
          <p:cNvPr id="47" name="Shape 45"/>
          <p:cNvSpPr/>
          <p:nvPr/>
        </p:nvSpPr>
        <p:spPr>
          <a:xfrm>
            <a:off x="1408176" y="4242816"/>
            <a:ext cx="868680" cy="310896"/>
          </a:xfrm>
          <a:prstGeom prst="rect">
            <a:avLst/>
          </a:prstGeom>
          <a:solidFill>
            <a:srgbClr val="162244"/>
          </a:solidFill>
          <a:ln w="12700">
            <a:solidFill>
              <a:srgbClr val="243355"/>
            </a:solidFill>
            <a:prstDash val="solid"/>
          </a:ln>
        </p:spPr>
      </p:sp>
      <p:sp>
        <p:nvSpPr>
          <p:cNvPr id="48" name="Text 46"/>
          <p:cNvSpPr/>
          <p:nvPr/>
        </p:nvSpPr>
        <p:spPr>
          <a:xfrm>
            <a:off x="1408176" y="4242816"/>
            <a:ext cx="86868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VEN_1~4</a:t>
            </a:r>
            <a:endParaRPr lang="en-US" sz="900" dirty="0"/>
          </a:p>
        </p:txBody>
      </p:sp>
      <p:sp>
        <p:nvSpPr>
          <p:cNvPr id="49" name="Shape 47"/>
          <p:cNvSpPr/>
          <p:nvPr/>
        </p:nvSpPr>
        <p:spPr>
          <a:xfrm>
            <a:off x="2331720" y="4242816"/>
            <a:ext cx="868680" cy="310896"/>
          </a:xfrm>
          <a:prstGeom prst="rect">
            <a:avLst/>
          </a:prstGeom>
          <a:solidFill>
            <a:srgbClr val="162244"/>
          </a:solidFill>
          <a:ln w="12700">
            <a:solidFill>
              <a:srgbClr val="243355"/>
            </a:solidFill>
            <a:prstDash val="solid"/>
          </a:ln>
        </p:spPr>
      </p:sp>
      <p:sp>
        <p:nvSpPr>
          <p:cNvPr id="50" name="Text 48"/>
          <p:cNvSpPr/>
          <p:nvPr/>
        </p:nvSpPr>
        <p:spPr>
          <a:xfrm>
            <a:off x="2331720" y="4242816"/>
            <a:ext cx="86868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AIR_1~4</a:t>
            </a:r>
            <a:endParaRPr lang="en-US" sz="900" dirty="0"/>
          </a:p>
        </p:txBody>
      </p:sp>
      <p:sp>
        <p:nvSpPr>
          <p:cNvPr id="51" name="Shape 49"/>
          <p:cNvSpPr/>
          <p:nvPr/>
        </p:nvSpPr>
        <p:spPr>
          <a:xfrm>
            <a:off x="3255264" y="4242816"/>
            <a:ext cx="1005840" cy="310896"/>
          </a:xfrm>
          <a:prstGeom prst="rect">
            <a:avLst/>
          </a:prstGeom>
          <a:solidFill>
            <a:srgbClr val="162244"/>
          </a:solidFill>
          <a:ln w="12700">
            <a:solidFill>
              <a:srgbClr val="243355"/>
            </a:solidFill>
            <a:prstDash val="solid"/>
          </a:ln>
        </p:spPr>
      </p:sp>
      <p:sp>
        <p:nvSpPr>
          <p:cNvPr id="52" name="Text 50"/>
          <p:cNvSpPr/>
          <p:nvPr/>
        </p:nvSpPr>
        <p:spPr>
          <a:xfrm>
            <a:off x="3255264" y="4242816"/>
            <a:ext cx="100584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BYPASS_1~4</a:t>
            </a:r>
            <a:endParaRPr lang="en-US" sz="900" dirty="0"/>
          </a:p>
        </p:txBody>
      </p:sp>
      <p:sp>
        <p:nvSpPr>
          <p:cNvPr id="53" name="Text 51"/>
          <p:cNvSpPr/>
          <p:nvPr/>
        </p:nvSpPr>
        <p:spPr>
          <a:xfrm>
            <a:off x="384048" y="4608576"/>
            <a:ext cx="374904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50" i="1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총 24개 파라미터 EEPROM에 개별 저장</a:t>
            </a:r>
            <a:endParaRPr lang="en-US" sz="850" dirty="0"/>
          </a:p>
        </p:txBody>
      </p:sp>
      <p:sp>
        <p:nvSpPr>
          <p:cNvPr id="54" name="Shape 52"/>
          <p:cNvSpPr/>
          <p:nvPr/>
        </p:nvSpPr>
        <p:spPr>
          <a:xfrm>
            <a:off x="4572000" y="658368"/>
            <a:ext cx="4297680" cy="4160520"/>
          </a:xfrm>
          <a:prstGeom prst="rect">
            <a:avLst/>
          </a:prstGeom>
          <a:solidFill>
            <a:srgbClr val="1A2B4A"/>
          </a:solidFill>
          <a:ln w="19050">
            <a:solidFill>
              <a:srgbClr val="00C2D4"/>
            </a:solidFill>
            <a:prstDash val="solid"/>
          </a:ln>
          <a:effectLst>
            <a:outerShdw blurRad="101600" dist="38100" dir="8100000" algn="bl" rotWithShape="0">
              <a:srgbClr val="000000">
                <a:alpha val="25000"/>
              </a:srgbClr>
            </a:outerShdw>
          </a:effectLst>
        </p:spPr>
      </p:sp>
      <p:sp>
        <p:nvSpPr>
          <p:cNvPr id="55" name="Shape 53"/>
          <p:cNvSpPr/>
          <p:nvPr/>
        </p:nvSpPr>
        <p:spPr>
          <a:xfrm>
            <a:off x="4572000" y="658368"/>
            <a:ext cx="64008" cy="4160520"/>
          </a:xfrm>
          <a:prstGeom prst="rect">
            <a:avLst/>
          </a:prstGeom>
          <a:solidFill>
            <a:srgbClr val="00C2D4"/>
          </a:solidFill>
          <a:ln w="12700">
            <a:solidFill>
              <a:srgbClr val="00C2D4"/>
            </a:solidFill>
            <a:prstDash val="solid"/>
          </a:ln>
        </p:spPr>
      </p:sp>
      <p:sp>
        <p:nvSpPr>
          <p:cNvPr id="56" name="Text 54"/>
          <p:cNvSpPr/>
          <p:nvPr/>
        </p:nvSpPr>
        <p:spPr>
          <a:xfrm>
            <a:off x="4754880" y="713232"/>
            <a:ext cx="36576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59E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스텝모터 댐퍼 제어</a:t>
            </a:r>
            <a:endParaRPr lang="en-US" sz="1100" dirty="0"/>
          </a:p>
        </p:txBody>
      </p:sp>
      <p:sp>
        <p:nvSpPr>
          <p:cNvPr id="57" name="Text 55"/>
          <p:cNvSpPr/>
          <p:nvPr/>
        </p:nvSpPr>
        <p:spPr>
          <a:xfrm>
            <a:off x="4754880" y="1005840"/>
            <a:ext cx="384048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댐퍼 종류 및 모드별 각도 설정 (도°)</a:t>
            </a:r>
            <a:endParaRPr lang="en-US" sz="900" dirty="0"/>
          </a:p>
        </p:txBody>
      </p:sp>
      <p:sp>
        <p:nvSpPr>
          <p:cNvPr id="58" name="Shape 56"/>
          <p:cNvSpPr/>
          <p:nvPr/>
        </p:nvSpPr>
        <p:spPr>
          <a:xfrm>
            <a:off x="4663440" y="1243584"/>
            <a:ext cx="1005840" cy="237744"/>
          </a:xfrm>
          <a:prstGeom prst="rect">
            <a:avLst/>
          </a:prstGeom>
          <a:solidFill>
            <a:srgbClr val="009BAD"/>
          </a:solidFill>
          <a:ln w="12700">
            <a:solidFill>
              <a:srgbClr val="009BAD"/>
            </a:solidFill>
            <a:prstDash val="solid"/>
          </a:ln>
        </p:spPr>
      </p:sp>
      <p:sp>
        <p:nvSpPr>
          <p:cNvPr id="59" name="Text 57"/>
          <p:cNvSpPr/>
          <p:nvPr/>
        </p:nvSpPr>
        <p:spPr>
          <a:xfrm>
            <a:off x="4663440" y="1243584"/>
            <a:ext cx="100584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댐퍼</a:t>
            </a:r>
            <a:endParaRPr lang="en-US" sz="1000" dirty="0"/>
          </a:p>
        </p:txBody>
      </p:sp>
      <p:sp>
        <p:nvSpPr>
          <p:cNvPr id="60" name="Shape 58"/>
          <p:cNvSpPr/>
          <p:nvPr/>
        </p:nvSpPr>
        <p:spPr>
          <a:xfrm>
            <a:off x="5715000" y="1243584"/>
            <a:ext cx="804672" cy="237744"/>
          </a:xfrm>
          <a:prstGeom prst="rect">
            <a:avLst/>
          </a:prstGeom>
          <a:solidFill>
            <a:srgbClr val="009BAD"/>
          </a:solidFill>
          <a:ln w="12700">
            <a:solidFill>
              <a:srgbClr val="009BAD"/>
            </a:solidFill>
            <a:prstDash val="solid"/>
          </a:ln>
        </p:spPr>
      </p:sp>
      <p:sp>
        <p:nvSpPr>
          <p:cNvPr id="61" name="Text 59"/>
          <p:cNvSpPr/>
          <p:nvPr/>
        </p:nvSpPr>
        <p:spPr>
          <a:xfrm>
            <a:off x="5715000" y="1243584"/>
            <a:ext cx="804672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환기</a:t>
            </a:r>
            <a:endParaRPr lang="en-US" sz="1000" dirty="0"/>
          </a:p>
        </p:txBody>
      </p:sp>
      <p:sp>
        <p:nvSpPr>
          <p:cNvPr id="62" name="Shape 60"/>
          <p:cNvSpPr/>
          <p:nvPr/>
        </p:nvSpPr>
        <p:spPr>
          <a:xfrm>
            <a:off x="6565392" y="1243584"/>
            <a:ext cx="822960" cy="237744"/>
          </a:xfrm>
          <a:prstGeom prst="rect">
            <a:avLst/>
          </a:prstGeom>
          <a:solidFill>
            <a:srgbClr val="009BAD"/>
          </a:solidFill>
          <a:ln w="12700">
            <a:solidFill>
              <a:srgbClr val="009BAD"/>
            </a:solidFill>
            <a:prstDash val="solid"/>
          </a:ln>
        </p:spPr>
      </p:sp>
      <p:sp>
        <p:nvSpPr>
          <p:cNvPr id="63" name="Text 61"/>
          <p:cNvSpPr/>
          <p:nvPr/>
        </p:nvSpPr>
        <p:spPr>
          <a:xfrm>
            <a:off x="6565392" y="1243584"/>
            <a:ext cx="82296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바이패스</a:t>
            </a:r>
            <a:endParaRPr lang="en-US" sz="1000" dirty="0"/>
          </a:p>
        </p:txBody>
      </p:sp>
      <p:sp>
        <p:nvSpPr>
          <p:cNvPr id="64" name="Shape 62"/>
          <p:cNvSpPr/>
          <p:nvPr/>
        </p:nvSpPr>
        <p:spPr>
          <a:xfrm>
            <a:off x="7434072" y="1243584"/>
            <a:ext cx="685800" cy="237744"/>
          </a:xfrm>
          <a:prstGeom prst="rect">
            <a:avLst/>
          </a:prstGeom>
          <a:solidFill>
            <a:srgbClr val="009BAD"/>
          </a:solidFill>
          <a:ln w="12700">
            <a:solidFill>
              <a:srgbClr val="009BAD"/>
            </a:solidFill>
            <a:prstDash val="solid"/>
          </a:ln>
        </p:spPr>
      </p:sp>
      <p:sp>
        <p:nvSpPr>
          <p:cNvPr id="65" name="Text 63"/>
          <p:cNvSpPr/>
          <p:nvPr/>
        </p:nvSpPr>
        <p:spPr>
          <a:xfrm>
            <a:off x="7434072" y="1243584"/>
            <a:ext cx="6858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공청</a:t>
            </a:r>
            <a:endParaRPr lang="en-US" sz="1000" dirty="0"/>
          </a:p>
        </p:txBody>
      </p:sp>
      <p:sp>
        <p:nvSpPr>
          <p:cNvPr id="66" name="Shape 64"/>
          <p:cNvSpPr/>
          <p:nvPr/>
        </p:nvSpPr>
        <p:spPr>
          <a:xfrm>
            <a:off x="4663440" y="1536192"/>
            <a:ext cx="1005840" cy="256032"/>
          </a:xfrm>
          <a:prstGeom prst="rect">
            <a:avLst/>
          </a:prstGeom>
          <a:solidFill>
            <a:srgbClr val="162244"/>
          </a:solidFill>
          <a:ln w="12700">
            <a:solidFill>
              <a:srgbClr val="243355"/>
            </a:solidFill>
            <a:prstDash val="solid"/>
          </a:ln>
        </p:spPr>
      </p:sp>
      <p:sp>
        <p:nvSpPr>
          <p:cNvPr id="67" name="Text 65"/>
          <p:cNvSpPr/>
          <p:nvPr/>
        </p:nvSpPr>
        <p:spPr>
          <a:xfrm>
            <a:off x="4663440" y="1536192"/>
            <a:ext cx="1005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50" b="1" dirty="0">
                <a:solidFill>
                  <a:srgbClr val="F59E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OA (</a:t>
            </a:r>
            <a:r>
              <a:rPr lang="en-US" sz="850" b="1" dirty="0" err="1">
                <a:solidFill>
                  <a:srgbClr val="F59E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외기</a:t>
            </a:r>
            <a:r>
              <a:rPr lang="en-US" sz="850" b="1" dirty="0">
                <a:solidFill>
                  <a:srgbClr val="F59E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)</a:t>
            </a:r>
            <a:endParaRPr lang="en-US" sz="850" dirty="0"/>
          </a:p>
        </p:txBody>
      </p:sp>
      <p:sp>
        <p:nvSpPr>
          <p:cNvPr id="68" name="Shape 66"/>
          <p:cNvSpPr/>
          <p:nvPr/>
        </p:nvSpPr>
        <p:spPr>
          <a:xfrm>
            <a:off x="5715000" y="1536192"/>
            <a:ext cx="804672" cy="256032"/>
          </a:xfrm>
          <a:prstGeom prst="rect">
            <a:avLst/>
          </a:prstGeom>
          <a:solidFill>
            <a:srgbClr val="162244"/>
          </a:solidFill>
          <a:ln w="12700">
            <a:solidFill>
              <a:srgbClr val="243355"/>
            </a:solidFill>
            <a:prstDash val="solid"/>
          </a:ln>
        </p:spPr>
      </p:sp>
      <p:sp>
        <p:nvSpPr>
          <p:cNvPr id="69" name="Text 67"/>
          <p:cNvSpPr/>
          <p:nvPr/>
        </p:nvSpPr>
        <p:spPr>
          <a:xfrm>
            <a:off x="5715000" y="1536192"/>
            <a:ext cx="804672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0°</a:t>
            </a:r>
            <a:endParaRPr lang="en-US" sz="900" dirty="0"/>
          </a:p>
        </p:txBody>
      </p:sp>
      <p:sp>
        <p:nvSpPr>
          <p:cNvPr id="70" name="Shape 68"/>
          <p:cNvSpPr/>
          <p:nvPr/>
        </p:nvSpPr>
        <p:spPr>
          <a:xfrm>
            <a:off x="6565392" y="1536192"/>
            <a:ext cx="822960" cy="256032"/>
          </a:xfrm>
          <a:prstGeom prst="rect">
            <a:avLst/>
          </a:prstGeom>
          <a:solidFill>
            <a:srgbClr val="162244"/>
          </a:solidFill>
          <a:ln w="12700">
            <a:solidFill>
              <a:srgbClr val="243355"/>
            </a:solidFill>
            <a:prstDash val="solid"/>
          </a:ln>
        </p:spPr>
      </p:sp>
      <p:sp>
        <p:nvSpPr>
          <p:cNvPr id="71" name="Text 69"/>
          <p:cNvSpPr/>
          <p:nvPr/>
        </p:nvSpPr>
        <p:spPr>
          <a:xfrm>
            <a:off x="6565392" y="1536192"/>
            <a:ext cx="8229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100°</a:t>
            </a:r>
            <a:endParaRPr lang="en-US" sz="900" dirty="0"/>
          </a:p>
        </p:txBody>
      </p:sp>
      <p:sp>
        <p:nvSpPr>
          <p:cNvPr id="72" name="Shape 70"/>
          <p:cNvSpPr/>
          <p:nvPr/>
        </p:nvSpPr>
        <p:spPr>
          <a:xfrm>
            <a:off x="7434072" y="1536192"/>
            <a:ext cx="685800" cy="256032"/>
          </a:xfrm>
          <a:prstGeom prst="rect">
            <a:avLst/>
          </a:prstGeom>
          <a:solidFill>
            <a:srgbClr val="162244"/>
          </a:solidFill>
          <a:ln w="12700">
            <a:solidFill>
              <a:srgbClr val="243355"/>
            </a:solidFill>
            <a:prstDash val="solid"/>
          </a:ln>
        </p:spPr>
      </p:sp>
      <p:sp>
        <p:nvSpPr>
          <p:cNvPr id="73" name="Text 71"/>
          <p:cNvSpPr/>
          <p:nvPr/>
        </p:nvSpPr>
        <p:spPr>
          <a:xfrm>
            <a:off x="7434072" y="1536192"/>
            <a:ext cx="6858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0°</a:t>
            </a:r>
            <a:endParaRPr lang="en-US" sz="900" dirty="0"/>
          </a:p>
        </p:txBody>
      </p:sp>
      <p:sp>
        <p:nvSpPr>
          <p:cNvPr id="74" name="Shape 72"/>
          <p:cNvSpPr/>
          <p:nvPr/>
        </p:nvSpPr>
        <p:spPr>
          <a:xfrm>
            <a:off x="4663440" y="1837944"/>
            <a:ext cx="1005840" cy="256032"/>
          </a:xfrm>
          <a:prstGeom prst="rect">
            <a:avLst/>
          </a:prstGeom>
          <a:solidFill>
            <a:srgbClr val="1E2E54"/>
          </a:solidFill>
          <a:ln w="12700">
            <a:solidFill>
              <a:srgbClr val="243355"/>
            </a:solidFill>
            <a:prstDash val="solid"/>
          </a:ln>
        </p:spPr>
      </p:sp>
      <p:sp>
        <p:nvSpPr>
          <p:cNvPr id="75" name="Text 73"/>
          <p:cNvSpPr/>
          <p:nvPr/>
        </p:nvSpPr>
        <p:spPr>
          <a:xfrm>
            <a:off x="4663440" y="1837944"/>
            <a:ext cx="1005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50" b="1" dirty="0">
                <a:solidFill>
                  <a:srgbClr val="F59E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EA (배기)</a:t>
            </a:r>
            <a:endParaRPr lang="en-US" sz="850" dirty="0"/>
          </a:p>
        </p:txBody>
      </p:sp>
      <p:sp>
        <p:nvSpPr>
          <p:cNvPr id="76" name="Shape 74"/>
          <p:cNvSpPr/>
          <p:nvPr/>
        </p:nvSpPr>
        <p:spPr>
          <a:xfrm>
            <a:off x="5715000" y="1837944"/>
            <a:ext cx="804672" cy="256032"/>
          </a:xfrm>
          <a:prstGeom prst="rect">
            <a:avLst/>
          </a:prstGeom>
          <a:solidFill>
            <a:srgbClr val="1E2E54"/>
          </a:solidFill>
          <a:ln w="12700">
            <a:solidFill>
              <a:srgbClr val="243355"/>
            </a:solidFill>
            <a:prstDash val="solid"/>
          </a:ln>
        </p:spPr>
      </p:sp>
      <p:sp>
        <p:nvSpPr>
          <p:cNvPr id="77" name="Text 75"/>
          <p:cNvSpPr/>
          <p:nvPr/>
        </p:nvSpPr>
        <p:spPr>
          <a:xfrm>
            <a:off x="5715000" y="1837944"/>
            <a:ext cx="804672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0°</a:t>
            </a:r>
            <a:endParaRPr lang="en-US" sz="900" dirty="0"/>
          </a:p>
        </p:txBody>
      </p:sp>
      <p:sp>
        <p:nvSpPr>
          <p:cNvPr id="78" name="Shape 76"/>
          <p:cNvSpPr/>
          <p:nvPr/>
        </p:nvSpPr>
        <p:spPr>
          <a:xfrm>
            <a:off x="6565392" y="1837944"/>
            <a:ext cx="822960" cy="256032"/>
          </a:xfrm>
          <a:prstGeom prst="rect">
            <a:avLst/>
          </a:prstGeom>
          <a:solidFill>
            <a:srgbClr val="1E2E54"/>
          </a:solidFill>
          <a:ln w="12700">
            <a:solidFill>
              <a:srgbClr val="243355"/>
            </a:solidFill>
            <a:prstDash val="solid"/>
          </a:ln>
        </p:spPr>
      </p:sp>
      <p:sp>
        <p:nvSpPr>
          <p:cNvPr id="79" name="Text 77"/>
          <p:cNvSpPr/>
          <p:nvPr/>
        </p:nvSpPr>
        <p:spPr>
          <a:xfrm>
            <a:off x="6565392" y="1837944"/>
            <a:ext cx="8229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100°</a:t>
            </a:r>
            <a:endParaRPr lang="en-US" sz="900" dirty="0"/>
          </a:p>
        </p:txBody>
      </p:sp>
      <p:sp>
        <p:nvSpPr>
          <p:cNvPr id="80" name="Shape 78"/>
          <p:cNvSpPr/>
          <p:nvPr/>
        </p:nvSpPr>
        <p:spPr>
          <a:xfrm>
            <a:off x="7434072" y="1837944"/>
            <a:ext cx="685800" cy="256032"/>
          </a:xfrm>
          <a:prstGeom prst="rect">
            <a:avLst/>
          </a:prstGeom>
          <a:solidFill>
            <a:srgbClr val="1E2E54"/>
          </a:solidFill>
          <a:ln w="12700">
            <a:solidFill>
              <a:srgbClr val="243355"/>
            </a:solidFill>
            <a:prstDash val="solid"/>
          </a:ln>
        </p:spPr>
      </p:sp>
      <p:sp>
        <p:nvSpPr>
          <p:cNvPr id="81" name="Text 79"/>
          <p:cNvSpPr/>
          <p:nvPr/>
        </p:nvSpPr>
        <p:spPr>
          <a:xfrm>
            <a:off x="7434072" y="1837944"/>
            <a:ext cx="6858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0°</a:t>
            </a:r>
            <a:endParaRPr lang="en-US" sz="900" dirty="0"/>
          </a:p>
        </p:txBody>
      </p:sp>
      <p:sp>
        <p:nvSpPr>
          <p:cNvPr id="82" name="Shape 80"/>
          <p:cNvSpPr/>
          <p:nvPr/>
        </p:nvSpPr>
        <p:spPr>
          <a:xfrm>
            <a:off x="4663440" y="2139696"/>
            <a:ext cx="1005840" cy="256032"/>
          </a:xfrm>
          <a:prstGeom prst="rect">
            <a:avLst/>
          </a:prstGeom>
          <a:solidFill>
            <a:srgbClr val="162244"/>
          </a:solidFill>
          <a:ln w="12700">
            <a:solidFill>
              <a:srgbClr val="243355"/>
            </a:solidFill>
            <a:prstDash val="solid"/>
          </a:ln>
        </p:spPr>
      </p:sp>
      <p:sp>
        <p:nvSpPr>
          <p:cNvPr id="83" name="Text 81"/>
          <p:cNvSpPr/>
          <p:nvPr/>
        </p:nvSpPr>
        <p:spPr>
          <a:xfrm>
            <a:off x="4663440" y="2139696"/>
            <a:ext cx="1005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50" b="1" dirty="0">
                <a:solidFill>
                  <a:srgbClr val="F59E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BYPASS(</a:t>
            </a:r>
            <a:r>
              <a:rPr lang="ko-KR" altLang="en-US" sz="850" b="1" dirty="0">
                <a:solidFill>
                  <a:srgbClr val="F59E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바이패스</a:t>
            </a:r>
            <a:r>
              <a:rPr lang="en-US" altLang="ko-KR" sz="850" b="1" dirty="0">
                <a:solidFill>
                  <a:srgbClr val="F59E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)</a:t>
            </a:r>
            <a:endParaRPr lang="en-US" sz="850" dirty="0"/>
          </a:p>
        </p:txBody>
      </p:sp>
      <p:sp>
        <p:nvSpPr>
          <p:cNvPr id="84" name="Shape 82"/>
          <p:cNvSpPr/>
          <p:nvPr/>
        </p:nvSpPr>
        <p:spPr>
          <a:xfrm>
            <a:off x="5715000" y="2139696"/>
            <a:ext cx="804672" cy="256032"/>
          </a:xfrm>
          <a:prstGeom prst="rect">
            <a:avLst/>
          </a:prstGeom>
          <a:solidFill>
            <a:srgbClr val="162244"/>
          </a:solidFill>
          <a:ln w="12700">
            <a:solidFill>
              <a:srgbClr val="243355"/>
            </a:solidFill>
            <a:prstDash val="solid"/>
          </a:ln>
        </p:spPr>
      </p:sp>
      <p:sp>
        <p:nvSpPr>
          <p:cNvPr id="85" name="Text 83"/>
          <p:cNvSpPr/>
          <p:nvPr/>
        </p:nvSpPr>
        <p:spPr>
          <a:xfrm>
            <a:off x="5715000" y="2139696"/>
            <a:ext cx="804672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100°</a:t>
            </a:r>
            <a:endParaRPr lang="en-US" sz="900" dirty="0"/>
          </a:p>
        </p:txBody>
      </p:sp>
      <p:sp>
        <p:nvSpPr>
          <p:cNvPr id="86" name="Shape 84"/>
          <p:cNvSpPr/>
          <p:nvPr/>
        </p:nvSpPr>
        <p:spPr>
          <a:xfrm>
            <a:off x="6565392" y="2139696"/>
            <a:ext cx="822960" cy="256032"/>
          </a:xfrm>
          <a:prstGeom prst="rect">
            <a:avLst/>
          </a:prstGeom>
          <a:solidFill>
            <a:srgbClr val="162244"/>
          </a:solidFill>
          <a:ln w="12700">
            <a:solidFill>
              <a:srgbClr val="243355"/>
            </a:solidFill>
            <a:prstDash val="solid"/>
          </a:ln>
        </p:spPr>
      </p:sp>
      <p:sp>
        <p:nvSpPr>
          <p:cNvPr id="87" name="Text 85"/>
          <p:cNvSpPr/>
          <p:nvPr/>
        </p:nvSpPr>
        <p:spPr>
          <a:xfrm>
            <a:off x="6565392" y="2139696"/>
            <a:ext cx="8229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100°</a:t>
            </a:r>
            <a:endParaRPr lang="en-US" sz="900" dirty="0"/>
          </a:p>
        </p:txBody>
      </p:sp>
      <p:sp>
        <p:nvSpPr>
          <p:cNvPr id="88" name="Shape 86"/>
          <p:cNvSpPr/>
          <p:nvPr/>
        </p:nvSpPr>
        <p:spPr>
          <a:xfrm>
            <a:off x="7434072" y="2139696"/>
            <a:ext cx="685800" cy="256032"/>
          </a:xfrm>
          <a:prstGeom prst="rect">
            <a:avLst/>
          </a:prstGeom>
          <a:solidFill>
            <a:srgbClr val="162244"/>
          </a:solidFill>
          <a:ln w="12700">
            <a:solidFill>
              <a:srgbClr val="243355"/>
            </a:solidFill>
            <a:prstDash val="solid"/>
          </a:ln>
        </p:spPr>
      </p:sp>
      <p:sp>
        <p:nvSpPr>
          <p:cNvPr id="89" name="Text 87"/>
          <p:cNvSpPr/>
          <p:nvPr/>
        </p:nvSpPr>
        <p:spPr>
          <a:xfrm>
            <a:off x="7434072" y="2139696"/>
            <a:ext cx="6858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0°</a:t>
            </a:r>
            <a:endParaRPr lang="en-US" sz="900" dirty="0"/>
          </a:p>
        </p:txBody>
      </p:sp>
      <p:sp>
        <p:nvSpPr>
          <p:cNvPr id="90" name="Shape 88"/>
          <p:cNvSpPr/>
          <p:nvPr/>
        </p:nvSpPr>
        <p:spPr>
          <a:xfrm>
            <a:off x="4663440" y="2441448"/>
            <a:ext cx="1005840" cy="256032"/>
          </a:xfrm>
          <a:prstGeom prst="rect">
            <a:avLst/>
          </a:prstGeom>
          <a:solidFill>
            <a:srgbClr val="1E2E54"/>
          </a:solidFill>
          <a:ln w="12700">
            <a:solidFill>
              <a:srgbClr val="243355"/>
            </a:solidFill>
            <a:prstDash val="solid"/>
          </a:ln>
        </p:spPr>
      </p:sp>
      <p:sp>
        <p:nvSpPr>
          <p:cNvPr id="91" name="Text 89"/>
          <p:cNvSpPr/>
          <p:nvPr/>
        </p:nvSpPr>
        <p:spPr>
          <a:xfrm>
            <a:off x="4663440" y="2441448"/>
            <a:ext cx="1005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50" b="1" dirty="0">
                <a:solidFill>
                  <a:srgbClr val="F59E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 (급기)</a:t>
            </a:r>
            <a:endParaRPr lang="en-US" sz="850" dirty="0"/>
          </a:p>
        </p:txBody>
      </p:sp>
      <p:sp>
        <p:nvSpPr>
          <p:cNvPr id="92" name="Shape 90"/>
          <p:cNvSpPr/>
          <p:nvPr/>
        </p:nvSpPr>
        <p:spPr>
          <a:xfrm>
            <a:off x="5715000" y="2441448"/>
            <a:ext cx="804672" cy="256032"/>
          </a:xfrm>
          <a:prstGeom prst="rect">
            <a:avLst/>
          </a:prstGeom>
          <a:solidFill>
            <a:srgbClr val="1E2E54"/>
          </a:solidFill>
          <a:ln w="12700">
            <a:solidFill>
              <a:srgbClr val="243355"/>
            </a:solidFill>
            <a:prstDash val="solid"/>
          </a:ln>
        </p:spPr>
      </p:sp>
      <p:sp>
        <p:nvSpPr>
          <p:cNvPr id="93" name="Text 91"/>
          <p:cNvSpPr/>
          <p:nvPr/>
        </p:nvSpPr>
        <p:spPr>
          <a:xfrm>
            <a:off x="5715000" y="2441448"/>
            <a:ext cx="804672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0°</a:t>
            </a:r>
            <a:endParaRPr lang="en-US" sz="900" dirty="0"/>
          </a:p>
        </p:txBody>
      </p:sp>
      <p:sp>
        <p:nvSpPr>
          <p:cNvPr id="94" name="Shape 92"/>
          <p:cNvSpPr/>
          <p:nvPr/>
        </p:nvSpPr>
        <p:spPr>
          <a:xfrm>
            <a:off x="6565392" y="2441448"/>
            <a:ext cx="822960" cy="256032"/>
          </a:xfrm>
          <a:prstGeom prst="rect">
            <a:avLst/>
          </a:prstGeom>
          <a:solidFill>
            <a:srgbClr val="1E2E54"/>
          </a:solidFill>
          <a:ln w="12700">
            <a:solidFill>
              <a:srgbClr val="243355"/>
            </a:solidFill>
            <a:prstDash val="solid"/>
          </a:ln>
        </p:spPr>
      </p:sp>
      <p:sp>
        <p:nvSpPr>
          <p:cNvPr id="95" name="Text 93"/>
          <p:cNvSpPr/>
          <p:nvPr/>
        </p:nvSpPr>
        <p:spPr>
          <a:xfrm>
            <a:off x="6565392" y="2441448"/>
            <a:ext cx="8229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0°</a:t>
            </a:r>
            <a:endParaRPr lang="en-US" sz="900" dirty="0"/>
          </a:p>
        </p:txBody>
      </p:sp>
      <p:sp>
        <p:nvSpPr>
          <p:cNvPr id="96" name="Shape 94"/>
          <p:cNvSpPr/>
          <p:nvPr/>
        </p:nvSpPr>
        <p:spPr>
          <a:xfrm>
            <a:off x="7434072" y="2441448"/>
            <a:ext cx="685800" cy="256032"/>
          </a:xfrm>
          <a:prstGeom prst="rect">
            <a:avLst/>
          </a:prstGeom>
          <a:solidFill>
            <a:srgbClr val="1E2E54"/>
          </a:solidFill>
          <a:ln w="12700">
            <a:solidFill>
              <a:srgbClr val="243355"/>
            </a:solidFill>
            <a:prstDash val="solid"/>
          </a:ln>
        </p:spPr>
      </p:sp>
      <p:sp>
        <p:nvSpPr>
          <p:cNvPr id="97" name="Text 95"/>
          <p:cNvSpPr/>
          <p:nvPr/>
        </p:nvSpPr>
        <p:spPr>
          <a:xfrm>
            <a:off x="7434072" y="2441448"/>
            <a:ext cx="6858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0°</a:t>
            </a:r>
            <a:endParaRPr lang="en-US" sz="900" dirty="0"/>
          </a:p>
        </p:txBody>
      </p:sp>
      <p:sp>
        <p:nvSpPr>
          <p:cNvPr id="98" name="Shape 96"/>
          <p:cNvSpPr/>
          <p:nvPr/>
        </p:nvSpPr>
        <p:spPr>
          <a:xfrm>
            <a:off x="4663440" y="2743200"/>
            <a:ext cx="1005840" cy="256032"/>
          </a:xfrm>
          <a:prstGeom prst="rect">
            <a:avLst/>
          </a:prstGeom>
          <a:solidFill>
            <a:srgbClr val="162244"/>
          </a:solidFill>
          <a:ln w="12700">
            <a:solidFill>
              <a:srgbClr val="243355"/>
            </a:solidFill>
            <a:prstDash val="solid"/>
          </a:ln>
        </p:spPr>
      </p:sp>
      <p:sp>
        <p:nvSpPr>
          <p:cNvPr id="99" name="Text 97"/>
          <p:cNvSpPr/>
          <p:nvPr/>
        </p:nvSpPr>
        <p:spPr>
          <a:xfrm>
            <a:off x="4663440" y="2743200"/>
            <a:ext cx="1005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50" b="1" dirty="0">
                <a:solidFill>
                  <a:srgbClr val="F59E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RA (환기)</a:t>
            </a:r>
            <a:endParaRPr lang="en-US" sz="850" dirty="0"/>
          </a:p>
        </p:txBody>
      </p:sp>
      <p:sp>
        <p:nvSpPr>
          <p:cNvPr id="100" name="Shape 98"/>
          <p:cNvSpPr/>
          <p:nvPr/>
        </p:nvSpPr>
        <p:spPr>
          <a:xfrm>
            <a:off x="5715000" y="2743200"/>
            <a:ext cx="804672" cy="256032"/>
          </a:xfrm>
          <a:prstGeom prst="rect">
            <a:avLst/>
          </a:prstGeom>
          <a:solidFill>
            <a:srgbClr val="162244"/>
          </a:solidFill>
          <a:ln w="12700">
            <a:solidFill>
              <a:srgbClr val="243355"/>
            </a:solidFill>
            <a:prstDash val="solid"/>
          </a:ln>
        </p:spPr>
      </p:sp>
      <p:sp>
        <p:nvSpPr>
          <p:cNvPr id="101" name="Text 99"/>
          <p:cNvSpPr/>
          <p:nvPr/>
        </p:nvSpPr>
        <p:spPr>
          <a:xfrm>
            <a:off x="5715000" y="2743200"/>
            <a:ext cx="804672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70°</a:t>
            </a:r>
            <a:endParaRPr lang="en-US" sz="900" dirty="0"/>
          </a:p>
        </p:txBody>
      </p:sp>
      <p:sp>
        <p:nvSpPr>
          <p:cNvPr id="102" name="Shape 100"/>
          <p:cNvSpPr/>
          <p:nvPr/>
        </p:nvSpPr>
        <p:spPr>
          <a:xfrm>
            <a:off x="6565392" y="2743200"/>
            <a:ext cx="822960" cy="256032"/>
          </a:xfrm>
          <a:prstGeom prst="rect">
            <a:avLst/>
          </a:prstGeom>
          <a:solidFill>
            <a:srgbClr val="162244"/>
          </a:solidFill>
          <a:ln w="12700">
            <a:solidFill>
              <a:srgbClr val="243355"/>
            </a:solidFill>
            <a:prstDash val="solid"/>
          </a:ln>
        </p:spPr>
      </p:sp>
      <p:sp>
        <p:nvSpPr>
          <p:cNvPr id="103" name="Text 101"/>
          <p:cNvSpPr/>
          <p:nvPr/>
        </p:nvSpPr>
        <p:spPr>
          <a:xfrm>
            <a:off x="6565392" y="2743200"/>
            <a:ext cx="8229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140°</a:t>
            </a:r>
            <a:endParaRPr lang="en-US" sz="900" dirty="0"/>
          </a:p>
        </p:txBody>
      </p:sp>
      <p:sp>
        <p:nvSpPr>
          <p:cNvPr id="104" name="Shape 102"/>
          <p:cNvSpPr/>
          <p:nvPr/>
        </p:nvSpPr>
        <p:spPr>
          <a:xfrm>
            <a:off x="7434072" y="2743200"/>
            <a:ext cx="685800" cy="256032"/>
          </a:xfrm>
          <a:prstGeom prst="rect">
            <a:avLst/>
          </a:prstGeom>
          <a:solidFill>
            <a:srgbClr val="162244"/>
          </a:solidFill>
          <a:ln w="12700">
            <a:solidFill>
              <a:srgbClr val="243355"/>
            </a:solidFill>
            <a:prstDash val="solid"/>
          </a:ln>
        </p:spPr>
      </p:sp>
      <p:sp>
        <p:nvSpPr>
          <p:cNvPr id="105" name="Text 103"/>
          <p:cNvSpPr/>
          <p:nvPr/>
        </p:nvSpPr>
        <p:spPr>
          <a:xfrm>
            <a:off x="7434072" y="2743200"/>
            <a:ext cx="6858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140°</a:t>
            </a:r>
            <a:endParaRPr lang="en-US" sz="900" dirty="0"/>
          </a:p>
        </p:txBody>
      </p:sp>
      <p:sp>
        <p:nvSpPr>
          <p:cNvPr id="106" name="Shape 104"/>
          <p:cNvSpPr/>
          <p:nvPr/>
        </p:nvSpPr>
        <p:spPr>
          <a:xfrm>
            <a:off x="4663440" y="3044952"/>
            <a:ext cx="1005840" cy="256032"/>
          </a:xfrm>
          <a:prstGeom prst="rect">
            <a:avLst/>
          </a:prstGeom>
          <a:solidFill>
            <a:srgbClr val="1E2E54"/>
          </a:solidFill>
          <a:ln w="12700">
            <a:solidFill>
              <a:srgbClr val="243355"/>
            </a:solidFill>
            <a:prstDash val="solid"/>
          </a:ln>
        </p:spPr>
      </p:sp>
      <p:sp>
        <p:nvSpPr>
          <p:cNvPr id="107" name="Text 105"/>
          <p:cNvSpPr/>
          <p:nvPr/>
        </p:nvSpPr>
        <p:spPr>
          <a:xfrm>
            <a:off x="4663440" y="3044952"/>
            <a:ext cx="1005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50" b="1" dirty="0">
                <a:solidFill>
                  <a:srgbClr val="F59E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AIR (공청)</a:t>
            </a:r>
            <a:endParaRPr lang="en-US" sz="850" dirty="0"/>
          </a:p>
        </p:txBody>
      </p:sp>
      <p:sp>
        <p:nvSpPr>
          <p:cNvPr id="108" name="Shape 106"/>
          <p:cNvSpPr/>
          <p:nvPr/>
        </p:nvSpPr>
        <p:spPr>
          <a:xfrm>
            <a:off x="5715000" y="3044952"/>
            <a:ext cx="804672" cy="256032"/>
          </a:xfrm>
          <a:prstGeom prst="rect">
            <a:avLst/>
          </a:prstGeom>
          <a:solidFill>
            <a:srgbClr val="1E2E54"/>
          </a:solidFill>
          <a:ln w="12700">
            <a:solidFill>
              <a:srgbClr val="243355"/>
            </a:solidFill>
            <a:prstDash val="solid"/>
          </a:ln>
        </p:spPr>
      </p:sp>
      <p:sp>
        <p:nvSpPr>
          <p:cNvPr id="109" name="Text 107"/>
          <p:cNvSpPr/>
          <p:nvPr/>
        </p:nvSpPr>
        <p:spPr>
          <a:xfrm>
            <a:off x="5715000" y="3044952"/>
            <a:ext cx="804672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105°</a:t>
            </a:r>
            <a:endParaRPr lang="en-US" sz="900" dirty="0"/>
          </a:p>
        </p:txBody>
      </p:sp>
      <p:sp>
        <p:nvSpPr>
          <p:cNvPr id="110" name="Shape 108"/>
          <p:cNvSpPr/>
          <p:nvPr/>
        </p:nvSpPr>
        <p:spPr>
          <a:xfrm>
            <a:off x="6565392" y="3044952"/>
            <a:ext cx="822960" cy="256032"/>
          </a:xfrm>
          <a:prstGeom prst="rect">
            <a:avLst/>
          </a:prstGeom>
          <a:solidFill>
            <a:srgbClr val="1E2E54"/>
          </a:solidFill>
          <a:ln w="12700">
            <a:solidFill>
              <a:srgbClr val="243355"/>
            </a:solidFill>
            <a:prstDash val="solid"/>
          </a:ln>
        </p:spPr>
      </p:sp>
      <p:sp>
        <p:nvSpPr>
          <p:cNvPr id="111" name="Text 109"/>
          <p:cNvSpPr/>
          <p:nvPr/>
        </p:nvSpPr>
        <p:spPr>
          <a:xfrm>
            <a:off x="6565392" y="3044952"/>
            <a:ext cx="8229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0°</a:t>
            </a:r>
            <a:endParaRPr lang="en-US" sz="900" dirty="0"/>
          </a:p>
        </p:txBody>
      </p:sp>
      <p:sp>
        <p:nvSpPr>
          <p:cNvPr id="112" name="Shape 110"/>
          <p:cNvSpPr/>
          <p:nvPr/>
        </p:nvSpPr>
        <p:spPr>
          <a:xfrm>
            <a:off x="7434072" y="3044952"/>
            <a:ext cx="685800" cy="256032"/>
          </a:xfrm>
          <a:prstGeom prst="rect">
            <a:avLst/>
          </a:prstGeom>
          <a:solidFill>
            <a:srgbClr val="1E2E54"/>
          </a:solidFill>
          <a:ln w="12700">
            <a:solidFill>
              <a:srgbClr val="243355"/>
            </a:solidFill>
            <a:prstDash val="solid"/>
          </a:ln>
        </p:spPr>
      </p:sp>
      <p:sp>
        <p:nvSpPr>
          <p:cNvPr id="113" name="Text 111"/>
          <p:cNvSpPr/>
          <p:nvPr/>
        </p:nvSpPr>
        <p:spPr>
          <a:xfrm>
            <a:off x="7434072" y="3044952"/>
            <a:ext cx="6858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105°</a:t>
            </a:r>
            <a:endParaRPr lang="en-US" sz="900" dirty="0"/>
          </a:p>
        </p:txBody>
      </p:sp>
      <p:sp>
        <p:nvSpPr>
          <p:cNvPr id="114" name="Shape 112"/>
          <p:cNvSpPr/>
          <p:nvPr/>
        </p:nvSpPr>
        <p:spPr>
          <a:xfrm>
            <a:off x="4663440" y="3383280"/>
            <a:ext cx="4133088" cy="36576"/>
          </a:xfrm>
          <a:prstGeom prst="rect">
            <a:avLst/>
          </a:prstGeom>
          <a:solidFill>
            <a:srgbClr val="243355"/>
          </a:solidFill>
          <a:ln w="12700">
            <a:solidFill>
              <a:srgbClr val="243355"/>
            </a:solidFill>
            <a:prstDash val="solid"/>
          </a:ln>
        </p:spPr>
      </p:sp>
      <p:sp>
        <p:nvSpPr>
          <p:cNvPr id="115" name="Text 113"/>
          <p:cNvSpPr/>
          <p:nvPr/>
        </p:nvSpPr>
        <p:spPr>
          <a:xfrm>
            <a:off x="4663440" y="3493008"/>
            <a:ext cx="416052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›  Damper_Setting(댐퍼번호, 각도) → Target_Step_Count[n] 계산</a:t>
            </a:r>
            <a:endParaRPr lang="en-US" sz="850" dirty="0"/>
          </a:p>
        </p:txBody>
      </p:sp>
      <p:sp>
        <p:nvSpPr>
          <p:cNvPr id="116" name="Text 114"/>
          <p:cNvSpPr/>
          <p:nvPr/>
        </p:nvSpPr>
        <p:spPr>
          <a:xfrm>
            <a:off x="4663440" y="3767328"/>
            <a:ext cx="416052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›  Timer1 IRQ (1ms) → Step_process() → 스텝 1펄스 구동</a:t>
            </a:r>
            <a:endParaRPr lang="en-US" sz="850" dirty="0"/>
          </a:p>
        </p:txBody>
      </p:sp>
      <p:sp>
        <p:nvSpPr>
          <p:cNvPr id="117" name="Text 115"/>
          <p:cNvSpPr/>
          <p:nvPr/>
        </p:nvSpPr>
        <p:spPr>
          <a:xfrm>
            <a:off x="4663440" y="4041648"/>
            <a:ext cx="416052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›  Current_Step_Count vs Target_Step_Count 비교로 정지 판단</a:t>
            </a:r>
            <a:endParaRPr lang="en-US" sz="850" dirty="0"/>
          </a:p>
        </p:txBody>
      </p:sp>
      <p:sp>
        <p:nvSpPr>
          <p:cNvPr id="118" name="Text 116"/>
          <p:cNvSpPr/>
          <p:nvPr/>
        </p:nvSpPr>
        <p:spPr>
          <a:xfrm>
            <a:off x="4663440" y="4315968"/>
            <a:ext cx="416052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›  방향 제어: Step_dir[n]  /  전류 차단: Step_Mx_Stop()</a:t>
            </a:r>
            <a:endParaRPr lang="en-US" sz="85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D1B3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02920"/>
          </a:xfrm>
          <a:prstGeom prst="rect">
            <a:avLst/>
          </a:prstGeom>
          <a:solidFill>
            <a:srgbClr val="0D1B36"/>
          </a:solidFill>
          <a:ln w="12700">
            <a:solidFill>
              <a:srgbClr val="0D1B36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256032" cy="502920"/>
          </a:xfrm>
          <a:prstGeom prst="rect">
            <a:avLst/>
          </a:prstGeom>
          <a:solidFill>
            <a:srgbClr val="00C2D4"/>
          </a:solidFill>
          <a:ln w="12700">
            <a:solidFill>
              <a:srgbClr val="00C2D4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384048" y="0"/>
            <a:ext cx="77724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공기질 자동 제어 알고리즘</a:t>
            </a:r>
            <a:endParaRPr lang="en-US" sz="2000" dirty="0"/>
          </a:p>
        </p:txBody>
      </p:sp>
      <p:sp>
        <p:nvSpPr>
          <p:cNvPr id="5" name="Text 3"/>
          <p:cNvSpPr/>
          <p:nvPr/>
        </p:nvSpPr>
        <p:spPr>
          <a:xfrm>
            <a:off x="384048" y="0"/>
            <a:ext cx="77724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100" dirty="0">
                <a:solidFill>
                  <a:srgbClr val="00C2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My_system.c — Air_Quality_damper_process() / DL_Sinario_Process()</a:t>
            </a:r>
            <a:endParaRPr lang="en-US" sz="1100" dirty="0"/>
          </a:p>
        </p:txBody>
      </p:sp>
      <p:sp>
        <p:nvSpPr>
          <p:cNvPr id="6" name="Shape 4"/>
          <p:cNvSpPr/>
          <p:nvPr/>
        </p:nvSpPr>
        <p:spPr>
          <a:xfrm>
            <a:off x="256032" y="658368"/>
            <a:ext cx="4114800" cy="1600200"/>
          </a:xfrm>
          <a:prstGeom prst="rect">
            <a:avLst/>
          </a:prstGeom>
          <a:solidFill>
            <a:srgbClr val="1A2B4A"/>
          </a:solidFill>
          <a:ln w="19050">
            <a:solidFill>
              <a:srgbClr val="00C2D4"/>
            </a:solidFill>
            <a:prstDash val="solid"/>
          </a:ln>
          <a:effectLst>
            <a:outerShdw blurRad="101600" dist="38100" dir="8100000" algn="bl" rotWithShape="0">
              <a:srgbClr val="000000">
                <a:alpha val="25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256032" y="658368"/>
            <a:ext cx="64008" cy="1600200"/>
          </a:xfrm>
          <a:prstGeom prst="rect">
            <a:avLst/>
          </a:prstGeom>
          <a:solidFill>
            <a:srgbClr val="00C2D4"/>
          </a:solidFill>
          <a:ln w="12700">
            <a:solidFill>
              <a:srgbClr val="00C2D4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438912" y="713232"/>
            <a:ext cx="36576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00C2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공기질 임계값 (EEPROM 설정 가능)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347472" y="1005840"/>
            <a:ext cx="777240" cy="237744"/>
          </a:xfrm>
          <a:prstGeom prst="rect">
            <a:avLst/>
          </a:prstGeom>
          <a:solidFill>
            <a:srgbClr val="009BAD"/>
          </a:solidFill>
          <a:ln w="12700">
            <a:solidFill>
              <a:srgbClr val="009BAD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347472" y="1005840"/>
            <a:ext cx="77724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센서</a:t>
            </a:r>
            <a:endParaRPr lang="en-US" sz="1000" dirty="0"/>
          </a:p>
        </p:txBody>
      </p:sp>
      <p:sp>
        <p:nvSpPr>
          <p:cNvPr id="11" name="Shape 9"/>
          <p:cNvSpPr/>
          <p:nvPr/>
        </p:nvSpPr>
        <p:spPr>
          <a:xfrm>
            <a:off x="1170432" y="1005840"/>
            <a:ext cx="640080" cy="237744"/>
          </a:xfrm>
          <a:prstGeom prst="rect">
            <a:avLst/>
          </a:prstGeom>
          <a:solidFill>
            <a:srgbClr val="009BAD"/>
          </a:solidFill>
          <a:ln w="12700">
            <a:solidFill>
              <a:srgbClr val="009BAD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1170432" y="1005840"/>
            <a:ext cx="64008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Lv1 보통</a:t>
            </a:r>
            <a:endParaRPr lang="en-US" sz="1000" dirty="0"/>
          </a:p>
        </p:txBody>
      </p:sp>
      <p:sp>
        <p:nvSpPr>
          <p:cNvPr id="13" name="Shape 11"/>
          <p:cNvSpPr/>
          <p:nvPr/>
        </p:nvSpPr>
        <p:spPr>
          <a:xfrm>
            <a:off x="1856232" y="1005840"/>
            <a:ext cx="640080" cy="237744"/>
          </a:xfrm>
          <a:prstGeom prst="rect">
            <a:avLst/>
          </a:prstGeom>
          <a:solidFill>
            <a:srgbClr val="009BAD"/>
          </a:solidFill>
          <a:ln w="12700">
            <a:solidFill>
              <a:srgbClr val="009BAD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1856232" y="1005840"/>
            <a:ext cx="64008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Lv2 나쁨</a:t>
            </a:r>
            <a:endParaRPr lang="en-US" sz="1000" dirty="0"/>
          </a:p>
        </p:txBody>
      </p:sp>
      <p:sp>
        <p:nvSpPr>
          <p:cNvPr id="15" name="Shape 13"/>
          <p:cNvSpPr/>
          <p:nvPr/>
        </p:nvSpPr>
        <p:spPr>
          <a:xfrm>
            <a:off x="2542032" y="1005840"/>
            <a:ext cx="804672" cy="237744"/>
          </a:xfrm>
          <a:prstGeom prst="rect">
            <a:avLst/>
          </a:prstGeom>
          <a:solidFill>
            <a:srgbClr val="009BAD"/>
          </a:solidFill>
          <a:ln w="12700">
            <a:solidFill>
              <a:srgbClr val="009BAD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2542032" y="1005840"/>
            <a:ext cx="804672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Lv3 매우나쁨</a:t>
            </a:r>
            <a:endParaRPr lang="en-US" sz="1000" dirty="0"/>
          </a:p>
        </p:txBody>
      </p:sp>
      <p:sp>
        <p:nvSpPr>
          <p:cNvPr id="17" name="Shape 15"/>
          <p:cNvSpPr/>
          <p:nvPr/>
        </p:nvSpPr>
        <p:spPr>
          <a:xfrm>
            <a:off x="3392424" y="1005840"/>
            <a:ext cx="713232" cy="237744"/>
          </a:xfrm>
          <a:prstGeom prst="rect">
            <a:avLst/>
          </a:prstGeom>
          <a:solidFill>
            <a:srgbClr val="009BAD"/>
          </a:solidFill>
          <a:ln w="12700">
            <a:solidFill>
              <a:srgbClr val="009BAD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3392424" y="1005840"/>
            <a:ext cx="713232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Lv4 위험</a:t>
            </a:r>
            <a:endParaRPr lang="en-US" sz="1000" dirty="0"/>
          </a:p>
        </p:txBody>
      </p:sp>
      <p:sp>
        <p:nvSpPr>
          <p:cNvPr id="19" name="Shape 17"/>
          <p:cNvSpPr/>
          <p:nvPr/>
        </p:nvSpPr>
        <p:spPr>
          <a:xfrm>
            <a:off x="347472" y="1298448"/>
            <a:ext cx="777240" cy="256032"/>
          </a:xfrm>
          <a:prstGeom prst="rect">
            <a:avLst/>
          </a:prstGeom>
          <a:solidFill>
            <a:srgbClr val="162244"/>
          </a:solidFill>
          <a:ln w="12700">
            <a:solidFill>
              <a:srgbClr val="243355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347472" y="1298448"/>
            <a:ext cx="7772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50" b="1" dirty="0">
                <a:solidFill>
                  <a:srgbClr val="F59E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CO2 (ppm)</a:t>
            </a:r>
            <a:endParaRPr lang="en-US" sz="850" dirty="0"/>
          </a:p>
        </p:txBody>
      </p:sp>
      <p:sp>
        <p:nvSpPr>
          <p:cNvPr id="21" name="Shape 19"/>
          <p:cNvSpPr/>
          <p:nvPr/>
        </p:nvSpPr>
        <p:spPr>
          <a:xfrm>
            <a:off x="1170432" y="1298448"/>
            <a:ext cx="640080" cy="256032"/>
          </a:xfrm>
          <a:prstGeom prst="rect">
            <a:avLst/>
          </a:prstGeom>
          <a:solidFill>
            <a:srgbClr val="162244"/>
          </a:solidFill>
          <a:ln w="12700">
            <a:solidFill>
              <a:srgbClr val="243355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1170432" y="1298448"/>
            <a:ext cx="6400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600</a:t>
            </a:r>
            <a:endParaRPr lang="en-US" sz="950" dirty="0"/>
          </a:p>
        </p:txBody>
      </p:sp>
      <p:sp>
        <p:nvSpPr>
          <p:cNvPr id="23" name="Shape 21"/>
          <p:cNvSpPr/>
          <p:nvPr/>
        </p:nvSpPr>
        <p:spPr>
          <a:xfrm>
            <a:off x="1856232" y="1298448"/>
            <a:ext cx="640080" cy="256032"/>
          </a:xfrm>
          <a:prstGeom prst="rect">
            <a:avLst/>
          </a:prstGeom>
          <a:solidFill>
            <a:srgbClr val="162244"/>
          </a:solidFill>
          <a:ln w="12700">
            <a:solidFill>
              <a:srgbClr val="243355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1856232" y="1298448"/>
            <a:ext cx="6400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700</a:t>
            </a:r>
            <a:endParaRPr lang="en-US" sz="950" dirty="0"/>
          </a:p>
        </p:txBody>
      </p:sp>
      <p:sp>
        <p:nvSpPr>
          <p:cNvPr id="25" name="Shape 23"/>
          <p:cNvSpPr/>
          <p:nvPr/>
        </p:nvSpPr>
        <p:spPr>
          <a:xfrm>
            <a:off x="2542032" y="1298448"/>
            <a:ext cx="804672" cy="256032"/>
          </a:xfrm>
          <a:prstGeom prst="rect">
            <a:avLst/>
          </a:prstGeom>
          <a:solidFill>
            <a:srgbClr val="162244"/>
          </a:solidFill>
          <a:ln w="12700">
            <a:solidFill>
              <a:srgbClr val="243355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2542032" y="1298448"/>
            <a:ext cx="804672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800</a:t>
            </a:r>
            <a:endParaRPr lang="en-US" sz="950" dirty="0"/>
          </a:p>
        </p:txBody>
      </p:sp>
      <p:sp>
        <p:nvSpPr>
          <p:cNvPr id="27" name="Shape 25"/>
          <p:cNvSpPr/>
          <p:nvPr/>
        </p:nvSpPr>
        <p:spPr>
          <a:xfrm>
            <a:off x="3392424" y="1298448"/>
            <a:ext cx="713232" cy="256032"/>
          </a:xfrm>
          <a:prstGeom prst="rect">
            <a:avLst/>
          </a:prstGeom>
          <a:solidFill>
            <a:srgbClr val="162244"/>
          </a:solidFill>
          <a:ln w="12700">
            <a:solidFill>
              <a:srgbClr val="243355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3392424" y="1298448"/>
            <a:ext cx="713232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900</a:t>
            </a:r>
            <a:endParaRPr lang="en-US" sz="950" dirty="0"/>
          </a:p>
        </p:txBody>
      </p:sp>
      <p:sp>
        <p:nvSpPr>
          <p:cNvPr id="29" name="Shape 27"/>
          <p:cNvSpPr/>
          <p:nvPr/>
        </p:nvSpPr>
        <p:spPr>
          <a:xfrm>
            <a:off x="347472" y="1591056"/>
            <a:ext cx="777240" cy="256032"/>
          </a:xfrm>
          <a:prstGeom prst="rect">
            <a:avLst/>
          </a:prstGeom>
          <a:solidFill>
            <a:srgbClr val="1E2E54"/>
          </a:solidFill>
          <a:ln w="12700">
            <a:solidFill>
              <a:srgbClr val="243355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347472" y="1591056"/>
            <a:ext cx="7772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50" b="1" dirty="0">
                <a:solidFill>
                  <a:srgbClr val="F59E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VOC (idx)</a:t>
            </a:r>
            <a:endParaRPr lang="en-US" sz="850" dirty="0"/>
          </a:p>
        </p:txBody>
      </p:sp>
      <p:sp>
        <p:nvSpPr>
          <p:cNvPr id="31" name="Shape 29"/>
          <p:cNvSpPr/>
          <p:nvPr/>
        </p:nvSpPr>
        <p:spPr>
          <a:xfrm>
            <a:off x="1170432" y="1591056"/>
            <a:ext cx="640080" cy="256032"/>
          </a:xfrm>
          <a:prstGeom prst="rect">
            <a:avLst/>
          </a:prstGeom>
          <a:solidFill>
            <a:srgbClr val="1E2E54"/>
          </a:solidFill>
          <a:ln w="12700">
            <a:solidFill>
              <a:srgbClr val="243355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1170432" y="1591056"/>
            <a:ext cx="6400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250</a:t>
            </a:r>
            <a:endParaRPr lang="en-US" sz="950" dirty="0"/>
          </a:p>
        </p:txBody>
      </p:sp>
      <p:sp>
        <p:nvSpPr>
          <p:cNvPr id="33" name="Shape 31"/>
          <p:cNvSpPr/>
          <p:nvPr/>
        </p:nvSpPr>
        <p:spPr>
          <a:xfrm>
            <a:off x="1856232" y="1591056"/>
            <a:ext cx="640080" cy="256032"/>
          </a:xfrm>
          <a:prstGeom prst="rect">
            <a:avLst/>
          </a:prstGeom>
          <a:solidFill>
            <a:srgbClr val="1E2E54"/>
          </a:solidFill>
          <a:ln w="12700">
            <a:solidFill>
              <a:srgbClr val="243355"/>
            </a:solidFill>
            <a:prstDash val="solid"/>
          </a:ln>
        </p:spPr>
      </p:sp>
      <p:sp>
        <p:nvSpPr>
          <p:cNvPr id="34" name="Text 32"/>
          <p:cNvSpPr/>
          <p:nvPr/>
        </p:nvSpPr>
        <p:spPr>
          <a:xfrm>
            <a:off x="1856232" y="1591056"/>
            <a:ext cx="6400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300</a:t>
            </a:r>
            <a:endParaRPr lang="en-US" sz="950" dirty="0"/>
          </a:p>
        </p:txBody>
      </p:sp>
      <p:sp>
        <p:nvSpPr>
          <p:cNvPr id="35" name="Shape 33"/>
          <p:cNvSpPr/>
          <p:nvPr/>
        </p:nvSpPr>
        <p:spPr>
          <a:xfrm>
            <a:off x="2542032" y="1591056"/>
            <a:ext cx="804672" cy="256032"/>
          </a:xfrm>
          <a:prstGeom prst="rect">
            <a:avLst/>
          </a:prstGeom>
          <a:solidFill>
            <a:srgbClr val="1E2E54"/>
          </a:solidFill>
          <a:ln w="12700">
            <a:solidFill>
              <a:srgbClr val="243355"/>
            </a:solidFill>
            <a:prstDash val="solid"/>
          </a:ln>
        </p:spPr>
      </p:sp>
      <p:sp>
        <p:nvSpPr>
          <p:cNvPr id="36" name="Text 34"/>
          <p:cNvSpPr/>
          <p:nvPr/>
        </p:nvSpPr>
        <p:spPr>
          <a:xfrm>
            <a:off x="2542032" y="1591056"/>
            <a:ext cx="804672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350</a:t>
            </a:r>
            <a:endParaRPr lang="en-US" sz="950" dirty="0"/>
          </a:p>
        </p:txBody>
      </p:sp>
      <p:sp>
        <p:nvSpPr>
          <p:cNvPr id="37" name="Shape 35"/>
          <p:cNvSpPr/>
          <p:nvPr/>
        </p:nvSpPr>
        <p:spPr>
          <a:xfrm>
            <a:off x="3392424" y="1591056"/>
            <a:ext cx="713232" cy="256032"/>
          </a:xfrm>
          <a:prstGeom prst="rect">
            <a:avLst/>
          </a:prstGeom>
          <a:solidFill>
            <a:srgbClr val="1E2E54"/>
          </a:solidFill>
          <a:ln w="12700">
            <a:solidFill>
              <a:srgbClr val="243355"/>
            </a:solidFill>
            <a:prstDash val="solid"/>
          </a:ln>
        </p:spPr>
      </p:sp>
      <p:sp>
        <p:nvSpPr>
          <p:cNvPr id="38" name="Text 36"/>
          <p:cNvSpPr/>
          <p:nvPr/>
        </p:nvSpPr>
        <p:spPr>
          <a:xfrm>
            <a:off x="3392424" y="1591056"/>
            <a:ext cx="713232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400</a:t>
            </a:r>
            <a:endParaRPr lang="en-US" sz="950" dirty="0"/>
          </a:p>
        </p:txBody>
      </p:sp>
      <p:sp>
        <p:nvSpPr>
          <p:cNvPr id="39" name="Shape 37"/>
          <p:cNvSpPr/>
          <p:nvPr/>
        </p:nvSpPr>
        <p:spPr>
          <a:xfrm>
            <a:off x="347472" y="1883664"/>
            <a:ext cx="777240" cy="256032"/>
          </a:xfrm>
          <a:prstGeom prst="rect">
            <a:avLst/>
          </a:prstGeom>
          <a:solidFill>
            <a:srgbClr val="162244"/>
          </a:solidFill>
          <a:ln w="12700">
            <a:solidFill>
              <a:srgbClr val="243355"/>
            </a:solidFill>
            <a:prstDash val="solid"/>
          </a:ln>
        </p:spPr>
      </p:sp>
      <p:sp>
        <p:nvSpPr>
          <p:cNvPr id="40" name="Text 38"/>
          <p:cNvSpPr/>
          <p:nvPr/>
        </p:nvSpPr>
        <p:spPr>
          <a:xfrm>
            <a:off x="347472" y="1883664"/>
            <a:ext cx="7772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50" b="1" dirty="0">
                <a:solidFill>
                  <a:srgbClr val="F59E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PM2.5</a:t>
            </a:r>
            <a:endParaRPr lang="en-US" sz="850" dirty="0"/>
          </a:p>
        </p:txBody>
      </p:sp>
      <p:sp>
        <p:nvSpPr>
          <p:cNvPr id="41" name="Shape 39"/>
          <p:cNvSpPr/>
          <p:nvPr/>
        </p:nvSpPr>
        <p:spPr>
          <a:xfrm>
            <a:off x="1170432" y="1883664"/>
            <a:ext cx="640080" cy="256032"/>
          </a:xfrm>
          <a:prstGeom prst="rect">
            <a:avLst/>
          </a:prstGeom>
          <a:solidFill>
            <a:srgbClr val="162244"/>
          </a:solidFill>
          <a:ln w="12700">
            <a:solidFill>
              <a:srgbClr val="243355"/>
            </a:solidFill>
            <a:prstDash val="solid"/>
          </a:ln>
        </p:spPr>
      </p:sp>
      <p:sp>
        <p:nvSpPr>
          <p:cNvPr id="42" name="Text 40"/>
          <p:cNvSpPr/>
          <p:nvPr/>
        </p:nvSpPr>
        <p:spPr>
          <a:xfrm>
            <a:off x="1170432" y="1883664"/>
            <a:ext cx="6400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15</a:t>
            </a:r>
            <a:endParaRPr lang="en-US" sz="950" dirty="0"/>
          </a:p>
        </p:txBody>
      </p:sp>
      <p:sp>
        <p:nvSpPr>
          <p:cNvPr id="43" name="Shape 41"/>
          <p:cNvSpPr/>
          <p:nvPr/>
        </p:nvSpPr>
        <p:spPr>
          <a:xfrm>
            <a:off x="1856232" y="1883664"/>
            <a:ext cx="640080" cy="256032"/>
          </a:xfrm>
          <a:prstGeom prst="rect">
            <a:avLst/>
          </a:prstGeom>
          <a:solidFill>
            <a:srgbClr val="162244"/>
          </a:solidFill>
          <a:ln w="12700">
            <a:solidFill>
              <a:srgbClr val="243355"/>
            </a:solidFill>
            <a:prstDash val="solid"/>
          </a:ln>
        </p:spPr>
      </p:sp>
      <p:sp>
        <p:nvSpPr>
          <p:cNvPr id="44" name="Text 42"/>
          <p:cNvSpPr/>
          <p:nvPr/>
        </p:nvSpPr>
        <p:spPr>
          <a:xfrm>
            <a:off x="1856232" y="1883664"/>
            <a:ext cx="6400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30</a:t>
            </a:r>
            <a:endParaRPr lang="en-US" sz="950" dirty="0"/>
          </a:p>
        </p:txBody>
      </p:sp>
      <p:sp>
        <p:nvSpPr>
          <p:cNvPr id="45" name="Shape 43"/>
          <p:cNvSpPr/>
          <p:nvPr/>
        </p:nvSpPr>
        <p:spPr>
          <a:xfrm>
            <a:off x="2542032" y="1883664"/>
            <a:ext cx="804672" cy="256032"/>
          </a:xfrm>
          <a:prstGeom prst="rect">
            <a:avLst/>
          </a:prstGeom>
          <a:solidFill>
            <a:srgbClr val="162244"/>
          </a:solidFill>
          <a:ln w="12700">
            <a:solidFill>
              <a:srgbClr val="243355"/>
            </a:solidFill>
            <a:prstDash val="solid"/>
          </a:ln>
        </p:spPr>
      </p:sp>
      <p:sp>
        <p:nvSpPr>
          <p:cNvPr id="46" name="Text 44"/>
          <p:cNvSpPr/>
          <p:nvPr/>
        </p:nvSpPr>
        <p:spPr>
          <a:xfrm>
            <a:off x="2542032" y="1883664"/>
            <a:ext cx="804672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50</a:t>
            </a:r>
            <a:endParaRPr lang="en-US" sz="950" dirty="0"/>
          </a:p>
        </p:txBody>
      </p:sp>
      <p:sp>
        <p:nvSpPr>
          <p:cNvPr id="47" name="Shape 45"/>
          <p:cNvSpPr/>
          <p:nvPr/>
        </p:nvSpPr>
        <p:spPr>
          <a:xfrm>
            <a:off x="3392424" y="1883664"/>
            <a:ext cx="713232" cy="256032"/>
          </a:xfrm>
          <a:prstGeom prst="rect">
            <a:avLst/>
          </a:prstGeom>
          <a:solidFill>
            <a:srgbClr val="162244"/>
          </a:solidFill>
          <a:ln w="12700">
            <a:solidFill>
              <a:srgbClr val="243355"/>
            </a:solidFill>
            <a:prstDash val="solid"/>
          </a:ln>
        </p:spPr>
      </p:sp>
      <p:sp>
        <p:nvSpPr>
          <p:cNvPr id="48" name="Text 46"/>
          <p:cNvSpPr/>
          <p:nvPr/>
        </p:nvSpPr>
        <p:spPr>
          <a:xfrm>
            <a:off x="3392424" y="1883664"/>
            <a:ext cx="713232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70</a:t>
            </a:r>
            <a:endParaRPr lang="en-US" sz="950" dirty="0"/>
          </a:p>
        </p:txBody>
      </p:sp>
      <p:sp>
        <p:nvSpPr>
          <p:cNvPr id="49" name="Shape 47"/>
          <p:cNvSpPr/>
          <p:nvPr/>
        </p:nvSpPr>
        <p:spPr>
          <a:xfrm>
            <a:off x="256032" y="2377440"/>
            <a:ext cx="4114800" cy="2423160"/>
          </a:xfrm>
          <a:prstGeom prst="rect">
            <a:avLst/>
          </a:prstGeom>
          <a:solidFill>
            <a:srgbClr val="162244"/>
          </a:solidFill>
          <a:ln w="12700">
            <a:solidFill>
              <a:srgbClr val="243355"/>
            </a:solidFill>
            <a:prstDash val="solid"/>
          </a:ln>
          <a:effectLst>
            <a:outerShdw blurRad="101600" dist="38100" dir="8100000" algn="bl" rotWithShape="0">
              <a:srgbClr val="000000">
                <a:alpha val="25000"/>
              </a:srgbClr>
            </a:outerShdw>
          </a:effectLst>
        </p:spPr>
      </p:sp>
      <p:sp>
        <p:nvSpPr>
          <p:cNvPr id="50" name="Text 48"/>
          <p:cNvSpPr/>
          <p:nvPr/>
        </p:nvSpPr>
        <p:spPr>
          <a:xfrm>
            <a:off x="384048" y="2432304"/>
            <a:ext cx="374904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00C2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자동 모드 품질 판정 흐름</a:t>
            </a:r>
            <a:endParaRPr lang="en-US" sz="1000" dirty="0"/>
          </a:p>
        </p:txBody>
      </p:sp>
      <p:sp>
        <p:nvSpPr>
          <p:cNvPr id="51" name="Shape 49"/>
          <p:cNvSpPr/>
          <p:nvPr/>
        </p:nvSpPr>
        <p:spPr>
          <a:xfrm>
            <a:off x="347472" y="2743200"/>
            <a:ext cx="3913632" cy="274320"/>
          </a:xfrm>
          <a:prstGeom prst="rect">
            <a:avLst/>
          </a:prstGeom>
          <a:solidFill>
            <a:srgbClr val="1E2E54"/>
          </a:solidFill>
          <a:ln w="12700">
            <a:solidFill>
              <a:srgbClr val="243355"/>
            </a:solidFill>
            <a:prstDash val="solid"/>
          </a:ln>
        </p:spPr>
      </p:sp>
      <p:sp>
        <p:nvSpPr>
          <p:cNvPr id="52" name="Text 50"/>
          <p:cNvSpPr/>
          <p:nvPr/>
        </p:nvSpPr>
        <p:spPr>
          <a:xfrm>
            <a:off x="457200" y="2743200"/>
            <a:ext cx="3794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1.  각 방 센서값 읽기 (Room 1~5)</a:t>
            </a:r>
            <a:endParaRPr lang="en-US" sz="900" dirty="0"/>
          </a:p>
        </p:txBody>
      </p:sp>
      <p:sp>
        <p:nvSpPr>
          <p:cNvPr id="53" name="Shape 51"/>
          <p:cNvSpPr/>
          <p:nvPr/>
        </p:nvSpPr>
        <p:spPr>
          <a:xfrm>
            <a:off x="347472" y="3072384"/>
            <a:ext cx="3913632" cy="274320"/>
          </a:xfrm>
          <a:prstGeom prst="rect">
            <a:avLst/>
          </a:prstGeom>
          <a:solidFill>
            <a:srgbClr val="1E2E54"/>
          </a:solidFill>
          <a:ln w="12700">
            <a:solidFill>
              <a:srgbClr val="243355"/>
            </a:solidFill>
            <a:prstDash val="solid"/>
          </a:ln>
        </p:spPr>
      </p:sp>
      <p:sp>
        <p:nvSpPr>
          <p:cNvPr id="54" name="Text 52"/>
          <p:cNvSpPr/>
          <p:nvPr/>
        </p:nvSpPr>
        <p:spPr>
          <a:xfrm>
            <a:off x="457200" y="3072384"/>
            <a:ext cx="3794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2.  CO2/VOC/PM2.5 품질 등급 판정 (0x00~0x08)</a:t>
            </a:r>
            <a:endParaRPr lang="en-US" sz="900" dirty="0"/>
          </a:p>
        </p:txBody>
      </p:sp>
      <p:sp>
        <p:nvSpPr>
          <p:cNvPr id="55" name="Shape 53"/>
          <p:cNvSpPr/>
          <p:nvPr/>
        </p:nvSpPr>
        <p:spPr>
          <a:xfrm>
            <a:off x="347472" y="3401568"/>
            <a:ext cx="3913632" cy="274320"/>
          </a:xfrm>
          <a:prstGeom prst="rect">
            <a:avLst/>
          </a:prstGeom>
          <a:solidFill>
            <a:srgbClr val="1E2E54"/>
          </a:solidFill>
          <a:ln w="12700">
            <a:solidFill>
              <a:srgbClr val="243355"/>
            </a:solidFill>
            <a:prstDash val="solid"/>
          </a:ln>
        </p:spPr>
      </p:sp>
      <p:sp>
        <p:nvSpPr>
          <p:cNvPr id="56" name="Text 54"/>
          <p:cNvSpPr/>
          <p:nvPr/>
        </p:nvSpPr>
        <p:spPr>
          <a:xfrm>
            <a:off x="457200" y="3401568"/>
            <a:ext cx="3794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00C2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3.  room_CVP = CO2_q | VOC_q | PM_q</a:t>
            </a:r>
            <a:endParaRPr lang="en-US" sz="900" dirty="0"/>
          </a:p>
        </p:txBody>
      </p:sp>
      <p:sp>
        <p:nvSpPr>
          <p:cNvPr id="57" name="Shape 55"/>
          <p:cNvSpPr/>
          <p:nvPr/>
        </p:nvSpPr>
        <p:spPr>
          <a:xfrm>
            <a:off x="347472" y="3730752"/>
            <a:ext cx="3913632" cy="274320"/>
          </a:xfrm>
          <a:prstGeom prst="rect">
            <a:avLst/>
          </a:prstGeom>
          <a:solidFill>
            <a:srgbClr val="1A3A5C"/>
          </a:solidFill>
          <a:ln w="12700">
            <a:solidFill>
              <a:srgbClr val="243355"/>
            </a:solidFill>
            <a:prstDash val="solid"/>
          </a:ln>
        </p:spPr>
      </p:sp>
      <p:sp>
        <p:nvSpPr>
          <p:cNvPr id="58" name="Text 56"/>
          <p:cNvSpPr/>
          <p:nvPr/>
        </p:nvSpPr>
        <p:spPr>
          <a:xfrm>
            <a:off x="457200" y="3730752"/>
            <a:ext cx="3794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F59E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4.  =0: 댐퍼닫힘/팬OFF  /  &gt;0: 댐퍼열림/팬ON</a:t>
            </a:r>
            <a:endParaRPr lang="en-US" sz="900" dirty="0"/>
          </a:p>
        </p:txBody>
      </p:sp>
      <p:sp>
        <p:nvSpPr>
          <p:cNvPr id="59" name="Shape 57"/>
          <p:cNvSpPr/>
          <p:nvPr/>
        </p:nvSpPr>
        <p:spPr>
          <a:xfrm>
            <a:off x="347472" y="4059936"/>
            <a:ext cx="3913632" cy="274320"/>
          </a:xfrm>
          <a:prstGeom prst="rect">
            <a:avLst/>
          </a:prstGeom>
          <a:solidFill>
            <a:srgbClr val="1A3A5C"/>
          </a:solidFill>
          <a:ln w="12700">
            <a:solidFill>
              <a:srgbClr val="243355"/>
            </a:solidFill>
            <a:prstDash val="solid"/>
          </a:ln>
        </p:spPr>
      </p:sp>
      <p:sp>
        <p:nvSpPr>
          <p:cNvPr id="60" name="Text 58"/>
          <p:cNvSpPr/>
          <p:nvPr/>
        </p:nvSpPr>
        <p:spPr>
          <a:xfrm>
            <a:off x="457200" y="4059936"/>
            <a:ext cx="3794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10B98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5.  Tmp_Volume 합산 → Set_Fan_Mode (최대4단)</a:t>
            </a:r>
            <a:endParaRPr lang="en-US" sz="900" dirty="0"/>
          </a:p>
        </p:txBody>
      </p:sp>
      <p:sp>
        <p:nvSpPr>
          <p:cNvPr id="61" name="Shape 59"/>
          <p:cNvSpPr/>
          <p:nvPr/>
        </p:nvSpPr>
        <p:spPr>
          <a:xfrm>
            <a:off x="347472" y="4389120"/>
            <a:ext cx="3913632" cy="274320"/>
          </a:xfrm>
          <a:prstGeom prst="rect">
            <a:avLst/>
          </a:prstGeom>
          <a:solidFill>
            <a:srgbClr val="1E2E54"/>
          </a:solidFill>
          <a:ln w="12700">
            <a:solidFill>
              <a:srgbClr val="243355"/>
            </a:solidFill>
            <a:prstDash val="solid"/>
          </a:ln>
        </p:spPr>
      </p:sp>
      <p:sp>
        <p:nvSpPr>
          <p:cNvPr id="62" name="Text 60"/>
          <p:cNvSpPr/>
          <p:nvPr/>
        </p:nvSpPr>
        <p:spPr>
          <a:xfrm>
            <a:off x="457200" y="4389120"/>
            <a:ext cx="3794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6.  룸콘으로 Command_request_type 전송</a:t>
            </a:r>
            <a:endParaRPr lang="en-US" sz="900" dirty="0"/>
          </a:p>
        </p:txBody>
      </p:sp>
      <p:sp>
        <p:nvSpPr>
          <p:cNvPr id="63" name="Shape 61"/>
          <p:cNvSpPr/>
          <p:nvPr/>
        </p:nvSpPr>
        <p:spPr>
          <a:xfrm>
            <a:off x="4572000" y="658368"/>
            <a:ext cx="4297680" cy="4160520"/>
          </a:xfrm>
          <a:prstGeom prst="rect">
            <a:avLst/>
          </a:prstGeom>
          <a:solidFill>
            <a:srgbClr val="1A2B4A"/>
          </a:solidFill>
          <a:ln w="19050">
            <a:solidFill>
              <a:srgbClr val="00C2D4"/>
            </a:solidFill>
            <a:prstDash val="solid"/>
          </a:ln>
          <a:effectLst>
            <a:outerShdw blurRad="101600" dist="38100" dir="8100000" algn="bl" rotWithShape="0">
              <a:srgbClr val="000000">
                <a:alpha val="25000"/>
              </a:srgbClr>
            </a:outerShdw>
          </a:effectLst>
        </p:spPr>
      </p:sp>
      <p:sp>
        <p:nvSpPr>
          <p:cNvPr id="64" name="Shape 62"/>
          <p:cNvSpPr/>
          <p:nvPr/>
        </p:nvSpPr>
        <p:spPr>
          <a:xfrm>
            <a:off x="4572000" y="658368"/>
            <a:ext cx="64008" cy="4160520"/>
          </a:xfrm>
          <a:prstGeom prst="rect">
            <a:avLst/>
          </a:prstGeom>
          <a:solidFill>
            <a:srgbClr val="00C2D4"/>
          </a:solidFill>
          <a:ln w="12700">
            <a:solidFill>
              <a:srgbClr val="00C2D4"/>
            </a:solidFill>
            <a:prstDash val="solid"/>
          </a:ln>
        </p:spPr>
      </p:sp>
      <p:sp>
        <p:nvSpPr>
          <p:cNvPr id="65" name="Text 63"/>
          <p:cNvSpPr/>
          <p:nvPr/>
        </p:nvSpPr>
        <p:spPr>
          <a:xfrm>
            <a:off x="4754880" y="713232"/>
            <a:ext cx="393192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E879F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특수 운전 모드 (Ext_Run_Mode)</a:t>
            </a:r>
            <a:endParaRPr lang="en-US" sz="1100" dirty="0"/>
          </a:p>
        </p:txBody>
      </p:sp>
      <p:sp>
        <p:nvSpPr>
          <p:cNvPr id="66" name="Shape 64"/>
          <p:cNvSpPr/>
          <p:nvPr/>
        </p:nvSpPr>
        <p:spPr>
          <a:xfrm>
            <a:off x="4663440" y="1024128"/>
            <a:ext cx="4133088" cy="548640"/>
          </a:xfrm>
          <a:prstGeom prst="rect">
            <a:avLst/>
          </a:prstGeom>
          <a:solidFill>
            <a:srgbClr val="1A2B4A"/>
          </a:solidFill>
          <a:ln w="12700">
            <a:solidFill>
              <a:srgbClr val="243355"/>
            </a:solidFill>
            <a:prstDash val="solid"/>
          </a:ln>
          <a:effectLst>
            <a:outerShdw blurRad="101600" dist="38100" dir="8100000" algn="bl" rotWithShape="0">
              <a:srgbClr val="000000">
                <a:alpha val="25000"/>
              </a:srgbClr>
            </a:outerShdw>
          </a:effectLst>
        </p:spPr>
      </p:sp>
      <p:sp>
        <p:nvSpPr>
          <p:cNvPr id="67" name="Shape 65"/>
          <p:cNvSpPr/>
          <p:nvPr/>
        </p:nvSpPr>
        <p:spPr>
          <a:xfrm>
            <a:off x="4663440" y="1024128"/>
            <a:ext cx="420624" cy="548640"/>
          </a:xfrm>
          <a:prstGeom prst="rect">
            <a:avLst/>
          </a:prstGeom>
          <a:solidFill>
            <a:srgbClr val="94A3B8"/>
          </a:solidFill>
          <a:ln w="12700">
            <a:solidFill>
              <a:srgbClr val="94A3B8"/>
            </a:solidFill>
            <a:prstDash val="solid"/>
          </a:ln>
        </p:spPr>
      </p:sp>
      <p:sp>
        <p:nvSpPr>
          <p:cNvPr id="68" name="Text 66"/>
          <p:cNvSpPr/>
          <p:nvPr/>
        </p:nvSpPr>
        <p:spPr>
          <a:xfrm>
            <a:off x="4663440" y="1024128"/>
            <a:ext cx="420624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0D1B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</a:t>
            </a:r>
            <a:endParaRPr lang="en-US" sz="1400" dirty="0"/>
          </a:p>
        </p:txBody>
      </p:sp>
      <p:sp>
        <p:nvSpPr>
          <p:cNvPr id="69" name="Text 67"/>
          <p:cNvSpPr/>
          <p:nvPr/>
        </p:nvSpPr>
        <p:spPr>
          <a:xfrm>
            <a:off x="5138928" y="1078992"/>
            <a:ext cx="356616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일반 모드</a:t>
            </a:r>
            <a:endParaRPr lang="en-US" sz="1000" dirty="0"/>
          </a:p>
        </p:txBody>
      </p:sp>
      <p:sp>
        <p:nvSpPr>
          <p:cNvPr id="70" name="Text 68"/>
          <p:cNvSpPr/>
          <p:nvPr/>
        </p:nvSpPr>
        <p:spPr>
          <a:xfrm>
            <a:off x="5138928" y="1298448"/>
            <a:ext cx="356616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자동/수동 공기질 제어</a:t>
            </a:r>
            <a:endParaRPr lang="en-US" sz="850" dirty="0"/>
          </a:p>
        </p:txBody>
      </p:sp>
      <p:sp>
        <p:nvSpPr>
          <p:cNvPr id="71" name="Shape 69"/>
          <p:cNvSpPr/>
          <p:nvPr/>
        </p:nvSpPr>
        <p:spPr>
          <a:xfrm>
            <a:off x="4663440" y="1645920"/>
            <a:ext cx="4133088" cy="548640"/>
          </a:xfrm>
          <a:prstGeom prst="rect">
            <a:avLst/>
          </a:prstGeom>
          <a:solidFill>
            <a:srgbClr val="1A2B4A"/>
          </a:solidFill>
          <a:ln w="12700">
            <a:solidFill>
              <a:srgbClr val="243355"/>
            </a:solidFill>
            <a:prstDash val="solid"/>
          </a:ln>
          <a:effectLst>
            <a:outerShdw blurRad="101600" dist="38100" dir="8100000" algn="bl" rotWithShape="0">
              <a:srgbClr val="000000">
                <a:alpha val="25000"/>
              </a:srgbClr>
            </a:outerShdw>
          </a:effectLst>
        </p:spPr>
      </p:sp>
      <p:sp>
        <p:nvSpPr>
          <p:cNvPr id="72" name="Shape 70"/>
          <p:cNvSpPr/>
          <p:nvPr/>
        </p:nvSpPr>
        <p:spPr>
          <a:xfrm>
            <a:off x="4663440" y="1645920"/>
            <a:ext cx="420624" cy="548640"/>
          </a:xfrm>
          <a:prstGeom prst="rect">
            <a:avLst/>
          </a:prstGeom>
          <a:solidFill>
            <a:srgbClr val="10B981"/>
          </a:solidFill>
          <a:ln w="12700">
            <a:solidFill>
              <a:srgbClr val="10B981"/>
            </a:solidFill>
            <a:prstDash val="solid"/>
          </a:ln>
        </p:spPr>
      </p:sp>
      <p:sp>
        <p:nvSpPr>
          <p:cNvPr id="73" name="Text 71"/>
          <p:cNvSpPr/>
          <p:nvPr/>
        </p:nvSpPr>
        <p:spPr>
          <a:xfrm>
            <a:off x="4663440" y="1645920"/>
            <a:ext cx="420624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0D1B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1400" dirty="0"/>
          </a:p>
        </p:txBody>
      </p:sp>
      <p:sp>
        <p:nvSpPr>
          <p:cNvPr id="74" name="Text 72"/>
          <p:cNvSpPr/>
          <p:nvPr/>
        </p:nvSpPr>
        <p:spPr>
          <a:xfrm>
            <a:off x="5138928" y="1700784"/>
            <a:ext cx="356616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10B98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안심회복</a:t>
            </a:r>
            <a:endParaRPr lang="en-US" sz="1000" dirty="0"/>
          </a:p>
        </p:txBody>
      </p:sp>
      <p:sp>
        <p:nvSpPr>
          <p:cNvPr id="75" name="Text 73"/>
          <p:cNvSpPr/>
          <p:nvPr/>
        </p:nvSpPr>
        <p:spPr>
          <a:xfrm>
            <a:off x="5138928" y="1920240"/>
            <a:ext cx="356616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선택방만 RA열림, 나머지 SA 전개, 팬 2단 강제</a:t>
            </a:r>
            <a:endParaRPr lang="en-US" sz="850" dirty="0"/>
          </a:p>
        </p:txBody>
      </p:sp>
      <p:sp>
        <p:nvSpPr>
          <p:cNvPr id="76" name="Shape 74"/>
          <p:cNvSpPr/>
          <p:nvPr/>
        </p:nvSpPr>
        <p:spPr>
          <a:xfrm>
            <a:off x="4663440" y="2267712"/>
            <a:ext cx="4133088" cy="548640"/>
          </a:xfrm>
          <a:prstGeom prst="rect">
            <a:avLst/>
          </a:prstGeom>
          <a:solidFill>
            <a:srgbClr val="1A2B4A"/>
          </a:solidFill>
          <a:ln w="12700">
            <a:solidFill>
              <a:srgbClr val="243355"/>
            </a:solidFill>
            <a:prstDash val="solid"/>
          </a:ln>
          <a:effectLst>
            <a:outerShdw blurRad="101600" dist="38100" dir="8100000" algn="bl" rotWithShape="0">
              <a:srgbClr val="000000">
                <a:alpha val="25000"/>
              </a:srgbClr>
            </a:outerShdw>
          </a:effectLst>
        </p:spPr>
      </p:sp>
      <p:sp>
        <p:nvSpPr>
          <p:cNvPr id="77" name="Shape 75"/>
          <p:cNvSpPr/>
          <p:nvPr/>
        </p:nvSpPr>
        <p:spPr>
          <a:xfrm>
            <a:off x="4663440" y="2267712"/>
            <a:ext cx="420624" cy="548640"/>
          </a:xfrm>
          <a:prstGeom prst="rect">
            <a:avLst/>
          </a:prstGeom>
          <a:solidFill>
            <a:srgbClr val="00C2D4"/>
          </a:solidFill>
          <a:ln w="12700">
            <a:solidFill>
              <a:srgbClr val="00C2D4"/>
            </a:solidFill>
            <a:prstDash val="solid"/>
          </a:ln>
        </p:spPr>
      </p:sp>
      <p:sp>
        <p:nvSpPr>
          <p:cNvPr id="78" name="Text 76"/>
          <p:cNvSpPr/>
          <p:nvPr/>
        </p:nvSpPr>
        <p:spPr>
          <a:xfrm>
            <a:off x="4663440" y="2267712"/>
            <a:ext cx="420624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0D1B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1400" dirty="0"/>
          </a:p>
        </p:txBody>
      </p:sp>
      <p:sp>
        <p:nvSpPr>
          <p:cNvPr id="79" name="Text 77"/>
          <p:cNvSpPr/>
          <p:nvPr/>
        </p:nvSpPr>
        <p:spPr>
          <a:xfrm>
            <a:off x="5138928" y="2322576"/>
            <a:ext cx="356616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00C2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쾌적조리</a:t>
            </a:r>
            <a:endParaRPr lang="en-US" sz="1000" dirty="0"/>
          </a:p>
        </p:txBody>
      </p:sp>
      <p:sp>
        <p:nvSpPr>
          <p:cNvPr id="80" name="Text 78"/>
          <p:cNvSpPr/>
          <p:nvPr/>
        </p:nvSpPr>
        <p:spPr>
          <a:xfrm>
            <a:off x="5138928" y="2542032"/>
            <a:ext cx="356616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후드 연동 활성화 (Hood_YeunDong_Enable=1)</a:t>
            </a:r>
            <a:endParaRPr lang="en-US" sz="850" dirty="0"/>
          </a:p>
        </p:txBody>
      </p:sp>
      <p:sp>
        <p:nvSpPr>
          <p:cNvPr id="81" name="Shape 79"/>
          <p:cNvSpPr/>
          <p:nvPr/>
        </p:nvSpPr>
        <p:spPr>
          <a:xfrm>
            <a:off x="4663440" y="2889504"/>
            <a:ext cx="4133088" cy="548640"/>
          </a:xfrm>
          <a:prstGeom prst="rect">
            <a:avLst/>
          </a:prstGeom>
          <a:solidFill>
            <a:srgbClr val="1A2B4A"/>
          </a:solidFill>
          <a:ln w="12700">
            <a:solidFill>
              <a:srgbClr val="243355"/>
            </a:solidFill>
            <a:prstDash val="solid"/>
          </a:ln>
          <a:effectLst>
            <a:outerShdw blurRad="101600" dist="38100" dir="8100000" algn="bl" rotWithShape="0">
              <a:srgbClr val="000000">
                <a:alpha val="25000"/>
              </a:srgbClr>
            </a:outerShdw>
          </a:effectLst>
        </p:spPr>
      </p:sp>
      <p:sp>
        <p:nvSpPr>
          <p:cNvPr id="82" name="Shape 80"/>
          <p:cNvSpPr/>
          <p:nvPr/>
        </p:nvSpPr>
        <p:spPr>
          <a:xfrm>
            <a:off x="4663440" y="2889504"/>
            <a:ext cx="420624" cy="548640"/>
          </a:xfrm>
          <a:prstGeom prst="rect">
            <a:avLst/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</p:sp>
      <p:sp>
        <p:nvSpPr>
          <p:cNvPr id="83" name="Text 81"/>
          <p:cNvSpPr/>
          <p:nvPr/>
        </p:nvSpPr>
        <p:spPr>
          <a:xfrm>
            <a:off x="4663440" y="2889504"/>
            <a:ext cx="420624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0D1B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1400" dirty="0"/>
          </a:p>
        </p:txBody>
      </p:sp>
      <p:sp>
        <p:nvSpPr>
          <p:cNvPr id="84" name="Text 82"/>
          <p:cNvSpPr/>
          <p:nvPr/>
        </p:nvSpPr>
        <p:spPr>
          <a:xfrm>
            <a:off x="5138928" y="2944368"/>
            <a:ext cx="356616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F59E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집중청정</a:t>
            </a:r>
            <a:endParaRPr lang="en-US" sz="1000" dirty="0"/>
          </a:p>
        </p:txBody>
      </p:sp>
      <p:sp>
        <p:nvSpPr>
          <p:cNvPr id="85" name="Text 83"/>
          <p:cNvSpPr/>
          <p:nvPr/>
        </p:nvSpPr>
        <p:spPr>
          <a:xfrm>
            <a:off x="5138928" y="3163824"/>
            <a:ext cx="356616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선택방만 SA+RA 열림, 나머지 전체 닫힘, 팬 2단</a:t>
            </a:r>
            <a:endParaRPr lang="en-US" sz="850" dirty="0"/>
          </a:p>
        </p:txBody>
      </p:sp>
      <p:sp>
        <p:nvSpPr>
          <p:cNvPr id="86" name="Shape 84"/>
          <p:cNvSpPr/>
          <p:nvPr/>
        </p:nvSpPr>
        <p:spPr>
          <a:xfrm>
            <a:off x="4663440" y="3511296"/>
            <a:ext cx="4133088" cy="548640"/>
          </a:xfrm>
          <a:prstGeom prst="rect">
            <a:avLst/>
          </a:prstGeom>
          <a:solidFill>
            <a:srgbClr val="1A2B4A"/>
          </a:solidFill>
          <a:ln w="12700">
            <a:solidFill>
              <a:srgbClr val="243355"/>
            </a:solidFill>
            <a:prstDash val="solid"/>
          </a:ln>
          <a:effectLst>
            <a:outerShdw blurRad="101600" dist="38100" dir="8100000" algn="bl" rotWithShape="0">
              <a:srgbClr val="000000">
                <a:alpha val="25000"/>
              </a:srgbClr>
            </a:outerShdw>
          </a:effectLst>
        </p:spPr>
      </p:sp>
      <p:sp>
        <p:nvSpPr>
          <p:cNvPr id="87" name="Shape 85"/>
          <p:cNvSpPr/>
          <p:nvPr/>
        </p:nvSpPr>
        <p:spPr>
          <a:xfrm>
            <a:off x="4663440" y="3511296"/>
            <a:ext cx="420624" cy="548640"/>
          </a:xfrm>
          <a:prstGeom prst="rect">
            <a:avLst/>
          </a:prstGeom>
          <a:solidFill>
            <a:srgbClr val="E879F9"/>
          </a:solidFill>
          <a:ln w="12700">
            <a:solidFill>
              <a:srgbClr val="E879F9"/>
            </a:solidFill>
            <a:prstDash val="solid"/>
          </a:ln>
        </p:spPr>
      </p:sp>
      <p:sp>
        <p:nvSpPr>
          <p:cNvPr id="88" name="Text 86"/>
          <p:cNvSpPr/>
          <p:nvPr/>
        </p:nvSpPr>
        <p:spPr>
          <a:xfrm>
            <a:off x="4663440" y="3511296"/>
            <a:ext cx="420624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0D1B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1400" dirty="0"/>
          </a:p>
        </p:txBody>
      </p:sp>
      <p:sp>
        <p:nvSpPr>
          <p:cNvPr id="89" name="Text 87"/>
          <p:cNvSpPr/>
          <p:nvPr/>
        </p:nvSpPr>
        <p:spPr>
          <a:xfrm>
            <a:off x="5138928" y="3566160"/>
            <a:ext cx="356616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E879F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스마트수면</a:t>
            </a:r>
            <a:endParaRPr lang="en-US" sz="1000" dirty="0"/>
          </a:p>
        </p:txBody>
      </p:sp>
      <p:sp>
        <p:nvSpPr>
          <p:cNvPr id="90" name="Text 88"/>
          <p:cNvSpPr/>
          <p:nvPr/>
        </p:nvSpPr>
        <p:spPr>
          <a:xfrm>
            <a:off x="5138928" y="3785616"/>
            <a:ext cx="356616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자동모드 팬 1단, 계산값에서 -1 감속 적용</a:t>
            </a:r>
            <a:endParaRPr lang="en-US" sz="850" dirty="0"/>
          </a:p>
        </p:txBody>
      </p:sp>
      <p:sp>
        <p:nvSpPr>
          <p:cNvPr id="91" name="Shape 89"/>
          <p:cNvSpPr/>
          <p:nvPr/>
        </p:nvSpPr>
        <p:spPr>
          <a:xfrm>
            <a:off x="4663440" y="4178808"/>
            <a:ext cx="4133088" cy="621792"/>
          </a:xfrm>
          <a:prstGeom prst="rect">
            <a:avLst/>
          </a:prstGeom>
          <a:solidFill>
            <a:srgbClr val="1A0A00"/>
          </a:solidFill>
          <a:ln w="12700">
            <a:solidFill>
              <a:srgbClr val="243355"/>
            </a:solidFill>
            <a:prstDash val="solid"/>
          </a:ln>
          <a:effectLst>
            <a:outerShdw blurRad="101600" dist="38100" dir="8100000" algn="bl" rotWithShape="0">
              <a:srgbClr val="000000">
                <a:alpha val="25000"/>
              </a:srgbClr>
            </a:outerShdw>
          </a:effectLst>
        </p:spPr>
      </p:sp>
      <p:sp>
        <p:nvSpPr>
          <p:cNvPr id="92" name="Shape 90"/>
          <p:cNvSpPr/>
          <p:nvPr/>
        </p:nvSpPr>
        <p:spPr>
          <a:xfrm>
            <a:off x="4640072" y="4108196"/>
            <a:ext cx="4212000" cy="36576"/>
          </a:xfrm>
          <a:prstGeom prst="rect">
            <a:avLst/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</p:sp>
      <p:sp>
        <p:nvSpPr>
          <p:cNvPr id="93" name="Text 91"/>
          <p:cNvSpPr/>
          <p:nvPr/>
        </p:nvSpPr>
        <p:spPr>
          <a:xfrm>
            <a:off x="4754880" y="4224528"/>
            <a:ext cx="22860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F59E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삼겹살 모드 (자동 후드연동):</a:t>
            </a:r>
            <a:endParaRPr lang="en-US" sz="950" dirty="0"/>
          </a:p>
        </p:txBody>
      </p:sp>
      <p:sp>
        <p:nvSpPr>
          <p:cNvPr id="94" name="Text 92"/>
          <p:cNvSpPr/>
          <p:nvPr/>
        </p:nvSpPr>
        <p:spPr>
          <a:xfrm>
            <a:off x="4754880" y="4443984"/>
            <a:ext cx="393192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PM2.5 ≥ 500 μg/m³ AND 후드연동 활성 → 모든 방 SA 전개, RA 닫기, 후드 강으로 자동 제어</a:t>
            </a:r>
            <a:endParaRPr lang="en-US" sz="850" dirty="0"/>
          </a:p>
          <a:p>
            <a:pPr marL="0" indent="0">
              <a:buNone/>
            </a:pPr>
            <a:r>
              <a:rPr lang="en-US" sz="85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PM2.5 ≤ 100 μg/m³ → 자동 해제, 이전 상태 복원 (Memory_Hood_Status)</a:t>
            </a:r>
            <a:endParaRPr lang="en-US" sz="85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2484</Words>
  <Application>Microsoft Office PowerPoint</Application>
  <PresentationFormat>화면 슬라이드 쇼(16:9)</PresentationFormat>
  <Paragraphs>634</Paragraphs>
  <Slides>11</Slides>
  <Notes>11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11</vt:i4>
      </vt:variant>
    </vt:vector>
  </HeadingPairs>
  <TitlesOfParts>
    <vt:vector size="15" baseType="lpstr">
      <vt:lpstr>Arial</vt:lpstr>
      <vt:lpstr>Calibri</vt:lpstr>
      <vt:lpstr>Consolas</vt:lpstr>
      <vt:lpstr>Office Theme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HERV 환기장치 펌웨어 분석 보고서</dc:title>
  <dc:subject>PptxGenJS Presentation</dc:subject>
  <dc:creator>PptxGenJS</dc:creator>
  <cp:lastModifiedBy>경선 전</cp:lastModifiedBy>
  <cp:revision>3</cp:revision>
  <dcterms:created xsi:type="dcterms:W3CDTF">2026-04-14T07:45:48Z</dcterms:created>
  <dcterms:modified xsi:type="dcterms:W3CDTF">2026-04-27T10:22:51Z</dcterms:modified>
</cp:coreProperties>
</file>