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4C0E-E7F0-4A37-B1E8-9C6A0CC90F71}" type="datetimeFigureOut">
              <a:rPr lang="ko-KR" altLang="en-US" smtClean="0"/>
              <a:t>2026-03-25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FA276-97B7-4DDE-810E-948C16EDE7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9649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4C0E-E7F0-4A37-B1E8-9C6A0CC90F71}" type="datetimeFigureOut">
              <a:rPr lang="ko-KR" altLang="en-US" smtClean="0"/>
              <a:t>2026-03-25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FA276-97B7-4DDE-810E-948C16EDE7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2954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4C0E-E7F0-4A37-B1E8-9C6A0CC90F71}" type="datetimeFigureOut">
              <a:rPr lang="ko-KR" altLang="en-US" smtClean="0"/>
              <a:t>2026-03-25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FA276-97B7-4DDE-810E-948C16EDE7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93448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20AC0-0B48-486E-9A08-0040EE78DF95}" type="datetimeFigureOut">
              <a:rPr lang="ko-KR" altLang="en-US" smtClean="0"/>
              <a:t>2026-03-25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3AC7-FACE-407F-93AB-ED7145255A59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2" name="직선 연결선 11"/>
          <p:cNvCxnSpPr/>
          <p:nvPr userDrawn="1"/>
        </p:nvCxnSpPr>
        <p:spPr>
          <a:xfrm>
            <a:off x="477905" y="688865"/>
            <a:ext cx="1133037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그림 12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001" t="24569" r="8001" b="24569"/>
          <a:stretch/>
        </p:blipFill>
        <p:spPr>
          <a:xfrm>
            <a:off x="10227428" y="286649"/>
            <a:ext cx="1580852" cy="235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1017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4C0E-E7F0-4A37-B1E8-9C6A0CC90F71}" type="datetimeFigureOut">
              <a:rPr lang="ko-KR" altLang="en-US" smtClean="0"/>
              <a:t>2026-03-25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FA276-97B7-4DDE-810E-948C16EDE7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7895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4C0E-E7F0-4A37-B1E8-9C6A0CC90F71}" type="datetimeFigureOut">
              <a:rPr lang="ko-KR" altLang="en-US" smtClean="0"/>
              <a:t>2026-03-25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FA276-97B7-4DDE-810E-948C16EDE7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1148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4C0E-E7F0-4A37-B1E8-9C6A0CC90F71}" type="datetimeFigureOut">
              <a:rPr lang="ko-KR" altLang="en-US" smtClean="0"/>
              <a:t>2026-03-25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FA276-97B7-4DDE-810E-948C16EDE7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2007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4C0E-E7F0-4A37-B1E8-9C6A0CC90F71}" type="datetimeFigureOut">
              <a:rPr lang="ko-KR" altLang="en-US" smtClean="0"/>
              <a:t>2026-03-25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FA276-97B7-4DDE-810E-948C16EDE7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877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4C0E-E7F0-4A37-B1E8-9C6A0CC90F71}" type="datetimeFigureOut">
              <a:rPr lang="ko-KR" altLang="en-US" smtClean="0"/>
              <a:t>2026-03-25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FA276-97B7-4DDE-810E-948C16EDE7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5213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4C0E-E7F0-4A37-B1E8-9C6A0CC90F71}" type="datetimeFigureOut">
              <a:rPr lang="ko-KR" altLang="en-US" smtClean="0"/>
              <a:t>2026-03-25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FA276-97B7-4DDE-810E-948C16EDE7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5376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4C0E-E7F0-4A37-B1E8-9C6A0CC90F71}" type="datetimeFigureOut">
              <a:rPr lang="ko-KR" altLang="en-US" smtClean="0"/>
              <a:t>2026-03-25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FA276-97B7-4DDE-810E-948C16EDE7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9752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34C0E-E7F0-4A37-B1E8-9C6A0CC90F71}" type="datetimeFigureOut">
              <a:rPr lang="ko-KR" altLang="en-US" smtClean="0"/>
              <a:t>2026-03-25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FA276-97B7-4DDE-810E-948C16EDE7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184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34C0E-E7F0-4A37-B1E8-9C6A0CC90F71}" type="datetimeFigureOut">
              <a:rPr lang="ko-KR" altLang="en-US" smtClean="0"/>
              <a:t>2026-03-25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FA276-97B7-4DDE-810E-948C16EDE77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2881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표 7"/>
          <p:cNvGraphicFramePr>
            <a:graphicFrameLocks noGrp="1"/>
          </p:cNvGraphicFramePr>
          <p:nvPr>
            <p:extLst/>
          </p:nvPr>
        </p:nvGraphicFramePr>
        <p:xfrm>
          <a:off x="1932787" y="988730"/>
          <a:ext cx="8256843" cy="2080320"/>
        </p:xfrm>
        <a:graphic>
          <a:graphicData uri="http://schemas.openxmlformats.org/drawingml/2006/table">
            <a:tbl>
              <a:tblPr/>
              <a:tblGrid>
                <a:gridCol w="1179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95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95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95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95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95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954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891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구분</a:t>
                      </a:r>
                    </a:p>
                  </a:txBody>
                  <a:tcPr marL="8641" marR="8641" marT="8641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724C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단수</a:t>
                      </a:r>
                    </a:p>
                  </a:txBody>
                  <a:tcPr marL="8641" marR="8641" marT="864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724C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VSP</a:t>
                      </a:r>
                    </a:p>
                  </a:txBody>
                  <a:tcPr marL="8641" marR="8641" marT="864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724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전압</a:t>
                      </a:r>
                    </a:p>
                  </a:txBody>
                  <a:tcPr marL="8641" marR="8641" marT="864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724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912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EA</a:t>
                      </a:r>
                    </a:p>
                  </a:txBody>
                  <a:tcPr marL="8641" marR="8641" marT="864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724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SA</a:t>
                      </a:r>
                    </a:p>
                  </a:txBody>
                  <a:tcPr marL="8641" marR="8641" marT="864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724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EA</a:t>
                      </a:r>
                    </a:p>
                  </a:txBody>
                  <a:tcPr marL="8641" marR="8641" marT="864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724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SA</a:t>
                      </a:r>
                    </a:p>
                  </a:txBody>
                  <a:tcPr marL="8641" marR="8641" marT="8641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724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12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환기</a:t>
                      </a:r>
                    </a:p>
                  </a:txBody>
                  <a:tcPr marL="8641" marR="8641" marT="8641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</a:t>
                      </a:r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-1</a:t>
                      </a:r>
                      <a:endParaRPr lang="ko-KR" altLang="en-US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100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56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57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3.296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3.347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12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중</a:t>
                      </a:r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-2</a:t>
                      </a:r>
                      <a:endParaRPr lang="ko-KR" altLang="en-US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150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61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63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3.571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3.634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12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강</a:t>
                      </a:r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-3</a:t>
                      </a:r>
                      <a:endParaRPr lang="ko-KR" altLang="en-US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200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67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69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3.893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3.968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120">
                <a:tc vMerge="1">
                  <a:txBody>
                    <a:bodyPr/>
                    <a:lstStyle/>
                    <a:p>
                      <a:pPr algn="ctr" fontAlgn="ctr"/>
                      <a:endParaRPr lang="ko-KR" altLang="en-US" sz="12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터보</a:t>
                      </a:r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-4</a:t>
                      </a:r>
                      <a:endParaRPr lang="ko-KR" altLang="en-US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250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85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86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4.125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4.391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8593110"/>
                  </a:ext>
                </a:extLst>
              </a:tr>
              <a:tr h="189120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바이패스</a:t>
                      </a:r>
                    </a:p>
                  </a:txBody>
                  <a:tcPr marL="8641" marR="8641" marT="8641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기본</a:t>
                      </a: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150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80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66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4.539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3.776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1956850"/>
                  </a:ext>
                </a:extLst>
              </a:tr>
              <a:tr h="18912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공청</a:t>
                      </a:r>
                    </a:p>
                  </a:txBody>
                  <a:tcPr marL="8641" marR="8641" marT="8641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약</a:t>
                      </a:r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-1</a:t>
                      </a:r>
                      <a:endParaRPr lang="ko-KR" altLang="en-US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80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66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3.778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12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중</a:t>
                      </a:r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-2</a:t>
                      </a:r>
                      <a:endParaRPr lang="ko-KR" altLang="en-US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100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70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4.018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12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강</a:t>
                      </a:r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-4</a:t>
                      </a:r>
                      <a:endParaRPr lang="ko-KR" altLang="en-US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120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77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4.354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120">
                <a:tc vMerge="1">
                  <a:txBody>
                    <a:bodyPr/>
                    <a:lstStyle/>
                    <a:p>
                      <a:pPr algn="ctr" fontAlgn="ctr"/>
                      <a:endParaRPr lang="ko-KR" altLang="en-US" sz="12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터보</a:t>
                      </a:r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-4</a:t>
                      </a:r>
                      <a:endParaRPr lang="ko-KR" altLang="en-US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150</a:t>
                      </a:r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100" b="1" i="0" u="none" strike="noStrike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8641" marR="8641" marT="8641" marB="0" anchor="ctr">
                    <a:lnL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0825889"/>
                  </a:ext>
                </a:extLst>
              </a:tr>
            </a:tbl>
          </a:graphicData>
        </a:graphic>
      </p:graphicFrame>
      <p:graphicFrame>
        <p:nvGraphicFramePr>
          <p:cNvPr id="10" name="표 9"/>
          <p:cNvGraphicFramePr>
            <a:graphicFrameLocks noGrp="1"/>
          </p:cNvGraphicFramePr>
          <p:nvPr>
            <p:extLst/>
          </p:nvPr>
        </p:nvGraphicFramePr>
        <p:xfrm>
          <a:off x="8682626" y="3215614"/>
          <a:ext cx="1507003" cy="24679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21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VSP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724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baseline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실측전압</a:t>
                      </a:r>
                      <a:r>
                        <a:rPr lang="en-US" altLang="ko-KR" sz="1100" b="1" baseline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(V)</a:t>
                      </a:r>
                      <a:endParaRPr lang="ko-KR" altLang="en-US" sz="1100" b="1" dirty="0" smtClean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724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38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85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41476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4.75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38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86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41476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4.80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738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87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41476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4.85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738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88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41476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4.90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738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89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41476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4.95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738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90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41476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5.00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738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91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41476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5.05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738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92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41476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5.10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738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93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41476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5.15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738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94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41476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5.20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738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95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41476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5.25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/>
          </p:nvPr>
        </p:nvGraphicFramePr>
        <p:xfrm>
          <a:off x="3617412" y="3215613"/>
          <a:ext cx="1430338" cy="352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5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VSP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724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baseline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실측전압</a:t>
                      </a:r>
                      <a:r>
                        <a:rPr lang="en-US" altLang="ko-KR" sz="1100" b="1" baseline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(V)</a:t>
                      </a:r>
                      <a:endParaRPr lang="ko-KR" altLang="en-US" sz="1100" b="1" dirty="0" smtClean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724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25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1.75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26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1.80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27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1.85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28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1.90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29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1.95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30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31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2.05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32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2.10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33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2.15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34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2.20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35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2.25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36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2.30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37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2.35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38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2.40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39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2.45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40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2.50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41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2.55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42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2.60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43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2.65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44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2.70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graphicFrame>
        <p:nvGraphicFramePr>
          <p:cNvPr id="12" name="표 11"/>
          <p:cNvGraphicFramePr>
            <a:graphicFrameLocks noGrp="1"/>
          </p:cNvGraphicFramePr>
          <p:nvPr>
            <p:extLst/>
          </p:nvPr>
        </p:nvGraphicFramePr>
        <p:xfrm>
          <a:off x="5302037" y="3215613"/>
          <a:ext cx="1434118" cy="352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92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VSP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724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baseline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실측전압</a:t>
                      </a:r>
                      <a:r>
                        <a:rPr lang="en-US" altLang="ko-KR" sz="1100" b="1" baseline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(V)</a:t>
                      </a:r>
                      <a:endParaRPr lang="ko-KR" altLang="en-US" sz="1100" b="1" dirty="0" smtClean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724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45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2.75 </a:t>
                      </a:r>
                    </a:p>
                  </a:txBody>
                  <a:tcPr marL="8641" marR="8641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46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2.80 </a:t>
                      </a:r>
                    </a:p>
                  </a:txBody>
                  <a:tcPr marL="8641" marR="8641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47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2.85 </a:t>
                      </a:r>
                    </a:p>
                  </a:txBody>
                  <a:tcPr marL="8641" marR="8641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48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2.90 </a:t>
                      </a:r>
                    </a:p>
                  </a:txBody>
                  <a:tcPr marL="8641" marR="8641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49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2.95 </a:t>
                      </a:r>
                    </a:p>
                  </a:txBody>
                  <a:tcPr marL="8641" marR="8641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50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3.00 </a:t>
                      </a:r>
                    </a:p>
                  </a:txBody>
                  <a:tcPr marL="8641" marR="8641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51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3.05 </a:t>
                      </a:r>
                    </a:p>
                  </a:txBody>
                  <a:tcPr marL="8641" marR="8641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52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3.10 </a:t>
                      </a:r>
                    </a:p>
                  </a:txBody>
                  <a:tcPr marL="8641" marR="8641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53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3.15 </a:t>
                      </a:r>
                    </a:p>
                  </a:txBody>
                  <a:tcPr marL="8641" marR="8641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54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3.20 </a:t>
                      </a:r>
                    </a:p>
                  </a:txBody>
                  <a:tcPr marL="8641" marR="8641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55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3.25 </a:t>
                      </a:r>
                    </a:p>
                  </a:txBody>
                  <a:tcPr marL="8641" marR="8641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56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3.30 </a:t>
                      </a:r>
                    </a:p>
                  </a:txBody>
                  <a:tcPr marL="8641" marR="8641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57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3.35 </a:t>
                      </a:r>
                    </a:p>
                  </a:txBody>
                  <a:tcPr marL="8641" marR="8641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58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3.40 </a:t>
                      </a:r>
                    </a:p>
                  </a:txBody>
                  <a:tcPr marL="8641" marR="8641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59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3.45 </a:t>
                      </a:r>
                    </a:p>
                  </a:txBody>
                  <a:tcPr marL="8641" marR="8641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60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3.50 </a:t>
                      </a:r>
                    </a:p>
                  </a:txBody>
                  <a:tcPr marL="8641" marR="8641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61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3.55 </a:t>
                      </a:r>
                    </a:p>
                  </a:txBody>
                  <a:tcPr marL="8641" marR="8641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62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3.60 </a:t>
                      </a:r>
                    </a:p>
                  </a:txBody>
                  <a:tcPr marL="8641" marR="8641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63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3.65 </a:t>
                      </a:r>
                    </a:p>
                  </a:txBody>
                  <a:tcPr marL="8641" marR="8641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64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3.70 </a:t>
                      </a:r>
                    </a:p>
                  </a:txBody>
                  <a:tcPr marL="8641" marR="8641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graphicFrame>
        <p:nvGraphicFramePr>
          <p:cNvPr id="13" name="표 12"/>
          <p:cNvGraphicFramePr>
            <a:graphicFrameLocks noGrp="1"/>
          </p:cNvGraphicFramePr>
          <p:nvPr>
            <p:extLst/>
          </p:nvPr>
        </p:nvGraphicFramePr>
        <p:xfrm>
          <a:off x="6990442" y="3215613"/>
          <a:ext cx="1437898" cy="352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3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VSP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724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baseline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실측전압</a:t>
                      </a:r>
                      <a:r>
                        <a:rPr lang="en-US" altLang="ko-KR" sz="1100" b="1" baseline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(V)</a:t>
                      </a:r>
                      <a:endParaRPr lang="ko-KR" altLang="en-US" sz="1100" b="1" dirty="0" smtClean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724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65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3.75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66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3.80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67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3.85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68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3.90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69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3.95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70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71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4.05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72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4.10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73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4.15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74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4.20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75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4.25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76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4.30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77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4.35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78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4.40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79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4.45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80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4.50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81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4.55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82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4.60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83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4.65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84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4.70 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graphicFrame>
        <p:nvGraphicFramePr>
          <p:cNvPr id="14" name="표 13"/>
          <p:cNvGraphicFramePr>
            <a:graphicFrameLocks noGrp="1"/>
          </p:cNvGraphicFramePr>
          <p:nvPr>
            <p:extLst/>
          </p:nvPr>
        </p:nvGraphicFramePr>
        <p:xfrm>
          <a:off x="1932787" y="3215613"/>
          <a:ext cx="1430338" cy="352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5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590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VSP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724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baseline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실측전압</a:t>
                      </a:r>
                      <a:r>
                        <a:rPr lang="en-US" altLang="ko-KR" sz="1100" b="1" baseline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(V)</a:t>
                      </a:r>
                      <a:endParaRPr lang="ko-KR" altLang="en-US" sz="1100" b="1" dirty="0" smtClean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724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0.75 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</a:t>
                      </a:r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.80 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</a:t>
                      </a:r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.85 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</a:t>
                      </a:r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.90 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9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</a:t>
                      </a:r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.95 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1.00 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11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1.05 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12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.10 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13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.15 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14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.20 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15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.25 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16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.30 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17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.35 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18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1.40 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19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.45 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.50 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21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.55 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22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.60 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23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.65 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675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24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.70 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9" name="직사각형 8"/>
          <p:cNvSpPr/>
          <p:nvPr/>
        </p:nvSpPr>
        <p:spPr>
          <a:xfrm>
            <a:off x="1547969" y="340209"/>
            <a:ext cx="2925801" cy="343620"/>
          </a:xfrm>
          <a:prstGeom prst="rect">
            <a:avLst/>
          </a:prstGeom>
        </p:spPr>
        <p:txBody>
          <a:bodyPr wrap="none" anchor="b">
            <a:spAutoFit/>
          </a:bodyPr>
          <a:lstStyle/>
          <a:p>
            <a:r>
              <a:rPr lang="ko-KR" altLang="en-US" sz="1633" b="1" dirty="0" err="1">
                <a:latin typeface="+mj-ea"/>
              </a:rPr>
              <a:t>각실제어</a:t>
            </a:r>
            <a:r>
              <a:rPr lang="ko-KR" altLang="en-US" sz="1633" b="1" dirty="0">
                <a:latin typeface="+mj-ea"/>
              </a:rPr>
              <a:t> 시스템 개발 사양서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1571105" y="683829"/>
            <a:ext cx="2624501" cy="3157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59232" indent="-259232" defTabSz="851377">
              <a:buFont typeface="Wingdings" panose="05000000000000000000" pitchFamily="2" charset="2"/>
              <a:buChar char="§"/>
            </a:pPr>
            <a:r>
              <a:rPr lang="en-US" altLang="ko-KR" sz="1452" b="1" dirty="0">
                <a:solidFill>
                  <a:srgbClr val="231815"/>
                </a:solidFill>
                <a:latin typeface="+mn-ea"/>
                <a:cs typeface="Pretendard Bold" panose="02000803000000020004" pitchFamily="2" charset="-127"/>
              </a:rPr>
              <a:t>VSP TABLE – H-ERV (DL)</a:t>
            </a:r>
            <a:endParaRPr lang="en-US" altLang="ko-KR" sz="1452" b="1" dirty="0">
              <a:solidFill>
                <a:srgbClr val="231815"/>
              </a:solidFill>
              <a:latin typeface="+mn-ea"/>
              <a:cs typeface="Pretendard Bold" panose="02000803000000020004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46164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295</Words>
  <Application>Microsoft Office PowerPoint</Application>
  <PresentationFormat>와이드스크린</PresentationFormat>
  <Paragraphs>255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Pretendard Bold</vt:lpstr>
      <vt:lpstr>맑은 고딕</vt:lpstr>
      <vt:lpstr>Arial</vt:lpstr>
      <vt:lpstr>Wingdings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himpel</dc:creator>
  <cp:lastModifiedBy>himpel</cp:lastModifiedBy>
  <cp:revision>1</cp:revision>
  <dcterms:created xsi:type="dcterms:W3CDTF">2026-03-25T07:43:39Z</dcterms:created>
  <dcterms:modified xsi:type="dcterms:W3CDTF">2026-03-25T07:44:34Z</dcterms:modified>
</cp:coreProperties>
</file>