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7"/>
  </p:notesMasterIdLst>
  <p:sldIdLst>
    <p:sldId id="257" r:id="rId2"/>
    <p:sldId id="397" r:id="rId3"/>
    <p:sldId id="487" r:id="rId4"/>
    <p:sldId id="482" r:id="rId5"/>
    <p:sldId id="479" r:id="rId6"/>
    <p:sldId id="489" r:id="rId7"/>
    <p:sldId id="475" r:id="rId8"/>
    <p:sldId id="481" r:id="rId9"/>
    <p:sldId id="21855" r:id="rId10"/>
    <p:sldId id="488" r:id="rId11"/>
    <p:sldId id="491" r:id="rId12"/>
    <p:sldId id="21856" r:id="rId13"/>
    <p:sldId id="418" r:id="rId14"/>
    <p:sldId id="410" r:id="rId15"/>
    <p:sldId id="413" r:id="rId16"/>
  </p:sldIdLst>
  <p:sldSz cx="10691813" cy="7559675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9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보통 스타일 3">
    <a:wholeTbl>
      <a:tcTxStyle>
        <a:fontRef idx="minor">
          <a:schemeClr val="tx1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5" autoAdjust="0"/>
    <p:restoredTop sz="96400" autoAdjust="0"/>
  </p:normalViewPr>
  <p:slideViewPr>
    <p:cSldViewPr snapToGrid="0">
      <p:cViewPr varScale="1">
        <p:scale>
          <a:sx n="113" d="100"/>
          <a:sy n="113" d="100"/>
        </p:scale>
        <p:origin x="1483" y="82"/>
      </p:cViewPr>
      <p:guideLst>
        <p:guide orient="horz" pos="2379"/>
        <p:guide pos="3366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6"/>
          </a:xfrm>
          <a:prstGeom prst="rect">
            <a:avLst/>
          </a:prstGeom>
        </p:spPr>
        <p:txBody>
          <a:bodyPr vert="horz" lIns="92032" tIns="46016" rIns="92032" bIns="46016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6"/>
          </a:xfrm>
          <a:prstGeom prst="rect">
            <a:avLst/>
          </a:prstGeom>
        </p:spPr>
        <p:txBody>
          <a:bodyPr vert="horz" lIns="92032" tIns="46016" rIns="92032" bIns="46016" rtlCol="0"/>
          <a:lstStyle>
            <a:lvl1pPr algn="r">
              <a:defRPr sz="1200"/>
            </a:lvl1pPr>
          </a:lstStyle>
          <a:p>
            <a:pPr lvl="0"/>
            <a:fld id="{B049E517-FEFA-4633-8DE9-50CEE941335A}" type="datetime1">
              <a:rPr lang="ko-KR" altLang="en-US" smtClean="0"/>
              <a:t>2026-06-14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2" tIns="46016" rIns="92032" bIns="46016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2031" tIns="46015" rIns="92031" bIns="46015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8135"/>
          </a:xfrm>
          <a:prstGeom prst="rect">
            <a:avLst/>
          </a:prstGeom>
        </p:spPr>
        <p:txBody>
          <a:bodyPr vert="horz" lIns="92032" tIns="46016" rIns="92032" bIns="46016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2032" tIns="46016" rIns="92032" bIns="46016" rtlCol="0" anchor="b"/>
          <a:lstStyle>
            <a:lvl1pPr algn="r">
              <a:defRPr sz="1200"/>
            </a:lvl1pPr>
          </a:lstStyle>
          <a:p>
            <a:pPr lvl="0"/>
            <a:fld id="{E76D034E-1CBA-4D7F-92B2-0D854C3CCD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220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60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DE199-5294-F393-B9FD-4FB168BD6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CAF6851-0C9A-9A60-7E14-D4B0F177BB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A97FFC5-4899-BACA-E52A-92DBDF15D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BE53099-1563-14CB-DF83-BE020D53B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608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B62E0-5EF7-AD2D-22C5-DB7DA5E64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FCD0166-8C6C-7FFE-4D2F-6CDAA2545D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FA1F869-A66E-B71D-8949-EAA65EE83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B39331-0A7D-E1E9-E3DC-6B8F867ED7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24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174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743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B8320-6C19-73EC-C75F-A6FC3C16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4F77B39-52F4-534C-8BD3-36294A45C4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6E95A11-7672-03D8-8BC6-DB6F766BE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3FD2D5-8F2B-1351-02DB-5ACEFB261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500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487D9E9-41E9-4E33-A147-387AD2D92C8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487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487D9E9-41E9-4E33-A147-387AD2D92C8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0792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03A52-525D-3CB2-DDAD-49E9A0239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FBE0F69-0D20-B52D-0441-CAFC984957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085233B-F1F6-58FE-6405-8E6874031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EBD7495-8FB3-F9F4-FD49-2E895315B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487D9E9-41E9-4E33-A147-387AD2D92C8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964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"/>
            <a:ext cx="10691813" cy="75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65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100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8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0AC0-0B48-486E-9A08-0040EE78DF95}" type="datetimeFigureOut">
              <a:rPr lang="ko-KR" altLang="en-US" smtClean="0"/>
              <a:t>2026-06-14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3AC7-FACE-407F-93AB-ED7145255A5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419100" y="759346"/>
            <a:ext cx="99362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01" t="24569" r="8001" b="24569"/>
          <a:stretch/>
        </p:blipFill>
        <p:spPr>
          <a:xfrm>
            <a:off x="8968975" y="315978"/>
            <a:ext cx="1386333" cy="2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평행 사변형 12"/>
          <p:cNvSpPr/>
          <p:nvPr userDrawn="1"/>
        </p:nvSpPr>
        <p:spPr>
          <a:xfrm>
            <a:off x="3309077" y="0"/>
            <a:ext cx="3358893" cy="1188720"/>
          </a:xfrm>
          <a:prstGeom prst="parallelogram">
            <a:avLst>
              <a:gd name="adj" fmla="val 54101"/>
            </a:avLst>
          </a:prstGeom>
          <a:solidFill>
            <a:srgbClr val="9CB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002678" y="662522"/>
            <a:ext cx="1738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ea typeface="옥션고딕 B" pitchFamily="2" charset="-127"/>
              </a:rPr>
              <a:t>CONTENTS</a:t>
            </a:r>
            <a:endParaRPr lang="ko-KR" altLang="en-US" sz="2400" dirty="0">
              <a:solidFill>
                <a:schemeClr val="bg1"/>
              </a:solidFill>
              <a:ea typeface="옥션고딕 B" pitchFamily="2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01" t="24569" r="8001" b="24569"/>
          <a:stretch/>
        </p:blipFill>
        <p:spPr>
          <a:xfrm>
            <a:off x="8968975" y="315978"/>
            <a:ext cx="1386333" cy="2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85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2104" y="1637047"/>
            <a:ext cx="5668166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0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>
            <a:off x="419100" y="582943"/>
            <a:ext cx="99362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24569" r="8001" b="24569"/>
          <a:stretch/>
        </p:blipFill>
        <p:spPr>
          <a:xfrm>
            <a:off x="9369006" y="315978"/>
            <a:ext cx="986302" cy="1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24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>
            <a:off x="419100" y="582943"/>
            <a:ext cx="99362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24569" r="8001" b="24569"/>
          <a:stretch/>
        </p:blipFill>
        <p:spPr>
          <a:xfrm>
            <a:off x="9369006" y="315978"/>
            <a:ext cx="986302" cy="1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99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1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62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47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23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3401690" y="1"/>
            <a:ext cx="7290123" cy="7585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날짜 개체 틀 1"/>
          <p:cNvSpPr>
            <a:spLocks noGrp="1"/>
          </p:cNvSpPr>
          <p:nvPr>
            <p:ph type="dt" sz="half" idx="10"/>
          </p:nvPr>
        </p:nvSpPr>
        <p:spPr>
          <a:xfrm>
            <a:off x="534591" y="7006703"/>
            <a:ext cx="2494756" cy="402483"/>
          </a:xfrm>
        </p:spPr>
        <p:txBody>
          <a:bodyPr/>
          <a:lstStyle/>
          <a:p>
            <a:fld id="{CF620AC0-0B48-486E-9A08-0040EE78DF95}" type="datetimeFigureOut">
              <a:rPr lang="ko-KR" altLang="en-US" smtClean="0"/>
              <a:t>2026-06-14</a:t>
            </a:fld>
            <a:endParaRPr lang="ko-KR" altLang="en-US"/>
          </a:p>
        </p:txBody>
      </p:sp>
      <p:sp>
        <p:nvSpPr>
          <p:cNvPr id="8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653036" y="7006703"/>
            <a:ext cx="3385741" cy="40248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662467" y="7006703"/>
            <a:ext cx="2494756" cy="402483"/>
          </a:xfrm>
        </p:spPr>
        <p:txBody>
          <a:bodyPr/>
          <a:lstStyle/>
          <a:p>
            <a:fld id="{F9153AC7-FACE-407F-93AB-ED7145255A59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5029200" y="3331098"/>
            <a:ext cx="50707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245" y="3291840"/>
            <a:ext cx="2563448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6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68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07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F77E-44B9-4231-B7FF-A70244267FAC}" type="datetimeFigureOut">
              <a:rPr lang="ko-KR" altLang="en-US" smtClean="0"/>
              <a:t>2026-06-14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32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6" r:id="rId13"/>
    <p:sldLayoutId id="2147483675" r:id="rId14"/>
    <p:sldLayoutId id="2147483678" r:id="rId15"/>
    <p:sldLayoutId id="2147483683" r:id="rId16"/>
  </p:sldLayoutIdLst>
  <p:txStyles>
    <p:titleStyle>
      <a:lvl1pPr algn="l" defTabSz="1007943" rtl="0" eaLnBrk="1" latinLnBrk="1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1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6459" y="2815717"/>
            <a:ext cx="6000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8467"/>
            <a:r>
              <a:rPr lang="ko-KR" altLang="en-US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sz="3200" b="1" dirty="0" err="1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 시스템 </a:t>
            </a:r>
            <a:endParaRPr lang="en-US" altLang="ko-KR" sz="3200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  <a:p>
            <a:pPr defTabSz="938467"/>
            <a:r>
              <a:rPr lang="en-US" altLang="ko-KR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(DL </a:t>
            </a:r>
            <a:r>
              <a:rPr lang="ko-KR" altLang="en-US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사양</a:t>
            </a:r>
            <a:r>
              <a:rPr lang="en-US" altLang="ko-KR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98463" y="6014065"/>
            <a:ext cx="132921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r" defTabSz="938467">
              <a:defRPr/>
            </a:pPr>
            <a:r>
              <a:rPr lang="en-US" altLang="ko-KR" sz="1600" dirty="0">
                <a:solidFill>
                  <a:srgbClr val="231815"/>
                </a:solidFill>
                <a:latin typeface="+mn-ea"/>
                <a:cs typeface="Pretendard Regular"/>
              </a:rPr>
              <a:t>2026. 06. 13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4953" y="6402457"/>
            <a:ext cx="1282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38467"/>
            <a:r>
              <a:rPr lang="ko-KR" altLang="en-US" sz="1600" dirty="0" err="1">
                <a:solidFill>
                  <a:srgbClr val="231815"/>
                </a:solidFill>
                <a:latin typeface="+mn-ea"/>
                <a:cs typeface="Pretendard Regular" panose="02000503000000020004" pitchFamily="2" charset="-127"/>
              </a:rPr>
              <a:t>전경선</a:t>
            </a:r>
            <a:r>
              <a:rPr lang="ko-KR" altLang="en-US" sz="1600" dirty="0">
                <a:solidFill>
                  <a:srgbClr val="231815"/>
                </a:solidFill>
                <a:latin typeface="+mn-ea"/>
                <a:cs typeface="Pretendard Regular" panose="02000503000000020004" pitchFamily="2" charset="-127"/>
              </a:rPr>
              <a:t> 수석</a:t>
            </a:r>
            <a:endParaRPr lang="en-US" altLang="ko-KR" sz="1600" dirty="0">
              <a:solidFill>
                <a:srgbClr val="231815"/>
              </a:solidFill>
              <a:latin typeface="+mn-ea"/>
              <a:cs typeface="Pretendard Regular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74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230" y="681487"/>
            <a:ext cx="98855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§"/>
              <a:defRPr/>
            </a:pPr>
            <a:r>
              <a:rPr lang="ko-KR" altLang="en-US" sz="1600" b="1" dirty="0" err="1"/>
              <a:t>동작로직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– </a:t>
            </a:r>
            <a:r>
              <a:rPr lang="ko-KR" altLang="en-US" sz="1600" b="1" dirty="0"/>
              <a:t>자동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집중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분산모드</a:t>
            </a:r>
            <a:r>
              <a:rPr lang="en-US" altLang="ko-KR" sz="1600" b="1" dirty="0"/>
              <a:t>)</a:t>
            </a:r>
            <a:endParaRPr lang="en-US" altLang="ko-KR" sz="1600" b="1" dirty="0">
              <a:latin typeface="+mn-ea"/>
              <a:cs typeface="Pretendard Bold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9400" y="230505"/>
            <a:ext cx="3382965" cy="368429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lvl="0" defTabSz="938467">
              <a:defRPr/>
            </a:pPr>
            <a:r>
              <a:rPr lang="ko-KR" altLang="en-US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개발 사양서 </a:t>
            </a:r>
            <a:r>
              <a:rPr lang="en-US" altLang="ko-KR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- </a:t>
            </a:r>
            <a:r>
              <a:rPr lang="ko-KR" altLang="en-US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각실제어 시스템</a:t>
            </a:r>
            <a:endParaRPr lang="en-US" altLang="ko-KR" b="1">
              <a:solidFill>
                <a:schemeClr val="bg1">
                  <a:lumMod val="50000"/>
                </a:schemeClr>
              </a:solidFill>
              <a:latin typeface="+mn-ea"/>
              <a:cs typeface="Pretendard Bold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932A022-7FE8-FD55-5F09-3147ABEFD44D}"/>
              </a:ext>
            </a:extLst>
          </p:cNvPr>
          <p:cNvSpPr/>
          <p:nvPr/>
        </p:nvSpPr>
        <p:spPr>
          <a:xfrm>
            <a:off x="362230" y="2954849"/>
            <a:ext cx="3879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38467">
              <a:defRPr/>
            </a:pPr>
            <a:r>
              <a:rPr lang="en-US" altLang="ko-KR" sz="1400" b="1" dirty="0">
                <a:latin typeface="+mn-ea"/>
                <a:cs typeface="Pretendard Bold"/>
              </a:rPr>
              <a:t>2. </a:t>
            </a:r>
            <a:r>
              <a:rPr lang="ko-KR" altLang="en-US" sz="1400" b="1" dirty="0">
                <a:latin typeface="+mn-ea"/>
                <a:cs typeface="Pretendard Bold"/>
              </a:rPr>
              <a:t>자동모드별 오염단계 및 </a:t>
            </a:r>
            <a:r>
              <a:rPr lang="ko-KR" altLang="en-US" sz="1400" b="1" dirty="0" err="1">
                <a:latin typeface="+mn-ea"/>
                <a:cs typeface="Pretendard Bold"/>
              </a:rPr>
              <a:t>히스테리시스</a:t>
            </a:r>
            <a:r>
              <a:rPr lang="ko-KR" altLang="en-US" sz="1400" b="1" dirty="0">
                <a:latin typeface="+mn-ea"/>
                <a:cs typeface="Pretendard Bold"/>
              </a:rPr>
              <a:t> 기준</a:t>
            </a:r>
            <a:endParaRPr lang="en-US" altLang="ko-KR" sz="1400" b="1" dirty="0">
              <a:latin typeface="+mn-ea"/>
              <a:cs typeface="Pretendard Bold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ECCB685-7717-08D8-5FAC-1FA78118CAA0}"/>
              </a:ext>
            </a:extLst>
          </p:cNvPr>
          <p:cNvSpPr/>
          <p:nvPr/>
        </p:nvSpPr>
        <p:spPr>
          <a:xfrm>
            <a:off x="299400" y="6158969"/>
            <a:ext cx="2707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8467"/>
            <a:r>
              <a:rPr lang="en-US" altLang="ko-KR" sz="1200" b="1" dirty="0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* 0</a:t>
            </a:r>
            <a:r>
              <a:rPr lang="en-US" altLang="ko-KR" sz="1200" b="1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~ 4</a:t>
            </a:r>
            <a:r>
              <a:rPr lang="ko-KR" altLang="en-US" sz="1200" b="1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단계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, </a:t>
            </a:r>
            <a:r>
              <a:rPr lang="ko-KR" altLang="en-US" sz="1200" b="1" dirty="0" err="1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히스테리시스는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AI 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작업</a:t>
            </a:r>
            <a:endParaRPr lang="en-US" altLang="ko-KR" sz="1200" b="1" dirty="0">
              <a:solidFill>
                <a:srgbClr val="FF0000"/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E53C469-15AE-2AAC-D761-AA48FF41AF8E}"/>
              </a:ext>
            </a:extLst>
          </p:cNvPr>
          <p:cNvSpPr/>
          <p:nvPr/>
        </p:nvSpPr>
        <p:spPr>
          <a:xfrm>
            <a:off x="362230" y="1032010"/>
            <a:ext cx="1178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38467">
              <a:defRPr/>
            </a:pPr>
            <a:r>
              <a:rPr lang="en-US" altLang="ko-KR" sz="1400" b="1" dirty="0">
                <a:latin typeface="+mn-ea"/>
                <a:cs typeface="Pretendard Bold"/>
              </a:rPr>
              <a:t>1. </a:t>
            </a:r>
            <a:r>
              <a:rPr lang="ko-KR" altLang="en-US" sz="1400" b="1" dirty="0">
                <a:latin typeface="+mn-ea"/>
                <a:cs typeface="Pretendard Bold"/>
              </a:rPr>
              <a:t>용어 정리</a:t>
            </a:r>
            <a:endParaRPr lang="en-US" altLang="ko-KR" sz="1400" b="1" dirty="0">
              <a:latin typeface="+mn-ea"/>
              <a:cs typeface="Pretendard Bold"/>
            </a:endParaRPr>
          </a:p>
        </p:txBody>
      </p:sp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2B0358C8-8504-B302-5AE1-D347D9644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152857"/>
              </p:ext>
            </p:extLst>
          </p:nvPr>
        </p:nvGraphicFramePr>
        <p:xfrm>
          <a:off x="428312" y="1299777"/>
          <a:ext cx="9715287" cy="1535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8326">
                  <a:extLst>
                    <a:ext uri="{9D8B030D-6E8A-4147-A177-3AD203B41FA5}">
                      <a16:colId xmlns:a16="http://schemas.microsoft.com/office/drawing/2014/main" val="1102743453"/>
                    </a:ext>
                  </a:extLst>
                </a:gridCol>
                <a:gridCol w="7306961">
                  <a:extLst>
                    <a:ext uri="{9D8B030D-6E8A-4147-A177-3AD203B41FA5}">
                      <a16:colId xmlns:a16="http://schemas.microsoft.com/office/drawing/2014/main" val="26997582"/>
                    </a:ext>
                  </a:extLst>
                </a:gridCol>
              </a:tblGrid>
              <a:tr h="2096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/>
                        <a:t>오염 단계 (</a:t>
                      </a:r>
                      <a:r>
                        <a:rPr lang="ko-KR" altLang="en-US" sz="1100" b="0" dirty="0" err="1"/>
                        <a:t>Level</a:t>
                      </a:r>
                      <a:r>
                        <a:rPr lang="en-US" altLang="ko-KR" sz="1100" b="0" dirty="0"/>
                        <a:t>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각 방의 CO2 센서 값을 0~4단계의 추상적 숫자로 변환한 값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5788149"/>
                  </a:ext>
                </a:extLst>
              </a:tr>
              <a:tr h="2355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 err="1"/>
                        <a:t>P_max</a:t>
                      </a:r>
                      <a:r>
                        <a:rPr lang="ko-KR" altLang="en-US" sz="1100" b="0" dirty="0"/>
                        <a:t> (최고 단계)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4개 실(거실, 침실1, 침실2, 침실3)의 오염 단계 중 가장 높은 숫자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0700703"/>
                  </a:ext>
                </a:extLst>
              </a:tr>
              <a:tr h="2096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/>
                        <a:t>P_2nd (</a:t>
                      </a:r>
                      <a:r>
                        <a:rPr lang="ko-KR" altLang="en-US" sz="1100" b="0" dirty="0" err="1"/>
                        <a:t>차순위</a:t>
                      </a:r>
                      <a:r>
                        <a:rPr lang="ko-KR" altLang="en-US" sz="1100" b="0" dirty="0"/>
                        <a:t> 단계)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4개 실 중 두 </a:t>
                      </a:r>
                      <a:r>
                        <a:rPr lang="ko-KR" altLang="en-US" sz="1100" dirty="0" err="1"/>
                        <a:t>번째로</a:t>
                      </a:r>
                      <a:r>
                        <a:rPr lang="ko-KR" altLang="en-US" sz="1100" dirty="0"/>
                        <a:t> 높은 오염 단계 숫자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2276185"/>
                  </a:ext>
                </a:extLst>
              </a:tr>
              <a:tr h="2096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 err="1"/>
                        <a:t>dP</a:t>
                      </a:r>
                      <a:r>
                        <a:rPr lang="ko-KR" altLang="en-US" sz="1100" b="0" dirty="0"/>
                        <a:t> (편차)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최고 단계(</a:t>
                      </a:r>
                      <a:r>
                        <a:rPr lang="ko-KR" altLang="en-US" sz="1100" dirty="0" err="1"/>
                        <a:t>P_max</a:t>
                      </a:r>
                      <a:r>
                        <a:rPr lang="ko-KR" altLang="en-US" sz="1100" dirty="0"/>
                        <a:t>)와 </a:t>
                      </a:r>
                      <a:r>
                        <a:rPr lang="ko-KR" altLang="en-US" sz="1100" dirty="0" err="1"/>
                        <a:t>차순위</a:t>
                      </a:r>
                      <a:r>
                        <a:rPr lang="ko-KR" altLang="en-US" sz="1100" dirty="0"/>
                        <a:t> 단계(P_2nd)의 차이. 집중/분산 모드를 결정하는 기준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7276298"/>
                  </a:ext>
                </a:extLst>
              </a:tr>
              <a:tr h="2622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/>
                        <a:t>부하 점수 (</a:t>
                      </a:r>
                      <a:r>
                        <a:rPr lang="ko-KR" altLang="en-US" sz="1100" b="0" dirty="0" err="1"/>
                        <a:t>Score</a:t>
                      </a:r>
                      <a:r>
                        <a:rPr lang="ko-KR" altLang="en-US" sz="1100" b="0" dirty="0"/>
                        <a:t>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4개 실의 오염 단계 숫자를 단순 합산한 값 (최소 0점 ~ 최대 16점)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4384270"/>
                  </a:ext>
                </a:extLst>
              </a:tr>
              <a:tr h="4088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 err="1"/>
                        <a:t>히스테리시스</a:t>
                      </a:r>
                      <a:r>
                        <a:rPr lang="ko-KR" altLang="en-US" sz="1100" b="0" dirty="0"/>
                        <a:t> </a:t>
                      </a:r>
                      <a:r>
                        <a:rPr lang="ko-KR" altLang="en-US" sz="1100" b="0" dirty="0" err="1"/>
                        <a:t>데드밴드</a:t>
                      </a:r>
                      <a:r>
                        <a:rPr lang="ko-KR" altLang="en-US" sz="1100" b="0" dirty="0"/>
                        <a:t> (</a:t>
                      </a:r>
                      <a:r>
                        <a:rPr lang="ko-KR" altLang="en-US" sz="1100" b="0" dirty="0" err="1"/>
                        <a:t>Deadband</a:t>
                      </a:r>
                      <a:r>
                        <a:rPr lang="ko-KR" altLang="en-US" sz="1100" b="0" dirty="0"/>
                        <a:t>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</a:t>
                      </a:r>
                      <a:r>
                        <a:rPr lang="ko-KR" altLang="en-US" sz="1100" dirty="0" err="1"/>
                        <a:t>채터링</a:t>
                      </a:r>
                      <a:r>
                        <a:rPr lang="ko-KR" altLang="en-US" sz="1100" dirty="0"/>
                        <a:t>(장비가 켜졌다 꺼지기를 반복하는 현상)을 막기 위해, 단계가 하락할 때 적용하는 여유 </a:t>
                      </a:r>
                      <a:r>
                        <a:rPr lang="ko-KR" altLang="en-US" sz="1100" dirty="0" err="1"/>
                        <a:t>차이값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8716254"/>
                  </a:ext>
                </a:extLst>
              </a:tr>
            </a:tbl>
          </a:graphicData>
        </a:graphic>
      </p:graphicFrame>
      <p:sp>
        <p:nvSpPr>
          <p:cNvPr id="38" name="직사각형 37">
            <a:extLst>
              <a:ext uri="{FF2B5EF4-FFF2-40B4-BE49-F238E27FC236}">
                <a16:creationId xmlns:a16="http://schemas.microsoft.com/office/drawing/2014/main" id="{78C410D1-4080-993F-E0B5-A4DFF5995B0C}"/>
              </a:ext>
            </a:extLst>
          </p:cNvPr>
          <p:cNvSpPr/>
          <p:nvPr/>
        </p:nvSpPr>
        <p:spPr>
          <a:xfrm>
            <a:off x="385345" y="3264600"/>
            <a:ext cx="7399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defTabSz="938467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주의사항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:  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모든 </a:t>
            </a:r>
            <a:r>
              <a:rPr lang="ko-KR" altLang="en-US" sz="1200" dirty="0" err="1">
                <a:latin typeface="+mn-ea"/>
                <a:cs typeface="Pretendard Bold" panose="02000803000000020004" pitchFamily="2" charset="-127"/>
              </a:rPr>
              <a:t>임계값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(Threshold)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과 </a:t>
            </a:r>
            <a:r>
              <a:rPr lang="ko-KR" altLang="en-US" sz="1200" dirty="0" err="1">
                <a:latin typeface="+mn-ea"/>
                <a:cs typeface="Pretendard Bold" panose="02000803000000020004" pitchFamily="2" charset="-127"/>
              </a:rPr>
              <a:t>히스테리시스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 값이 변경가능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 -&gt; 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실증 테스트 완료 후 확정</a:t>
            </a:r>
            <a:endParaRPr lang="en-US" altLang="ko-KR" sz="1200" dirty="0">
              <a:latin typeface="+mn-ea"/>
              <a:cs typeface="Pretendard Bold" panose="02000803000000020004" pitchFamily="2" charset="-127"/>
            </a:endParaRPr>
          </a:p>
          <a:p>
            <a:pPr marL="171450" indent="-171450" defTabSz="938467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기본 </a:t>
            </a:r>
            <a:r>
              <a:rPr lang="ko-KR" altLang="en-US" sz="1200" dirty="0" err="1">
                <a:latin typeface="+mn-ea"/>
                <a:cs typeface="Pretendard Bold" panose="02000803000000020004" pitchFamily="2" charset="-127"/>
              </a:rPr>
              <a:t>히스테리시스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 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(Deadband) </a:t>
            </a:r>
            <a:r>
              <a:rPr lang="ko-KR" altLang="en-US" sz="1200" dirty="0" err="1">
                <a:latin typeface="+mn-ea"/>
                <a:cs typeface="Pretendard Bold" panose="02000803000000020004" pitchFamily="2" charset="-127"/>
              </a:rPr>
              <a:t>설정값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: -50 ppm (CO2 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기준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)</a:t>
            </a:r>
          </a:p>
          <a:p>
            <a:pPr defTabSz="938467"/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  (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예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: 1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단계 진입 기준이 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1000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초과일 때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, 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다시 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0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단계로 떨어지려면 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1000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이 아닌 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950 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이하로 떨어져야 함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2018FF-2263-4C49-6795-4CAFFB3BA8D5}"/>
              </a:ext>
            </a:extLst>
          </p:cNvPr>
          <p:cNvSpPr txBox="1"/>
          <p:nvPr/>
        </p:nvSpPr>
        <p:spPr>
          <a:xfrm>
            <a:off x="362230" y="3926171"/>
            <a:ext cx="307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latin typeface="+mj-ea"/>
                <a:ea typeface="+mj-ea"/>
              </a:rPr>
              <a:t>모드별 오염 단계 및 </a:t>
            </a:r>
            <a:r>
              <a:rPr lang="ko-KR" altLang="en-US" sz="1200" b="1" dirty="0" err="1">
                <a:latin typeface="+mj-ea"/>
                <a:ea typeface="+mj-ea"/>
              </a:rPr>
              <a:t>히스테리시스</a:t>
            </a:r>
            <a:r>
              <a:rPr lang="ko-KR" altLang="en-US" sz="1200" b="1" dirty="0">
                <a:latin typeface="+mj-ea"/>
                <a:ea typeface="+mj-ea"/>
              </a:rPr>
              <a:t> 기준표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A95FC73-A175-0134-7F7F-69A218024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304313"/>
              </p:ext>
            </p:extLst>
          </p:nvPr>
        </p:nvGraphicFramePr>
        <p:xfrm>
          <a:off x="301560" y="4179655"/>
          <a:ext cx="10160697" cy="1970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3135">
                  <a:extLst>
                    <a:ext uri="{9D8B030D-6E8A-4147-A177-3AD203B41FA5}">
                      <a16:colId xmlns:a16="http://schemas.microsoft.com/office/drawing/2014/main" val="3944076175"/>
                    </a:ext>
                  </a:extLst>
                </a:gridCol>
                <a:gridCol w="704585">
                  <a:extLst>
                    <a:ext uri="{9D8B030D-6E8A-4147-A177-3AD203B41FA5}">
                      <a16:colId xmlns:a16="http://schemas.microsoft.com/office/drawing/2014/main" val="1459683485"/>
                    </a:ext>
                  </a:extLst>
                </a:gridCol>
                <a:gridCol w="599750">
                  <a:extLst>
                    <a:ext uri="{9D8B030D-6E8A-4147-A177-3AD203B41FA5}">
                      <a16:colId xmlns:a16="http://schemas.microsoft.com/office/drawing/2014/main" val="2054484889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166049909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3860217165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4003673240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110223742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1197607979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3535228942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1646689910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3520100436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2107970592"/>
                    </a:ext>
                  </a:extLst>
                </a:gridCol>
                <a:gridCol w="641041">
                  <a:extLst>
                    <a:ext uri="{9D8B030D-6E8A-4147-A177-3AD203B41FA5}">
                      <a16:colId xmlns:a16="http://schemas.microsoft.com/office/drawing/2014/main" val="27013351"/>
                    </a:ext>
                  </a:extLst>
                </a:gridCol>
                <a:gridCol w="594357">
                  <a:extLst>
                    <a:ext uri="{9D8B030D-6E8A-4147-A177-3AD203B41FA5}">
                      <a16:colId xmlns:a16="http://schemas.microsoft.com/office/drawing/2014/main" val="3605498087"/>
                    </a:ext>
                  </a:extLst>
                </a:gridCol>
              </a:tblGrid>
              <a:tr h="22112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오염 </a:t>
                      </a:r>
                    </a:p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단계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절전 </a:t>
                      </a:r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(ECO)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표준 </a:t>
                      </a:r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(Normal)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쾌속 </a:t>
                      </a:r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(Turbo)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>
                          <a:effectLst/>
                          <a:latin typeface="+mn-ea"/>
                          <a:ea typeface="+mn-ea"/>
                        </a:rPr>
                        <a:t>상태 및 색상</a:t>
                      </a:r>
                      <a:endParaRPr lang="ko-KR" altLang="en-US" sz="900" b="1" i="0" u="none" strike="noStrike">
                        <a:solidFill>
                          <a:srgbClr val="1F1F1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790209"/>
                  </a:ext>
                </a:extLst>
              </a:tr>
              <a:tr h="22112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+mn-ea"/>
                          <a:ea typeface="+mn-ea"/>
                        </a:rPr>
                        <a:t>CO2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+mn-ea"/>
                          <a:ea typeface="+mn-ea"/>
                        </a:rPr>
                        <a:t>PM2.5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PM10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VOC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CO2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PM2.5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PM10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VOC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+mn-ea"/>
                          <a:ea typeface="+mn-ea"/>
                        </a:rPr>
                        <a:t>CO2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+mn-ea"/>
                          <a:ea typeface="+mn-ea"/>
                        </a:rPr>
                        <a:t>PM2.5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PM10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VOC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903317"/>
                  </a:ext>
                </a:extLst>
              </a:tr>
              <a:tr h="221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1000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20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40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171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0 ~ 800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14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28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120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0 ~ 700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0 ~ 12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0 ~ 24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0 ~ 103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좋음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490709"/>
                  </a:ext>
                </a:extLst>
              </a:tr>
              <a:tr h="221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1001 ~ 1300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21 ~ 38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41 ~ 86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172 ~ 195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801 ~ 1100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15 ~ 29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29 ~ 66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121 ~ 150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701 ~ 1000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13 ~ 23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25 ~ 53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104 ~ 120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보통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345477"/>
                  </a:ext>
                </a:extLst>
              </a:tr>
              <a:tr h="221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1301 ~ 1600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39 ~ 60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87 ~ 126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196 ~ 308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1101 ~ 1400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30 ~ 49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67 ~ 102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151 ~ 250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1001 ~ 1300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24 ~ 38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54 ~ 78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121 ~ 192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나쁨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75816"/>
                  </a:ext>
                </a:extLst>
              </a:tr>
              <a:tr h="221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1601 ~ 2000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61 ~ 86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127 ~ 173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309 ~ 438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1401 ~ 1700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50 ~ 69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103 ~ 138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251 ~ 350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1301 ~ 1600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39 ~ 52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79 ~ 104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193 ~ 263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매우나쁨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406620"/>
                  </a:ext>
                </a:extLst>
              </a:tr>
              <a:tr h="221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2001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87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174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439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1701 ~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70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139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351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1601 ~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53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105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264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최악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279336"/>
                  </a:ext>
                </a:extLst>
              </a:tr>
              <a:tr h="422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 err="1">
                          <a:effectLst/>
                          <a:latin typeface="+mn-ea"/>
                          <a:ea typeface="+mn-ea"/>
                        </a:rPr>
                        <a:t>히스테리시스</a:t>
                      </a:r>
                      <a:b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하강</a:t>
                      </a:r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-30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-3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extLst>
                  <a:ext uri="{0D108BD9-81ED-4DB2-BD59-A6C34878D82A}">
                    <a16:rowId xmlns:a16="http://schemas.microsoft.com/office/drawing/2014/main" val="604867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3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230" y="681487"/>
            <a:ext cx="98855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§"/>
              <a:defRPr/>
            </a:pPr>
            <a:r>
              <a:rPr lang="ko-KR" altLang="en-US" sz="1600" b="1" dirty="0" err="1"/>
              <a:t>동작로직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– </a:t>
            </a:r>
            <a:r>
              <a:rPr lang="ko-KR" altLang="en-US" sz="1600" b="1" dirty="0"/>
              <a:t>자동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집중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분산모드</a:t>
            </a:r>
            <a:r>
              <a:rPr lang="en-US" altLang="ko-KR" sz="1600" b="1" dirty="0"/>
              <a:t>)</a:t>
            </a:r>
            <a:endParaRPr lang="en-US" altLang="ko-KR" sz="1600" b="1" dirty="0">
              <a:latin typeface="+mn-ea"/>
              <a:cs typeface="Pretendard Bold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9400" y="230505"/>
            <a:ext cx="3382965" cy="368429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lvl="0" defTabSz="938467">
              <a:defRPr/>
            </a:pPr>
            <a:r>
              <a:rPr lang="ko-KR" altLang="en-US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개발 사양서 </a:t>
            </a:r>
            <a:r>
              <a:rPr lang="en-US" altLang="ko-KR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- </a:t>
            </a:r>
            <a:r>
              <a:rPr lang="ko-KR" altLang="en-US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각실제어 시스템</a:t>
            </a:r>
            <a:endParaRPr lang="en-US" altLang="ko-KR" b="1">
              <a:solidFill>
                <a:schemeClr val="bg1">
                  <a:lumMod val="50000"/>
                </a:schemeClr>
              </a:solidFill>
              <a:latin typeface="+mn-ea"/>
              <a:cs typeface="Pretendard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42904-F6A4-424D-E77F-885F4C348B70}"/>
              </a:ext>
            </a:extLst>
          </p:cNvPr>
          <p:cNvSpPr txBox="1"/>
          <p:nvPr/>
        </p:nvSpPr>
        <p:spPr>
          <a:xfrm>
            <a:off x="330557" y="3512024"/>
            <a:ext cx="46129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+mj-ea"/>
                <a:ea typeface="+mj-ea"/>
              </a:rPr>
              <a:t>4. </a:t>
            </a:r>
            <a:r>
              <a:rPr lang="ko-KR" altLang="en-US" sz="1400" b="1" dirty="0" err="1">
                <a:latin typeface="+mj-ea"/>
                <a:ea typeface="+mj-ea"/>
              </a:rPr>
              <a:t>댐퍼</a:t>
            </a:r>
            <a:r>
              <a:rPr lang="ko-KR" altLang="en-US" sz="1400" b="1" dirty="0">
                <a:latin typeface="+mj-ea"/>
                <a:ea typeface="+mj-ea"/>
              </a:rPr>
              <a:t> 개폐 모드 결정 </a:t>
            </a:r>
            <a:r>
              <a:rPr lang="en-US" altLang="ko-KR" sz="1400" b="1" dirty="0">
                <a:latin typeface="+mj-ea"/>
                <a:ea typeface="+mj-ea"/>
              </a:rPr>
              <a:t>(</a:t>
            </a:r>
            <a:r>
              <a:rPr lang="ko-KR" altLang="en-US" sz="1400" b="1" dirty="0">
                <a:latin typeface="+mj-ea"/>
                <a:ea typeface="+mj-ea"/>
              </a:rPr>
              <a:t>집중 </a:t>
            </a:r>
            <a:r>
              <a:rPr lang="en-US" altLang="ko-KR" sz="1400" b="1" dirty="0">
                <a:latin typeface="+mj-ea"/>
                <a:ea typeface="+mj-ea"/>
              </a:rPr>
              <a:t>VS </a:t>
            </a:r>
            <a:r>
              <a:rPr lang="ko-KR" altLang="en-US" sz="1400" b="1" dirty="0">
                <a:latin typeface="+mj-ea"/>
                <a:ea typeface="+mj-ea"/>
              </a:rPr>
              <a:t>분산</a:t>
            </a:r>
            <a:r>
              <a:rPr lang="en-US" altLang="ko-KR" sz="1400" b="1" dirty="0">
                <a:latin typeface="+mj-ea"/>
                <a:ea typeface="+mj-ea"/>
              </a:rPr>
              <a:t>)</a:t>
            </a:r>
            <a:endParaRPr lang="ko-KR" altLang="en-US" sz="1400" b="1" dirty="0">
              <a:latin typeface="+mj-ea"/>
              <a:ea typeface="+mj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22EEE7-4870-2920-DE48-5BE26262A6FE}"/>
              </a:ext>
            </a:extLst>
          </p:cNvPr>
          <p:cNvSpPr txBox="1"/>
          <p:nvPr/>
        </p:nvSpPr>
        <p:spPr>
          <a:xfrm>
            <a:off x="330558" y="3819801"/>
            <a:ext cx="7130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 err="1"/>
              <a:t>dP</a:t>
            </a:r>
            <a:r>
              <a:rPr lang="ko-KR" altLang="en-US" sz="1200" dirty="0"/>
              <a:t> (</a:t>
            </a:r>
            <a:r>
              <a:rPr lang="ko-KR" altLang="en-US" sz="1200" dirty="0" err="1"/>
              <a:t>P_max</a:t>
            </a:r>
            <a:r>
              <a:rPr lang="ko-KR" altLang="en-US" sz="1200" dirty="0"/>
              <a:t> - P_2nd) 값을 기준으로 </a:t>
            </a:r>
            <a:r>
              <a:rPr lang="ko-KR" altLang="en-US" sz="1200" dirty="0" err="1"/>
              <a:t>댐퍼의</a:t>
            </a:r>
            <a:r>
              <a:rPr lang="ko-KR" altLang="en-US" sz="1200" dirty="0"/>
              <a:t> 100% 개방 여부만 결정</a:t>
            </a:r>
            <a:endParaRPr lang="en-US" altLang="ko-KR" sz="1200" dirty="0"/>
          </a:p>
          <a:p>
            <a:r>
              <a:rPr lang="en-US" altLang="ko-KR" sz="1200" dirty="0"/>
              <a:t>[</a:t>
            </a:r>
            <a:r>
              <a:rPr lang="ko-KR" altLang="en-US" sz="1200" dirty="0"/>
              <a:t>대기 모드</a:t>
            </a:r>
            <a:r>
              <a:rPr lang="en-US" altLang="ko-KR" sz="1200" dirty="0"/>
              <a:t>] </a:t>
            </a:r>
            <a:r>
              <a:rPr lang="en-US" altLang="ko-KR" sz="1200" dirty="0" err="1"/>
              <a:t>P_max</a:t>
            </a:r>
            <a:r>
              <a:rPr lang="en-US" altLang="ko-KR" sz="1200" dirty="0"/>
              <a:t> == 0 -&gt; </a:t>
            </a:r>
            <a:r>
              <a:rPr lang="ko-KR" altLang="en-US" sz="1200" dirty="0"/>
              <a:t>모든 실 </a:t>
            </a:r>
            <a:r>
              <a:rPr lang="ko-KR" altLang="en-US" sz="1200" dirty="0" err="1"/>
              <a:t>댐퍼</a:t>
            </a:r>
            <a:r>
              <a:rPr lang="ko-KR" altLang="en-US" sz="1200" dirty="0"/>
              <a:t> </a:t>
            </a:r>
            <a:r>
              <a:rPr lang="en-US" altLang="ko-KR" sz="1200" dirty="0"/>
              <a:t>OFF (0%)</a:t>
            </a:r>
          </a:p>
          <a:p>
            <a:r>
              <a:rPr lang="en-US" altLang="ko-KR" sz="1200" dirty="0"/>
              <a:t>[</a:t>
            </a:r>
            <a:r>
              <a:rPr lang="ko-KR" altLang="en-US" sz="1200" dirty="0"/>
              <a:t>집중 환기 모드</a:t>
            </a:r>
            <a:r>
              <a:rPr lang="en-US" altLang="ko-KR" sz="1200" dirty="0"/>
              <a:t>] </a:t>
            </a:r>
            <a:r>
              <a:rPr lang="en-US" altLang="ko-KR" sz="1200" dirty="0" err="1"/>
              <a:t>dP</a:t>
            </a:r>
            <a:r>
              <a:rPr lang="en-US" altLang="ko-KR" sz="1200" dirty="0"/>
              <a:t> &gt;= 2 -&gt; </a:t>
            </a:r>
            <a:r>
              <a:rPr lang="en-US" altLang="ko-KR" sz="1200" dirty="0" err="1"/>
              <a:t>P_max</a:t>
            </a:r>
            <a:r>
              <a:rPr lang="en-US" altLang="ko-KR" sz="1200" dirty="0"/>
              <a:t> </a:t>
            </a:r>
            <a:r>
              <a:rPr lang="ko-KR" altLang="en-US" sz="1200" dirty="0"/>
              <a:t>단계와 동일한 오염도를 가진 실만 </a:t>
            </a:r>
            <a:r>
              <a:rPr lang="en-US" altLang="ko-KR" sz="1200" dirty="0"/>
              <a:t>ON (100%) / </a:t>
            </a:r>
            <a:r>
              <a:rPr lang="ko-KR" altLang="en-US" sz="1200" dirty="0"/>
              <a:t>나머지는 모두 </a:t>
            </a:r>
            <a:r>
              <a:rPr lang="en-US" altLang="ko-KR" sz="1200" dirty="0"/>
              <a:t>OFF (0%)</a:t>
            </a:r>
            <a:endParaRPr lang="ko-KR" altLang="en-US" sz="1200" dirty="0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4BBFEF7-76CA-368A-7C8D-A1BFBF9BA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61772"/>
              </p:ext>
            </p:extLst>
          </p:nvPr>
        </p:nvGraphicFramePr>
        <p:xfrm>
          <a:off x="394649" y="5260652"/>
          <a:ext cx="10030184" cy="2272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9597">
                  <a:extLst>
                    <a:ext uri="{9D8B030D-6E8A-4147-A177-3AD203B41FA5}">
                      <a16:colId xmlns:a16="http://schemas.microsoft.com/office/drawing/2014/main" val="3085518574"/>
                    </a:ext>
                  </a:extLst>
                </a:gridCol>
                <a:gridCol w="625129">
                  <a:extLst>
                    <a:ext uri="{9D8B030D-6E8A-4147-A177-3AD203B41FA5}">
                      <a16:colId xmlns:a16="http://schemas.microsoft.com/office/drawing/2014/main" val="22479885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753689108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0199315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77082583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12974957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74093916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78614124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12663493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893216725"/>
                    </a:ext>
                  </a:extLst>
                </a:gridCol>
                <a:gridCol w="2080933">
                  <a:extLst>
                    <a:ext uri="{9D8B030D-6E8A-4147-A177-3AD203B41FA5}">
                      <a16:colId xmlns:a16="http://schemas.microsoft.com/office/drawing/2014/main" val="2574823499"/>
                    </a:ext>
                  </a:extLst>
                </a:gridCol>
              </a:tblGrid>
              <a:tr h="183226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시나리오 설명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거실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침실</a:t>
                      </a: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침실</a:t>
                      </a: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침실</a:t>
                      </a: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P_max</a:t>
                      </a:r>
                      <a:endParaRPr 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dP</a:t>
                      </a:r>
                      <a:endParaRPr 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댐퍼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 모드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부하 총점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최종 단수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개방 </a:t>
                      </a:r>
                      <a:r>
                        <a:rPr lang="ko-KR" alt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댐퍼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86582"/>
                  </a:ext>
                </a:extLst>
              </a:tr>
              <a:tr h="310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1.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전체 청정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대기</a:t>
                      </a:r>
                      <a:endParaRPr lang="ko-KR" altLang="en-US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없음 </a:t>
                      </a:r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전체</a:t>
                      </a:r>
                      <a:r>
                        <a:rPr lang="en-US" sz="1100" u="none" strike="noStrike" dirty="0">
                          <a:effectLst/>
                          <a:latin typeface="+mj-ea"/>
                          <a:ea typeface="+mj-ea"/>
                        </a:rPr>
                        <a:t>OFF)</a:t>
                      </a:r>
                      <a:endParaRPr lang="en-US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878500"/>
                  </a:ext>
                </a:extLst>
              </a:tr>
              <a:tr h="3303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2.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침실 단독 극심 오염</a:t>
                      </a:r>
                      <a:b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최소 소음 </a:t>
                      </a:r>
                      <a:r>
                        <a:rPr lang="ko-KR" alt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집중급기</a:t>
                      </a: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집중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2402177"/>
                  </a:ext>
                </a:extLst>
              </a:tr>
              <a:tr h="3266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3.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거실 단독 극심 오염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집중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거실</a:t>
                      </a:r>
                      <a:endParaRPr lang="ko-KR" altLang="en-US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7248182"/>
                  </a:ext>
                </a:extLst>
              </a:tr>
              <a:tr h="3027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4.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전체 미세 오염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분산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거실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7609879"/>
                  </a:ext>
                </a:extLst>
              </a:tr>
              <a:tr h="310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5.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전반적 오염 확산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분산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거실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9834092"/>
                  </a:ext>
                </a:extLst>
              </a:tr>
              <a:tr h="1832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6.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방 </a:t>
                      </a: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개 </a:t>
                      </a:r>
                      <a:r>
                        <a:rPr lang="ko-KR" alt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고오염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집중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1, 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3636170"/>
                  </a:ext>
                </a:extLst>
              </a:tr>
              <a:tr h="310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7.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극한 부하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분산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16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거실</a:t>
                      </a:r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1,</a:t>
                      </a:r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2,</a:t>
                      </a:r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106680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DC26C7B-C911-0882-8E3C-83BE2A0300CE}"/>
              </a:ext>
            </a:extLst>
          </p:cNvPr>
          <p:cNvSpPr txBox="1"/>
          <p:nvPr/>
        </p:nvSpPr>
        <p:spPr>
          <a:xfrm>
            <a:off x="299398" y="4489833"/>
            <a:ext cx="53203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+mj-ea"/>
                <a:ea typeface="+mj-ea"/>
              </a:rPr>
              <a:t>5. [</a:t>
            </a:r>
            <a:r>
              <a:rPr lang="ko-KR" altLang="en-US" sz="1400" b="1" dirty="0">
                <a:latin typeface="+mj-ea"/>
                <a:ea typeface="+mj-ea"/>
              </a:rPr>
              <a:t>검증용</a:t>
            </a:r>
            <a:r>
              <a:rPr lang="en-US" altLang="ko-KR" sz="1400" b="1" dirty="0">
                <a:latin typeface="+mj-ea"/>
                <a:ea typeface="+mj-ea"/>
              </a:rPr>
              <a:t>] </a:t>
            </a:r>
            <a:r>
              <a:rPr lang="ko-KR" altLang="en-US" sz="1400" b="1" dirty="0">
                <a:latin typeface="+mj-ea"/>
                <a:ea typeface="+mj-ea"/>
              </a:rPr>
              <a:t>대표 경우의 수 </a:t>
            </a:r>
            <a:r>
              <a:rPr lang="ko-KR" altLang="en-US" sz="1400" b="1" dirty="0" err="1">
                <a:latin typeface="+mj-ea"/>
                <a:ea typeface="+mj-ea"/>
              </a:rPr>
              <a:t>진리표</a:t>
            </a:r>
            <a:r>
              <a:rPr lang="ko-KR" altLang="en-US" sz="1400" b="1" dirty="0">
                <a:latin typeface="+mj-ea"/>
                <a:ea typeface="+mj-ea"/>
              </a:rPr>
              <a:t> </a:t>
            </a:r>
            <a:r>
              <a:rPr lang="en-US" altLang="ko-KR" sz="1400" b="1" dirty="0">
                <a:latin typeface="+mj-ea"/>
                <a:ea typeface="+mj-ea"/>
              </a:rPr>
              <a:t>(QA Test Cases)</a:t>
            </a:r>
            <a:endParaRPr lang="ko-KR" altLang="en-US" sz="1400" b="1" dirty="0"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724947-0FD9-CF04-2D4A-7AD6592D8147}"/>
              </a:ext>
            </a:extLst>
          </p:cNvPr>
          <p:cNvSpPr txBox="1"/>
          <p:nvPr/>
        </p:nvSpPr>
        <p:spPr>
          <a:xfrm>
            <a:off x="330558" y="4783434"/>
            <a:ext cx="8965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/>
              <a:t>로직 구현 완료 후, 아래의 극단적 시나리오들이 의도대로 출력되는지 반드시 유닛 테스트 검증할 것</a:t>
            </a:r>
            <a:endParaRPr lang="en-US" altLang="ko-KR" sz="1200" dirty="0"/>
          </a:p>
          <a:p>
            <a:r>
              <a:rPr lang="en-US" altLang="ko-KR" sz="1200" dirty="0"/>
              <a:t>(</a:t>
            </a:r>
            <a:r>
              <a:rPr lang="ko-KR" altLang="en-US" sz="1200" dirty="0"/>
              <a:t>거실 가중치 및 </a:t>
            </a:r>
            <a:r>
              <a:rPr lang="en-US" altLang="ko-KR" sz="1200" dirty="0" err="1"/>
              <a:t>P_max</a:t>
            </a:r>
            <a:r>
              <a:rPr lang="en-US" altLang="ko-KR" sz="1200" dirty="0"/>
              <a:t> </a:t>
            </a:r>
            <a:r>
              <a:rPr lang="ko-KR" altLang="en-US" sz="1200" dirty="0"/>
              <a:t>강제 보상이 삭제되어</a:t>
            </a:r>
            <a:r>
              <a:rPr lang="en-US" altLang="ko-KR" sz="1200" dirty="0"/>
              <a:t>, </a:t>
            </a:r>
            <a:r>
              <a:rPr lang="ko-KR" altLang="en-US" sz="1200" dirty="0"/>
              <a:t>점수 기반으로 직관적이고 부드럽게 동작하는 것이 핵심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CBA51B59-343D-A99A-BD7D-DCFB32DBB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394909"/>
              </p:ext>
            </p:extLst>
          </p:nvPr>
        </p:nvGraphicFramePr>
        <p:xfrm>
          <a:off x="429374" y="1342812"/>
          <a:ext cx="6180976" cy="1287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3497">
                  <a:extLst>
                    <a:ext uri="{9D8B030D-6E8A-4147-A177-3AD203B41FA5}">
                      <a16:colId xmlns:a16="http://schemas.microsoft.com/office/drawing/2014/main" val="1102743453"/>
                    </a:ext>
                  </a:extLst>
                </a:gridCol>
                <a:gridCol w="1795743">
                  <a:extLst>
                    <a:ext uri="{9D8B030D-6E8A-4147-A177-3AD203B41FA5}">
                      <a16:colId xmlns:a16="http://schemas.microsoft.com/office/drawing/2014/main" val="893706868"/>
                    </a:ext>
                  </a:extLst>
                </a:gridCol>
                <a:gridCol w="2431736">
                  <a:extLst>
                    <a:ext uri="{9D8B030D-6E8A-4147-A177-3AD203B41FA5}">
                      <a16:colId xmlns:a16="http://schemas.microsoft.com/office/drawing/2014/main" val="26997582"/>
                    </a:ext>
                  </a:extLst>
                </a:gridCol>
              </a:tblGrid>
              <a:tr h="2530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+mj-ea"/>
                          <a:ea typeface="+mj-ea"/>
                        </a:rPr>
                        <a:t>요구 부하 점수 </a:t>
                      </a:r>
                      <a:r>
                        <a:rPr lang="en-US" altLang="ko-KR" sz="1200" b="1" u="none" strike="noStrike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200" b="1" u="none" strike="noStrike" dirty="0">
                          <a:effectLst/>
                          <a:latin typeface="+mj-ea"/>
                          <a:ea typeface="+mj-ea"/>
                        </a:rPr>
                        <a:t>총점</a:t>
                      </a:r>
                      <a:r>
                        <a:rPr lang="en-US" altLang="ko-KR" sz="1200" b="1" u="none" strike="noStrike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+mj-ea"/>
                          <a:ea typeface="+mj-ea"/>
                        </a:rPr>
                        <a:t>최종 가동 단수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+mj-ea"/>
                          <a:ea typeface="+mj-ea"/>
                        </a:rPr>
                        <a:t>비고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99532"/>
                  </a:ext>
                </a:extLst>
              </a:tr>
              <a:tr h="1419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+mj-ea"/>
                          <a:ea typeface="+mj-ea"/>
                        </a:rPr>
                        <a:t>0 </a:t>
                      </a:r>
                      <a:r>
                        <a:rPr lang="ko-KR" altLang="en-US" sz="1200" u="none" strike="noStrike">
                          <a:effectLst/>
                          <a:latin typeface="+mj-ea"/>
                          <a:ea typeface="+mj-ea"/>
                        </a:rPr>
                        <a:t>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단 </a:t>
                      </a:r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200" u="none" strike="noStrike" dirty="0">
                          <a:effectLst/>
                          <a:latin typeface="+mj-ea"/>
                          <a:ea typeface="+mj-ea"/>
                        </a:rPr>
                        <a:t>OFF)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전체 대기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5788149"/>
                  </a:ext>
                </a:extLst>
              </a:tr>
              <a:tr h="2161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1 ~ 4 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점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미세 오염 또는 단일 실 오염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0700703"/>
                  </a:ext>
                </a:extLst>
              </a:tr>
              <a:tr h="1728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+mj-ea"/>
                          <a:ea typeface="+mj-ea"/>
                        </a:rPr>
                        <a:t>5 ~ 8 </a:t>
                      </a:r>
                      <a:r>
                        <a:rPr lang="ko-KR" altLang="en-US" sz="1200" u="none" strike="noStrike">
                          <a:effectLst/>
                          <a:latin typeface="+mj-ea"/>
                          <a:ea typeface="+mj-ea"/>
                        </a:rPr>
                        <a:t>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전반적 보통</a:t>
                      </a:r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~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나쁨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2276185"/>
                  </a:ext>
                </a:extLst>
              </a:tr>
              <a:tr h="1789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+mj-ea"/>
                          <a:ea typeface="+mj-ea"/>
                        </a:rPr>
                        <a:t>9 ~ 12 </a:t>
                      </a:r>
                      <a:r>
                        <a:rPr lang="ko-KR" altLang="en-US" sz="1200" u="none" strike="noStrike">
                          <a:effectLst/>
                          <a:latin typeface="+mj-ea"/>
                          <a:ea typeface="+mj-ea"/>
                        </a:rPr>
                        <a:t>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전반적 매우나쁨 진입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7276298"/>
                  </a:ext>
                </a:extLst>
              </a:tr>
              <a:tr h="2407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13 ~ 16 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점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극한 부하 상태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43842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A7D0C3E-44F8-5389-819B-C8BA93E5C896}"/>
              </a:ext>
            </a:extLst>
          </p:cNvPr>
          <p:cNvSpPr txBox="1"/>
          <p:nvPr/>
        </p:nvSpPr>
        <p:spPr>
          <a:xfrm>
            <a:off x="318450" y="2628283"/>
            <a:ext cx="93787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+mj-ea"/>
                <a:ea typeface="+mj-ea"/>
              </a:rPr>
              <a:t>1. </a:t>
            </a:r>
            <a:r>
              <a:rPr lang="ko-KR" altLang="en-US" sz="1200" dirty="0">
                <a:latin typeface="+mj-ea"/>
                <a:ea typeface="+mj-ea"/>
              </a:rPr>
              <a:t>거실 가중치나 예외 보상 수식 없이</a:t>
            </a:r>
            <a:r>
              <a:rPr lang="en-US" altLang="ko-KR" sz="1200" dirty="0">
                <a:latin typeface="+mj-ea"/>
                <a:ea typeface="+mj-ea"/>
              </a:rPr>
              <a:t>, 4</a:t>
            </a:r>
            <a:r>
              <a:rPr lang="ko-KR" altLang="en-US" sz="1200" dirty="0">
                <a:latin typeface="+mj-ea"/>
                <a:ea typeface="+mj-ea"/>
              </a:rPr>
              <a:t>개 실의 오염 단계를 모두 더해 총점을 구하고 테이블에 매핑</a:t>
            </a:r>
            <a:endParaRPr lang="en-US" altLang="ko-KR" sz="1200" dirty="0">
              <a:latin typeface="+mj-ea"/>
              <a:ea typeface="+mj-ea"/>
            </a:endParaRPr>
          </a:p>
          <a:p>
            <a:r>
              <a:rPr lang="en-US" altLang="ko-KR" sz="1200" dirty="0">
                <a:latin typeface="+mj-ea"/>
                <a:ea typeface="+mj-ea"/>
              </a:rPr>
              <a:t>2. </a:t>
            </a:r>
            <a:r>
              <a:rPr lang="ko-KR" altLang="en-US" sz="1200" dirty="0">
                <a:latin typeface="+mj-ea"/>
                <a:ea typeface="+mj-ea"/>
              </a:rPr>
              <a:t>부하 점수</a:t>
            </a:r>
            <a:r>
              <a:rPr lang="en-US" altLang="ko-KR" sz="1200" dirty="0">
                <a:latin typeface="+mj-ea"/>
                <a:ea typeface="+mj-ea"/>
              </a:rPr>
              <a:t>(Score) = </a:t>
            </a:r>
            <a:r>
              <a:rPr lang="ko-KR" altLang="en-US" sz="1200" dirty="0">
                <a:latin typeface="+mj-ea"/>
                <a:ea typeface="+mj-ea"/>
              </a:rPr>
              <a:t>거실 </a:t>
            </a:r>
            <a:r>
              <a:rPr lang="en-US" altLang="ko-KR" sz="1200" dirty="0">
                <a:latin typeface="+mj-ea"/>
                <a:ea typeface="+mj-ea"/>
              </a:rPr>
              <a:t>Level + </a:t>
            </a:r>
            <a:r>
              <a:rPr lang="ko-KR" altLang="en-US" sz="1200" dirty="0">
                <a:latin typeface="+mj-ea"/>
                <a:ea typeface="+mj-ea"/>
              </a:rPr>
              <a:t>침</a:t>
            </a:r>
            <a:r>
              <a:rPr lang="en-US" altLang="ko-KR" sz="1200" dirty="0">
                <a:latin typeface="+mj-ea"/>
                <a:ea typeface="+mj-ea"/>
              </a:rPr>
              <a:t>1 Level + </a:t>
            </a:r>
            <a:r>
              <a:rPr lang="ko-KR" altLang="en-US" sz="1200" dirty="0">
                <a:latin typeface="+mj-ea"/>
                <a:ea typeface="+mj-ea"/>
              </a:rPr>
              <a:t>침</a:t>
            </a:r>
            <a:r>
              <a:rPr lang="en-US" altLang="ko-KR" sz="1200" dirty="0">
                <a:latin typeface="+mj-ea"/>
                <a:ea typeface="+mj-ea"/>
              </a:rPr>
              <a:t>2 Level + </a:t>
            </a:r>
            <a:r>
              <a:rPr lang="ko-KR" altLang="en-US" sz="1200" dirty="0">
                <a:latin typeface="+mj-ea"/>
                <a:ea typeface="+mj-ea"/>
              </a:rPr>
              <a:t>침</a:t>
            </a:r>
            <a:r>
              <a:rPr lang="en-US" altLang="ko-KR" sz="1200" dirty="0">
                <a:latin typeface="+mj-ea"/>
                <a:ea typeface="+mj-ea"/>
              </a:rPr>
              <a:t>3 Level (</a:t>
            </a:r>
            <a:r>
              <a:rPr lang="ko-KR" altLang="en-US" sz="1200" dirty="0">
                <a:latin typeface="+mj-ea"/>
                <a:ea typeface="+mj-ea"/>
              </a:rPr>
              <a:t>최대 </a:t>
            </a:r>
            <a:r>
              <a:rPr lang="en-US" altLang="ko-KR" sz="1200" dirty="0">
                <a:latin typeface="+mj-ea"/>
                <a:ea typeface="+mj-ea"/>
              </a:rPr>
              <a:t>16</a:t>
            </a:r>
            <a:r>
              <a:rPr lang="ko-KR" altLang="en-US" sz="1200" dirty="0">
                <a:latin typeface="+mj-ea"/>
                <a:ea typeface="+mj-ea"/>
              </a:rPr>
              <a:t>점</a:t>
            </a:r>
            <a:r>
              <a:rPr lang="en-US" altLang="ko-KR" sz="1200" dirty="0">
                <a:latin typeface="+mj-ea"/>
                <a:ea typeface="+mj-ea"/>
              </a:rPr>
              <a:t>)</a:t>
            </a:r>
          </a:p>
          <a:p>
            <a:r>
              <a:rPr lang="en-US" altLang="ko-KR" sz="1200" dirty="0">
                <a:latin typeface="+mj-ea"/>
                <a:ea typeface="+mj-ea"/>
              </a:rPr>
              <a:t>3. </a:t>
            </a:r>
            <a:r>
              <a:rPr lang="ko-KR" altLang="en-US" sz="1200" dirty="0">
                <a:latin typeface="+mj-ea"/>
                <a:ea typeface="+mj-ea"/>
              </a:rPr>
              <a:t>ECO/</a:t>
            </a:r>
            <a:r>
              <a:rPr lang="ko-KR" altLang="en-US" sz="1200" dirty="0" err="1">
                <a:latin typeface="+mj-ea"/>
                <a:ea typeface="+mj-ea"/>
              </a:rPr>
              <a:t>Normal</a:t>
            </a:r>
            <a:r>
              <a:rPr lang="ko-KR" altLang="en-US" sz="1200" dirty="0">
                <a:latin typeface="+mj-ea"/>
                <a:ea typeface="+mj-ea"/>
              </a:rPr>
              <a:t>/</a:t>
            </a:r>
            <a:r>
              <a:rPr lang="ko-KR" altLang="en-US" sz="1200" dirty="0" err="1">
                <a:latin typeface="+mj-ea"/>
                <a:ea typeface="+mj-ea"/>
              </a:rPr>
              <a:t>Turbo</a:t>
            </a:r>
            <a:r>
              <a:rPr lang="ko-KR" altLang="en-US" sz="1200" dirty="0">
                <a:latin typeface="+mj-ea"/>
                <a:ea typeface="+mj-ea"/>
              </a:rPr>
              <a:t> 모드 선택 시, 위에서 변환된 0~4단계 숫자를 가지고 아래의 단일 로직을 동일하게 수행</a:t>
            </a:r>
            <a:endParaRPr lang="en-US" altLang="ko-KR" sz="1200" dirty="0">
              <a:latin typeface="+mj-ea"/>
              <a:ea typeface="+mj-ea"/>
            </a:endParaRPr>
          </a:p>
          <a:p>
            <a:r>
              <a:rPr lang="en-US" altLang="ko-KR" sz="1200" dirty="0">
                <a:latin typeface="+mj-ea"/>
                <a:ea typeface="+mj-ea"/>
              </a:rPr>
              <a:t>4. </a:t>
            </a:r>
            <a:r>
              <a:rPr lang="ko-KR" altLang="en-US" sz="1200" dirty="0">
                <a:latin typeface="+mj-ea"/>
                <a:ea typeface="+mj-ea"/>
              </a:rPr>
              <a:t>매 제어 주기</a:t>
            </a:r>
            <a:r>
              <a:rPr lang="en-US" altLang="ko-KR" sz="1200" dirty="0">
                <a:latin typeface="+mj-ea"/>
                <a:ea typeface="+mj-ea"/>
              </a:rPr>
              <a:t>(</a:t>
            </a:r>
            <a:r>
              <a:rPr lang="ko-KR" altLang="en-US" sz="1200" dirty="0">
                <a:latin typeface="+mj-ea"/>
                <a:ea typeface="+mj-ea"/>
              </a:rPr>
              <a:t>예</a:t>
            </a:r>
            <a:r>
              <a:rPr lang="en-US" altLang="ko-KR" sz="1200" dirty="0">
                <a:latin typeface="+mj-ea"/>
                <a:ea typeface="+mj-ea"/>
              </a:rPr>
              <a:t>: 1</a:t>
            </a:r>
            <a:r>
              <a:rPr lang="ko-KR" altLang="en-US" sz="1200" dirty="0">
                <a:latin typeface="+mj-ea"/>
                <a:ea typeface="+mj-ea"/>
              </a:rPr>
              <a:t>분</a:t>
            </a:r>
            <a:r>
              <a:rPr lang="en-US" altLang="ko-KR" sz="1200" dirty="0">
                <a:latin typeface="+mj-ea"/>
                <a:ea typeface="+mj-ea"/>
              </a:rPr>
              <a:t>)</a:t>
            </a:r>
            <a:r>
              <a:rPr lang="ko-KR" altLang="en-US" sz="1200" dirty="0">
                <a:latin typeface="+mj-ea"/>
                <a:ea typeface="+mj-ea"/>
              </a:rPr>
              <a:t>마다 순차적으로 실행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8C1B7-3B17-2322-6DD9-4EEF2A4DA192}"/>
              </a:ext>
            </a:extLst>
          </p:cNvPr>
          <p:cNvSpPr txBox="1"/>
          <p:nvPr/>
        </p:nvSpPr>
        <p:spPr>
          <a:xfrm>
            <a:off x="334124" y="1014351"/>
            <a:ext cx="49355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+mj-ea"/>
                <a:ea typeface="+mj-ea"/>
              </a:rPr>
              <a:t>3. ERV </a:t>
            </a:r>
            <a:r>
              <a:rPr lang="ko-KR" altLang="en-US" sz="1400" b="1" dirty="0" err="1">
                <a:latin typeface="+mj-ea"/>
                <a:ea typeface="+mj-ea"/>
              </a:rPr>
              <a:t>풍량</a:t>
            </a:r>
            <a:r>
              <a:rPr lang="ko-KR" altLang="en-US" sz="1400" b="1" dirty="0">
                <a:latin typeface="+mj-ea"/>
                <a:ea typeface="+mj-ea"/>
              </a:rPr>
              <a:t> 가동 단수 </a:t>
            </a:r>
            <a:r>
              <a:rPr lang="en-US" altLang="ko-KR" sz="1400" b="1" dirty="0">
                <a:latin typeface="+mj-ea"/>
                <a:ea typeface="+mj-ea"/>
              </a:rPr>
              <a:t>(</a:t>
            </a:r>
            <a:r>
              <a:rPr lang="ko-KR" altLang="en-US" sz="1400" b="1" dirty="0">
                <a:latin typeface="+mj-ea"/>
                <a:ea typeface="+mj-ea"/>
              </a:rPr>
              <a:t>부하 점수 합산</a:t>
            </a:r>
            <a:r>
              <a:rPr lang="en-US" altLang="ko-KR" sz="1400" b="1" dirty="0">
                <a:latin typeface="+mj-ea"/>
                <a:ea typeface="+mj-ea"/>
              </a:rPr>
              <a:t>)</a:t>
            </a:r>
            <a:endParaRPr lang="ko-KR" altLang="en-US" sz="1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24034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2B8FC-8E9C-AD08-EFA1-C85FC4716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>
            <a:extLst>
              <a:ext uri="{FF2B5EF4-FFF2-40B4-BE49-F238E27FC236}">
                <a16:creationId xmlns:a16="http://schemas.microsoft.com/office/drawing/2014/main" id="{7671B910-3AAE-E694-C24B-B00BAAC4EA80}"/>
              </a:ext>
            </a:extLst>
          </p:cNvPr>
          <p:cNvSpPr/>
          <p:nvPr/>
        </p:nvSpPr>
        <p:spPr>
          <a:xfrm>
            <a:off x="358044" y="753794"/>
            <a:ext cx="3177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938467">
              <a:buFont typeface="Wingdings"/>
              <a:buChar char="§"/>
              <a:defRPr/>
            </a:pPr>
            <a:r>
              <a:rPr lang="ko-KR" altLang="en-US" sz="1600" b="1" dirty="0" err="1">
                <a:latin typeface="+mn-ea"/>
                <a:cs typeface="Pretendard Bold"/>
              </a:rPr>
              <a:t>휴벤</a:t>
            </a:r>
            <a:r>
              <a:rPr lang="en-US" altLang="ko-KR" sz="1600" b="1" dirty="0">
                <a:latin typeface="+mn-ea"/>
                <a:cs typeface="Pretendard Bold"/>
              </a:rPr>
              <a:t>ECO2 VSP </a:t>
            </a:r>
            <a:r>
              <a:rPr lang="ko-KR" altLang="en-US" sz="1600" b="1" dirty="0" err="1">
                <a:latin typeface="+mn-ea"/>
                <a:cs typeface="Pretendard Bold"/>
              </a:rPr>
              <a:t>설정값</a:t>
            </a:r>
            <a:r>
              <a:rPr lang="ko-KR" altLang="en-US" sz="1600" b="1" dirty="0">
                <a:latin typeface="+mn-ea"/>
                <a:cs typeface="Pretendard Bold"/>
              </a:rPr>
              <a:t> </a:t>
            </a:r>
            <a:r>
              <a:rPr lang="en-US" altLang="ko-KR" sz="1600" b="1" dirty="0">
                <a:latin typeface="+mn-ea"/>
                <a:cs typeface="Pretendard Bold"/>
              </a:rPr>
              <a:t>- </a:t>
            </a:r>
            <a:r>
              <a:rPr lang="ko-KR" altLang="en-US" sz="1600" b="1" dirty="0" err="1">
                <a:latin typeface="+mn-ea"/>
                <a:cs typeface="Pretendard Bold"/>
              </a:rPr>
              <a:t>힘펠</a:t>
            </a:r>
            <a:endParaRPr lang="ko-KR" altLang="en-US" sz="1600" b="1" dirty="0">
              <a:latin typeface="+mn-ea"/>
              <a:cs typeface="Pretendard Bold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BA37F03-7791-619C-0865-868B07A9C779}"/>
              </a:ext>
            </a:extLst>
          </p:cNvPr>
          <p:cNvSpPr/>
          <p:nvPr/>
        </p:nvSpPr>
        <p:spPr>
          <a:xfrm>
            <a:off x="270563" y="240148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2BA0D902-9E34-ABEB-39DB-7D09F2218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015402"/>
              </p:ext>
            </p:extLst>
          </p:nvPr>
        </p:nvGraphicFramePr>
        <p:xfrm>
          <a:off x="416983" y="1575965"/>
          <a:ext cx="4508497" cy="2537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071">
                  <a:extLst>
                    <a:ext uri="{9D8B030D-6E8A-4147-A177-3AD203B41FA5}">
                      <a16:colId xmlns:a16="http://schemas.microsoft.com/office/drawing/2014/main" val="2036180062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894308314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2630992901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2082104360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4103101891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452485439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4029244117"/>
                    </a:ext>
                  </a:extLst>
                </a:gridCol>
              </a:tblGrid>
              <a:tr h="167640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모드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단수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풍량</a:t>
                      </a:r>
                      <a:endParaRPr lang="ko-KR" alt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VSP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전압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94604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>
                          <a:effectLst/>
                        </a:rPr>
                        <a:t>EA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>
                          <a:effectLst/>
                        </a:rPr>
                        <a:t>SA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>
                          <a:effectLst/>
                        </a:rPr>
                        <a:t>EA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SA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926217"/>
                  </a:ext>
                </a:extLst>
              </a:tr>
              <a:tr h="167640"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환기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약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>
                          <a:effectLst/>
                        </a:rPr>
                        <a:t>100 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57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56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3.35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3.30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433715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중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>
                          <a:effectLst/>
                        </a:rPr>
                        <a:t>150 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63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63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3.65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3.65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5833430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강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>
                          <a:effectLst/>
                        </a:rPr>
                        <a:t>200 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70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70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4.00 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4.00 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998186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바이패스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기본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75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67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4.25 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3.85 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4111198"/>
                  </a:ext>
                </a:extLst>
              </a:tr>
              <a:tr h="167640">
                <a:tc rowSpan="4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공청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약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>
                          <a:effectLst/>
                        </a:rPr>
                        <a:t>80 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65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3.75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675559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중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72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4.10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70193884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강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120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78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4.40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8045129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i="0" u="none" strike="noStrike" dirty="0" err="1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터보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150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4.50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93833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기저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기본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53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52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3.15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3.10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1230832"/>
                  </a:ext>
                </a:extLst>
              </a:tr>
              <a:tr h="167640">
                <a:tc rowSpan="4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자동</a:t>
                      </a:r>
                      <a:br>
                        <a:rPr lang="ko-KR" altLang="en-US" sz="1000" b="1" u="none" strike="noStrike">
                          <a:effectLst/>
                        </a:rPr>
                      </a:br>
                      <a:r>
                        <a:rPr lang="en-US" altLang="ko-KR" sz="1000" b="1" u="none" strike="noStrike">
                          <a:effectLst/>
                        </a:rPr>
                        <a:t>(</a:t>
                      </a:r>
                      <a:r>
                        <a:rPr lang="ko-KR" altLang="en-US" sz="1000" b="1" u="none" strike="noStrike">
                          <a:effectLst/>
                        </a:rPr>
                        <a:t>각실 제어</a:t>
                      </a:r>
                      <a:r>
                        <a:rPr lang="en-US" altLang="ko-KR" sz="1000" b="1" u="none" strike="noStrike">
                          <a:effectLst/>
                        </a:rPr>
                        <a:t>)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약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57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56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3.35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3.30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87422485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중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63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63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3.65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3.65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581912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강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200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70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70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4.00 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4.00 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2473808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터보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250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4.75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4.80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9045171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4DF38A8A-1EE4-0B55-370E-ADB81872F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71906"/>
              </p:ext>
            </p:extLst>
          </p:nvPr>
        </p:nvGraphicFramePr>
        <p:xfrm>
          <a:off x="5293783" y="1575965"/>
          <a:ext cx="4508497" cy="23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071">
                  <a:extLst>
                    <a:ext uri="{9D8B030D-6E8A-4147-A177-3AD203B41FA5}">
                      <a16:colId xmlns:a16="http://schemas.microsoft.com/office/drawing/2014/main" val="3899428243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167186678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603046642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3380099338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2807918730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3960891852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3275942907"/>
                    </a:ext>
                  </a:extLst>
                </a:gridCol>
              </a:tblGrid>
              <a:tr h="167640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모드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단수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 err="1">
                          <a:effectLst/>
                        </a:rPr>
                        <a:t>풍량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>
                          <a:effectLst/>
                        </a:rPr>
                        <a:t>VSP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전압</a:t>
                      </a:r>
                      <a:endParaRPr lang="ko-KR" alt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452953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EA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SA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EA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SA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273055"/>
                  </a:ext>
                </a:extLst>
              </a:tr>
              <a:tr h="167640"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환기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약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57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58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3.35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3.40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52245310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중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64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64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3.70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3.70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432630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강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>
                          <a:effectLst/>
                        </a:rPr>
                        <a:t>200 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70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70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4.00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4.00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7426229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바이패스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기본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80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67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4.50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3.85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2221137"/>
                  </a:ext>
                </a:extLst>
              </a:tr>
              <a:tr h="167640"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공청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약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80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65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3.75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9290547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중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70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4.05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8796547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강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120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78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4.40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987264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기저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기본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53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54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3.15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3.20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49607178"/>
                  </a:ext>
                </a:extLst>
              </a:tr>
              <a:tr h="167640">
                <a:tc rowSpan="4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자동</a:t>
                      </a:r>
                      <a:br>
                        <a:rPr lang="ko-KR" altLang="en-US" sz="1000" b="1" u="none" strike="noStrike">
                          <a:effectLst/>
                        </a:rPr>
                      </a:br>
                      <a:r>
                        <a:rPr lang="en-US" altLang="ko-KR" sz="1000" b="1" u="none" strike="noStrike">
                          <a:effectLst/>
                        </a:rPr>
                        <a:t>(</a:t>
                      </a:r>
                      <a:r>
                        <a:rPr lang="ko-KR" altLang="en-US" sz="1000" b="1" u="none" strike="noStrike">
                          <a:effectLst/>
                        </a:rPr>
                        <a:t>각실 제어</a:t>
                      </a:r>
                      <a:r>
                        <a:rPr lang="en-US" altLang="ko-KR" sz="1000" b="1" u="none" strike="noStrike">
                          <a:effectLst/>
                        </a:rPr>
                        <a:t>)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약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 gridSpan="4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ko-KR" altLang="en-US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755992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중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74351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강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200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04678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터보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250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203607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DD8B8EDF-7A4C-985D-7450-EB15564AD8E7}"/>
              </a:ext>
            </a:extLst>
          </p:cNvPr>
          <p:cNvSpPr/>
          <p:nvPr/>
        </p:nvSpPr>
        <p:spPr>
          <a:xfrm>
            <a:off x="416983" y="1298966"/>
            <a:ext cx="1858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defTabSz="938467"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>
                <a:latin typeface="+mn-ea"/>
                <a:cs typeface="Pretendard Bold"/>
              </a:rPr>
              <a:t>HRD1-150EPI </a:t>
            </a:r>
            <a:r>
              <a:rPr lang="ko-KR" altLang="en-US" sz="1200" b="1" dirty="0" err="1">
                <a:latin typeface="+mn-ea"/>
                <a:cs typeface="Pretendard Bold"/>
              </a:rPr>
              <a:t>좌타입</a:t>
            </a:r>
            <a:endParaRPr lang="ko-KR" altLang="en-US" sz="1200" b="1" dirty="0">
              <a:latin typeface="+mn-ea"/>
              <a:cs typeface="Pretendard Bold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4C1E7E7-5126-A46E-80B4-2484E231D131}"/>
              </a:ext>
            </a:extLst>
          </p:cNvPr>
          <p:cNvSpPr/>
          <p:nvPr/>
        </p:nvSpPr>
        <p:spPr>
          <a:xfrm>
            <a:off x="5249737" y="1295580"/>
            <a:ext cx="1858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defTabSz="938467"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>
                <a:latin typeface="+mn-ea"/>
                <a:cs typeface="Pretendard Bold"/>
              </a:rPr>
              <a:t>HRD1-150EPI </a:t>
            </a:r>
            <a:r>
              <a:rPr lang="ko-KR" altLang="en-US" sz="1200" b="1" dirty="0" err="1">
                <a:latin typeface="+mn-ea"/>
                <a:cs typeface="Pretendard Bold"/>
              </a:rPr>
              <a:t>우타입</a:t>
            </a:r>
            <a:endParaRPr lang="ko-KR" altLang="en-US" sz="1200" b="1" dirty="0">
              <a:latin typeface="+mn-ea"/>
              <a:cs typeface="Pretendard Bold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51AFA6C-AF84-8C38-4069-EF77D4388FFA}"/>
              </a:ext>
            </a:extLst>
          </p:cNvPr>
          <p:cNvSpPr/>
          <p:nvPr/>
        </p:nvSpPr>
        <p:spPr>
          <a:xfrm>
            <a:off x="371612" y="4206758"/>
            <a:ext cx="3762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defTabSz="938467">
              <a:buFont typeface="Arial" panose="020B0604020202020204" pitchFamily="34" charset="0"/>
              <a:buChar char="•"/>
              <a:defRPr/>
            </a:pPr>
            <a:r>
              <a:rPr lang="ko-KR" altLang="en-US" sz="1200" b="1" dirty="0">
                <a:latin typeface="+mn-ea"/>
                <a:cs typeface="Pretendard Bold"/>
              </a:rPr>
              <a:t>공청 터보는 </a:t>
            </a:r>
            <a:r>
              <a:rPr lang="ko-KR" altLang="en-US" sz="1200" b="1" dirty="0" err="1">
                <a:latin typeface="+mn-ea"/>
                <a:cs typeface="Pretendard Bold"/>
              </a:rPr>
              <a:t>임의값</a:t>
            </a:r>
            <a:endParaRPr lang="en-US" altLang="ko-KR" sz="1200" b="1" dirty="0">
              <a:latin typeface="+mn-ea"/>
              <a:cs typeface="Pretendard Bold"/>
            </a:endParaRPr>
          </a:p>
          <a:p>
            <a:pPr marL="171450" lvl="0" indent="-171450" defTabSz="938467">
              <a:buFont typeface="Arial" panose="020B0604020202020204" pitchFamily="34" charset="0"/>
              <a:buChar char="•"/>
              <a:defRPr/>
            </a:pPr>
            <a:r>
              <a:rPr lang="ko-KR" altLang="en-US" sz="1200" b="1" dirty="0">
                <a:latin typeface="+mn-ea"/>
                <a:cs typeface="Pretendard Bold"/>
              </a:rPr>
              <a:t>제품 인증은 </a:t>
            </a:r>
            <a:r>
              <a:rPr lang="en-US" altLang="ko-KR" sz="1200" b="1" dirty="0">
                <a:latin typeface="+mn-ea"/>
                <a:cs typeface="Pretendard Bold"/>
              </a:rPr>
              <a:t>3</a:t>
            </a:r>
            <a:r>
              <a:rPr lang="ko-KR" altLang="en-US" sz="1200" b="1" dirty="0">
                <a:latin typeface="+mn-ea"/>
                <a:cs typeface="Pretendard Bold"/>
              </a:rPr>
              <a:t>단계</a:t>
            </a:r>
            <a:r>
              <a:rPr lang="en-US" altLang="ko-KR" sz="1200" b="1" dirty="0">
                <a:latin typeface="+mn-ea"/>
                <a:cs typeface="Pretendard Bold"/>
              </a:rPr>
              <a:t>. </a:t>
            </a:r>
            <a:r>
              <a:rPr lang="ko-KR" altLang="en-US" sz="1200" b="1" dirty="0">
                <a:latin typeface="+mn-ea"/>
                <a:cs typeface="Pretendard Bold"/>
              </a:rPr>
              <a:t>터보는 설명서에 표기 못함</a:t>
            </a:r>
            <a:r>
              <a:rPr lang="en-US" altLang="ko-KR" sz="1200" b="1" dirty="0">
                <a:latin typeface="+mn-ea"/>
                <a:cs typeface="Pretendard Bold"/>
              </a:rPr>
              <a:t>(?)</a:t>
            </a:r>
            <a:endParaRPr lang="ko-KR" altLang="en-US" sz="1200" b="1" dirty="0">
              <a:latin typeface="+mn-ea"/>
              <a:cs typeface="Pretendard Bold"/>
            </a:endParaRPr>
          </a:p>
        </p:txBody>
      </p:sp>
    </p:spTree>
    <p:extLst>
      <p:ext uri="{BB962C8B-B14F-4D97-AF65-F5344CB8AC3E}">
        <p14:creationId xmlns:p14="http://schemas.microsoft.com/office/powerpoint/2010/main" val="358995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674437" y="1252581"/>
          <a:ext cx="9098466" cy="577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7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0791">
                  <a:extLst>
                    <a:ext uri="{9D8B030D-6E8A-4147-A177-3AD203B41FA5}">
                      <a16:colId xmlns:a16="http://schemas.microsoft.com/office/drawing/2014/main" val="3702081536"/>
                    </a:ext>
                  </a:extLst>
                </a:gridCol>
                <a:gridCol w="1460913">
                  <a:extLst>
                    <a:ext uri="{9D8B030D-6E8A-4147-A177-3AD203B41FA5}">
                      <a16:colId xmlns:a16="http://schemas.microsoft.com/office/drawing/2014/main" val="3350095424"/>
                    </a:ext>
                  </a:extLst>
                </a:gridCol>
                <a:gridCol w="14609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1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이미지</a:t>
                      </a:r>
                      <a:endParaRPr lang="en-US" altLang="ko-KR" sz="12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순서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포트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기본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공청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590">
                <a:tc rowSpan="13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SA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FAN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EA FAN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553819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POWER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CORD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OA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외장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FFC000"/>
                          </a:solidFill>
                        </a:rPr>
                        <a:t>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381973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EA MD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바이패스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MD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8098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SA MD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RA 3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단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194242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공기청정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▲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483355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통신선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FFC000"/>
                          </a:solidFill>
                        </a:rPr>
                        <a:t>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FFC000"/>
                          </a:solidFill>
                        </a:rPr>
                        <a:t>■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338875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통신선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본체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300295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온도센서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350153"/>
                  </a:ext>
                </a:extLst>
              </a:tr>
              <a:tr h="79966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421229"/>
                  </a:ext>
                </a:extLst>
              </a:tr>
            </a:tbl>
          </a:graphicData>
        </a:graphic>
      </p:graphicFrame>
      <p:grpSp>
        <p:nvGrpSpPr>
          <p:cNvPr id="41" name="그룹 40"/>
          <p:cNvGrpSpPr/>
          <p:nvPr/>
        </p:nvGrpSpPr>
        <p:grpSpPr>
          <a:xfrm>
            <a:off x="822308" y="1512033"/>
            <a:ext cx="3322395" cy="5490079"/>
            <a:chOff x="904604" y="1630143"/>
            <a:chExt cx="3322395" cy="549007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696158" y="2870107"/>
              <a:ext cx="4218980" cy="2842703"/>
            </a:xfrm>
            <a:prstGeom prst="rect">
              <a:avLst/>
            </a:prstGeom>
          </p:spPr>
        </p:pic>
        <p:sp>
          <p:nvSpPr>
            <p:cNvPr id="8" name="직사각형 7"/>
            <p:cNvSpPr/>
            <p:nvPr/>
          </p:nvSpPr>
          <p:spPr>
            <a:xfrm>
              <a:off x="904604" y="3628478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⑩</a:t>
              </a:r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>
              <a:off x="1140855" y="3797324"/>
              <a:ext cx="324404" cy="0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/>
            <p:cNvCxnSpPr/>
            <p:nvPr/>
          </p:nvCxnSpPr>
          <p:spPr>
            <a:xfrm>
              <a:off x="1140855" y="4125936"/>
              <a:ext cx="324404" cy="0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/>
            <p:nvPr/>
          </p:nvCxnSpPr>
          <p:spPr>
            <a:xfrm>
              <a:off x="1140855" y="4983186"/>
              <a:ext cx="324404" cy="0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/>
            <p:nvPr/>
          </p:nvCxnSpPr>
          <p:spPr>
            <a:xfrm flipV="1">
              <a:off x="1783792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 flipV="1">
              <a:off x="2026680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/>
            <p:nvPr/>
          </p:nvCxnSpPr>
          <p:spPr>
            <a:xfrm flipV="1">
              <a:off x="2302905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/>
            <p:nvPr/>
          </p:nvCxnSpPr>
          <p:spPr>
            <a:xfrm flipV="1">
              <a:off x="2550555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/>
            <p:nvPr/>
          </p:nvCxnSpPr>
          <p:spPr>
            <a:xfrm flipV="1">
              <a:off x="2807730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/>
            <p:nvPr/>
          </p:nvCxnSpPr>
          <p:spPr>
            <a:xfrm flipV="1">
              <a:off x="3045855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flipV="1">
              <a:off x="3598305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>
              <a:off x="3800235" y="1849645"/>
              <a:ext cx="0" cy="520358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직사각형 25"/>
            <p:cNvSpPr/>
            <p:nvPr/>
          </p:nvSpPr>
          <p:spPr>
            <a:xfrm>
              <a:off x="904604" y="3972047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⑪</a:t>
              </a: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904604" y="4829297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⑫</a:t>
              </a: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1611192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⑨</a:t>
              </a: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855593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⑧</a:t>
              </a: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2131109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⑦</a:t>
              </a: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2385187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⑥</a:t>
              </a: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2635355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⑤</a:t>
              </a: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2876577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④</a:t>
              </a: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3429027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③</a:t>
              </a:r>
            </a:p>
          </p:txBody>
        </p:sp>
        <p:cxnSp>
          <p:nvCxnSpPr>
            <p:cNvPr id="38" name="직선 화살표 연결선 37"/>
            <p:cNvCxnSpPr/>
            <p:nvPr/>
          </p:nvCxnSpPr>
          <p:spPr>
            <a:xfrm>
              <a:off x="3470062" y="1849645"/>
              <a:ext cx="0" cy="520358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직사각형 38"/>
            <p:cNvSpPr/>
            <p:nvPr/>
          </p:nvSpPr>
          <p:spPr>
            <a:xfrm>
              <a:off x="3296594" y="163014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①</a:t>
              </a: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3634336" y="163014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②</a:t>
              </a:r>
            </a:p>
          </p:txBody>
        </p:sp>
      </p:grpSp>
      <p:sp>
        <p:nvSpPr>
          <p:cNvPr id="43" name="직사각형 42"/>
          <p:cNvSpPr/>
          <p:nvPr/>
        </p:nvSpPr>
        <p:spPr>
          <a:xfrm>
            <a:off x="4962065" y="6281673"/>
            <a:ext cx="2392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  <a:latin typeface="+mn-ea"/>
              </a:rPr>
              <a:t>● </a:t>
            </a:r>
            <a:r>
              <a:rPr lang="en-US" altLang="ko-KR" sz="1200" dirty="0">
                <a:solidFill>
                  <a:srgbClr val="0000FF"/>
                </a:solidFill>
                <a:latin typeface="+mn-ea"/>
              </a:rPr>
              <a:t>: </a:t>
            </a:r>
            <a:r>
              <a:rPr lang="ko-KR" altLang="en-US" sz="1200" dirty="0">
                <a:solidFill>
                  <a:srgbClr val="0000FF"/>
                </a:solidFill>
                <a:latin typeface="+mn-ea"/>
              </a:rPr>
              <a:t>사용</a:t>
            </a:r>
            <a:endParaRPr lang="en-US" altLang="ko-KR" sz="1200" dirty="0">
              <a:solidFill>
                <a:srgbClr val="0000FF"/>
              </a:solidFill>
              <a:latin typeface="+mn-ea"/>
            </a:endParaRPr>
          </a:p>
          <a:p>
            <a:r>
              <a:rPr lang="ko-KR" altLang="en-US" sz="1200" dirty="0">
                <a:solidFill>
                  <a:srgbClr val="FFC000"/>
                </a:solidFill>
                <a:latin typeface="+mn-ea"/>
              </a:rPr>
              <a:t>■ </a:t>
            </a:r>
            <a:r>
              <a:rPr lang="en-US" altLang="ko-KR" sz="1200" dirty="0">
                <a:solidFill>
                  <a:srgbClr val="FFC000"/>
                </a:solidFill>
                <a:latin typeface="+mn-ea"/>
              </a:rPr>
              <a:t>: </a:t>
            </a:r>
            <a:r>
              <a:rPr lang="ko-KR" altLang="en-US" sz="1200" dirty="0">
                <a:solidFill>
                  <a:srgbClr val="FFC000"/>
                </a:solidFill>
                <a:latin typeface="+mn-ea"/>
              </a:rPr>
              <a:t>현장에 따라 사용할 수 있음</a:t>
            </a:r>
            <a:endParaRPr lang="en-US" altLang="ko-KR" sz="1200" dirty="0">
              <a:solidFill>
                <a:srgbClr val="FFC000"/>
              </a:solidFill>
              <a:latin typeface="+mn-ea"/>
            </a:endParaRPr>
          </a:p>
          <a:p>
            <a:r>
              <a:rPr lang="ko-KR" altLang="en-US" sz="1200" dirty="0">
                <a:solidFill>
                  <a:srgbClr val="FF0000"/>
                </a:solidFill>
                <a:latin typeface="+mn-ea"/>
              </a:rPr>
              <a:t>▲</a:t>
            </a:r>
            <a:r>
              <a:rPr lang="en-US" altLang="ko-KR" sz="1200" dirty="0">
                <a:solidFill>
                  <a:srgbClr val="FF0000"/>
                </a:solidFill>
                <a:latin typeface="+mn-ea"/>
              </a:rPr>
              <a:t> :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</a:rPr>
              <a:t>사용하지 않음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332544" y="384462"/>
            <a:ext cx="3089500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en-US" altLang="ko-KR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ECO ERV </a:t>
            </a:r>
            <a:r>
              <a:rPr lang="ko-KR" altLang="en-US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제품 개발 사양서</a:t>
            </a:r>
            <a:endParaRPr lang="en-US" altLang="ko-KR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58047" y="753794"/>
            <a:ext cx="1563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38467"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PBA </a:t>
            </a:r>
            <a:r>
              <a:rPr lang="ko-KR" altLang="en-US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커넥터</a:t>
            </a:r>
            <a:endParaRPr lang="en-US" altLang="ko-KR" sz="1600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201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표 31"/>
          <p:cNvGraphicFramePr>
            <a:graphicFrameLocks noGrp="1"/>
          </p:cNvGraphicFramePr>
          <p:nvPr/>
        </p:nvGraphicFramePr>
        <p:xfrm>
          <a:off x="582997" y="1243578"/>
          <a:ext cx="9669368" cy="652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4001917258"/>
                    </a:ext>
                  </a:extLst>
                </a:gridCol>
              </a:tblGrid>
              <a:tr h="28222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순서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운전 모드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FAN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STEPPING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MOTOR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급기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(SA)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배기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(EA)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OA 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외장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공청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바이패스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EA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MD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SA MD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RA 3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단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MD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소비전력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224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정지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OFF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OFF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1.3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환기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1/2/3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(70</a:t>
                      </a:r>
                      <a:r>
                        <a:rPr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12.3/20.2/32.7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환기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(70</a:t>
                      </a:r>
                      <a:r>
                        <a:rPr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바이패스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(140</a:t>
                      </a:r>
                      <a:r>
                        <a:rPr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공기청정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1/2/3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OFF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OPEN(140</a:t>
                      </a:r>
                      <a:r>
                        <a:rPr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15.3/19.8/29.8 – UV X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22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예약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RS2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: 1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2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/ 3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4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/5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6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/ 7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8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RJ2 : 60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120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180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240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300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360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420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480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22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RS2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없을 경우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환기모드 동작조건으로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동작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정지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 자동모드 조건에 따름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224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간헐 운전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동작 조건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자동모드에서 동작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온도 조건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-7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~ -14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진입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-7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이하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-5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이상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동작 방법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자동환기 약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운전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10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정지 반복 동작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표시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 약 표시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224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장비 보호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동작 조건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모든 운전 모드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다른 모드 변경 시 해제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온도 조건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-15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이하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진입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-15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이하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-13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이상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동작 방법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운전 중 또는 전원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시에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-15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이하 장비 꺼짐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본체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운전 정지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댐퍼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닫힘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LED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정상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7037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룸컨트롤러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전원 꺼짐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조작 안됨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COLD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표기 및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초간 점멸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백라이트는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1/10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로 줄임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온도 복귀 후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       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에러코드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사라짐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332544" y="384462"/>
            <a:ext cx="3089500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en-US" altLang="ko-KR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ECO ERV </a:t>
            </a:r>
            <a:r>
              <a:rPr lang="ko-KR" altLang="en-US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제품 개발 사양서</a:t>
            </a:r>
            <a:endParaRPr lang="en-US" altLang="ko-KR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58047" y="753794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38467">
              <a:buFont typeface="Wingdings" panose="05000000000000000000" pitchFamily="2" charset="2"/>
              <a:buChar char="§"/>
            </a:pPr>
            <a:r>
              <a:rPr lang="ko-KR" altLang="en-US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동작 </a:t>
            </a:r>
            <a:r>
              <a:rPr lang="ko-KR" altLang="en-US" sz="1600" b="1" dirty="0" err="1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로직</a:t>
            </a:r>
            <a:endParaRPr lang="en-US" altLang="ko-KR" sz="1600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6652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002835"/>
              </p:ext>
            </p:extLst>
          </p:nvPr>
        </p:nvGraphicFramePr>
        <p:xfrm>
          <a:off x="756735" y="1089891"/>
          <a:ext cx="9101638" cy="2293170"/>
        </p:xfrm>
        <a:graphic>
          <a:graphicData uri="http://schemas.openxmlformats.org/drawingml/2006/table">
            <a:tbl>
              <a:tblPr/>
              <a:tblGrid>
                <a:gridCol w="1300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84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VSP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4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3.296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3.347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-2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3.571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3.634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-3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3.893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3.968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터보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-4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593110"/>
                  </a:ext>
                </a:extLst>
              </a:tr>
              <a:tr h="2084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바이패스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956850"/>
                  </a:ext>
                </a:extLst>
              </a:tr>
              <a:tr h="2084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-2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4.018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-3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터보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-4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825889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57670"/>
              </p:ext>
            </p:extLst>
          </p:nvPr>
        </p:nvGraphicFramePr>
        <p:xfrm>
          <a:off x="8197182" y="3544618"/>
          <a:ext cx="1661191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VSP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실측전압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(V)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19361"/>
              </p:ext>
            </p:extLst>
          </p:nvPr>
        </p:nvGraphicFramePr>
        <p:xfrm>
          <a:off x="2613722" y="3544617"/>
          <a:ext cx="1576682" cy="38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71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VSP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실측전압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(V)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598711"/>
              </p:ext>
            </p:extLst>
          </p:nvPr>
        </p:nvGraphicFramePr>
        <p:xfrm>
          <a:off x="4470709" y="3544617"/>
          <a:ext cx="158084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VSP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실측전압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(V)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2.75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2.80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2.85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2.90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2.95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3.00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3.05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3.10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3.15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3.20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3.25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3.30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3.35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3.40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3.45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3.50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3.55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3.60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3.65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894194"/>
              </p:ext>
            </p:extLst>
          </p:nvPr>
        </p:nvGraphicFramePr>
        <p:xfrm>
          <a:off x="6331863" y="3544617"/>
          <a:ext cx="158501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VSP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실측전압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(V)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95962"/>
              </p:ext>
            </p:extLst>
          </p:nvPr>
        </p:nvGraphicFramePr>
        <p:xfrm>
          <a:off x="756735" y="3544617"/>
          <a:ext cx="1576682" cy="38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71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VSP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실측전압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(V)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358047" y="753794"/>
            <a:ext cx="2874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38467"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VSP TABLE – H-ERV (DL)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378EA3C-655D-6058-45A6-C2EE3ACDCAFE}"/>
              </a:ext>
            </a:extLst>
          </p:cNvPr>
          <p:cNvSpPr/>
          <p:nvPr/>
        </p:nvSpPr>
        <p:spPr>
          <a:xfrm>
            <a:off x="277337" y="384462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179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277337" y="384462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14840" y="753794"/>
            <a:ext cx="883575" cy="338554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marL="285750" indent="-285750" defTabSz="938467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목차</a:t>
            </a:r>
            <a:endParaRPr lang="en-US" altLang="ko-KR" sz="1600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129060"/>
              </p:ext>
            </p:extLst>
          </p:nvPr>
        </p:nvGraphicFramePr>
        <p:xfrm>
          <a:off x="593380" y="1036398"/>
          <a:ext cx="6048672" cy="630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4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PAGE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항목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목차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이력관리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배선도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센서범위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동작로직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VSP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값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VSP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테이블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80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8ECE5FB0-87D2-525C-D7B3-285EABEFF6EE}"/>
              </a:ext>
            </a:extLst>
          </p:cNvPr>
          <p:cNvSpPr/>
          <p:nvPr/>
        </p:nvSpPr>
        <p:spPr>
          <a:xfrm>
            <a:off x="414840" y="753794"/>
            <a:ext cx="1293944" cy="338554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marL="285750" indent="-285750" defTabSz="938467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이력관리</a:t>
            </a:r>
            <a:endParaRPr lang="en-US" altLang="ko-KR" sz="1600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011955"/>
              </p:ext>
            </p:extLst>
          </p:nvPr>
        </p:nvGraphicFramePr>
        <p:xfrm>
          <a:off x="593380" y="1036398"/>
          <a:ext cx="9577060" cy="639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Rev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1">
                          <a:solidFill>
                            <a:schemeClr val="tx1"/>
                          </a:solidFill>
                        </a:rPr>
                        <a:t>개정일자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1">
                          <a:solidFill>
                            <a:schemeClr val="tx1"/>
                          </a:solidFill>
                        </a:rPr>
                        <a:t>추가</a:t>
                      </a: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b="1">
                          <a:solidFill>
                            <a:schemeClr val="tx1"/>
                          </a:solidFill>
                        </a:rPr>
                        <a:t>수정 내용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1">
                          <a:solidFill>
                            <a:schemeClr val="tx1"/>
                          </a:solidFill>
                        </a:rPr>
                        <a:t>작성자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1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2025.07.11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최초작성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전경선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~2025.10.17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>
                          <a:solidFill>
                            <a:schemeClr val="dk1"/>
                          </a:solidFill>
                        </a:rPr>
                        <a:t>많이 수정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전경선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2025.10.20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>
                          <a:solidFill>
                            <a:schemeClr val="tx1"/>
                          </a:solidFill>
                        </a:rPr>
                        <a:t>쾌적조리 모드 수정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전경선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2025.10.31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일산 현장 시험 중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동작로직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수정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집중청정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삭제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2025.11.14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각실분배기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분리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(4P)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2025.12.12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집중모드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분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&gt; 5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분 변경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(9P)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2026.01.09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후드연동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안심회복 모드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ERV 3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단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&gt; 2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단 변경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(7,8P)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2026.03.18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자동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수면 모드 수정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(6P, 9P)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2026.05.20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동작로직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수정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(26.04.28 DL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자료 기반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) (10~11P)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2026.06.13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동작로직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수정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(26.06.08 DL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자료 기반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) (7~9P)</a:t>
                      </a:r>
                    </a:p>
                    <a:p>
                      <a:pPr lvl="0" algn="ctr" latinLnBrk="1"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VSP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테이블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힘펠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측정값으로 변경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(12P)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7FB250F5-9FFC-B679-1D0A-602825870461}"/>
              </a:ext>
            </a:extLst>
          </p:cNvPr>
          <p:cNvSpPr/>
          <p:nvPr/>
        </p:nvSpPr>
        <p:spPr>
          <a:xfrm>
            <a:off x="277337" y="384462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43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98564" y="651458"/>
            <a:ext cx="9885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b="1" dirty="0"/>
              <a:t>DL </a:t>
            </a:r>
            <a:r>
              <a:rPr lang="ko-KR" altLang="en-US" sz="1600" b="1" dirty="0"/>
              <a:t>배선도</a:t>
            </a:r>
            <a:endParaRPr lang="en-US" altLang="ko-KR" sz="16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2" y="3521842"/>
            <a:ext cx="1371600" cy="1114425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931061" y="1921246"/>
            <a:ext cx="1302067" cy="75249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</a:rPr>
              <a:t>각실분배기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PBA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07458" y="4700487"/>
            <a:ext cx="98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/>
              <a:t>휴벤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ECO</a:t>
            </a:r>
            <a:endParaRPr lang="ko-KR" altLang="en-US" sz="1600" b="1" dirty="0"/>
          </a:p>
        </p:txBody>
      </p:sp>
      <p:cxnSp>
        <p:nvCxnSpPr>
          <p:cNvPr id="106" name="직선 화살표 연결선 105"/>
          <p:cNvCxnSpPr/>
          <p:nvPr/>
        </p:nvCxnSpPr>
        <p:spPr>
          <a:xfrm>
            <a:off x="265672" y="4085623"/>
            <a:ext cx="539037" cy="852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039655" y="3810645"/>
            <a:ext cx="13968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err="1">
                <a:solidFill>
                  <a:srgbClr val="FF0000"/>
                </a:solidFill>
              </a:rPr>
              <a:t>홈넷</a:t>
            </a:r>
            <a:r>
              <a:rPr lang="ko-KR" altLang="en-US" sz="900" b="1" dirty="0">
                <a:solidFill>
                  <a:srgbClr val="FF0000"/>
                </a:solidFill>
              </a:rPr>
              <a:t> 통신 케이블</a:t>
            </a:r>
            <a:endParaRPr lang="en-US" altLang="ko-KR" sz="900" b="1" dirty="0">
              <a:solidFill>
                <a:srgbClr val="FF0000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197629" y="4131535"/>
            <a:ext cx="1015182" cy="1001771"/>
            <a:chOff x="3038937" y="3333179"/>
            <a:chExt cx="1447420" cy="1436997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0382" y="3333179"/>
              <a:ext cx="1207705" cy="764880"/>
            </a:xfrm>
            <a:prstGeom prst="rect">
              <a:avLst/>
            </a:prstGeom>
          </p:spPr>
        </p:pic>
        <p:sp>
          <p:nvSpPr>
            <p:cNvPr id="119" name="TextBox 118"/>
            <p:cNvSpPr txBox="1"/>
            <p:nvPr/>
          </p:nvSpPr>
          <p:spPr>
            <a:xfrm>
              <a:off x="3038937" y="4152088"/>
              <a:ext cx="1447420" cy="618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err="1"/>
                <a:t>월패드</a:t>
              </a:r>
              <a:endParaRPr lang="en-US" altLang="ko-KR" sz="1100" b="1" dirty="0"/>
            </a:p>
            <a:p>
              <a:pPr algn="ctr"/>
              <a:r>
                <a:rPr lang="en-US" altLang="ko-KR" sz="1100" b="1" dirty="0"/>
                <a:t>(</a:t>
              </a:r>
              <a:r>
                <a:rPr lang="ko-KR" altLang="en-US" sz="1100" b="1" dirty="0" err="1"/>
                <a:t>씨브이넷</a:t>
              </a:r>
              <a:r>
                <a:rPr lang="en-US" altLang="ko-KR" sz="1100" b="1" dirty="0"/>
                <a:t>)</a:t>
              </a:r>
            </a:p>
          </p:txBody>
        </p:sp>
      </p:grpSp>
      <p:cxnSp>
        <p:nvCxnSpPr>
          <p:cNvPr id="120" name="직선 화살표 연결선 119"/>
          <p:cNvCxnSpPr/>
          <p:nvPr/>
        </p:nvCxnSpPr>
        <p:spPr>
          <a:xfrm flipH="1">
            <a:off x="2864041" y="4269643"/>
            <a:ext cx="366989" cy="10375"/>
          </a:xfrm>
          <a:prstGeom prst="straightConnector1">
            <a:avLst/>
          </a:prstGeom>
          <a:ln w="28575">
            <a:solidFill>
              <a:srgbClr val="5B9BD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2083986" y="3116299"/>
            <a:ext cx="139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/>
              <a:t>232 </a:t>
            </a:r>
            <a:r>
              <a:rPr lang="ko-KR" altLang="en-US" sz="900" b="1" dirty="0" err="1"/>
              <a:t>룸컨</a:t>
            </a:r>
            <a:r>
              <a:rPr lang="ko-KR" altLang="en-US" sz="900" b="1" dirty="0"/>
              <a:t> 케이블</a:t>
            </a:r>
            <a:endParaRPr lang="en-US" altLang="ko-KR" sz="900" b="1" dirty="0"/>
          </a:p>
          <a:p>
            <a:pPr algn="ctr"/>
            <a:r>
              <a:rPr lang="en-US" altLang="ko-KR" sz="900" b="1" dirty="0"/>
              <a:t>ROOM-UART</a:t>
            </a:r>
          </a:p>
        </p:txBody>
      </p:sp>
      <p:cxnSp>
        <p:nvCxnSpPr>
          <p:cNvPr id="129" name="직선 화살표 연결선 128"/>
          <p:cNvCxnSpPr/>
          <p:nvPr/>
        </p:nvCxnSpPr>
        <p:spPr>
          <a:xfrm flipH="1">
            <a:off x="2503082" y="3508849"/>
            <a:ext cx="565301" cy="1037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3281183" y="3155846"/>
            <a:ext cx="618676" cy="816368"/>
            <a:chOff x="2707240" y="5296717"/>
            <a:chExt cx="832148" cy="1162777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653" y="5296717"/>
              <a:ext cx="573592" cy="823779"/>
            </a:xfrm>
            <a:prstGeom prst="rect">
              <a:avLst/>
            </a:prstGeom>
          </p:spPr>
        </p:pic>
        <p:sp>
          <p:nvSpPr>
            <p:cNvPr id="131" name="TextBox 130"/>
            <p:cNvSpPr txBox="1"/>
            <p:nvPr/>
          </p:nvSpPr>
          <p:spPr>
            <a:xfrm>
              <a:off x="2707240" y="6086875"/>
              <a:ext cx="832148" cy="372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/>
                <a:t>RJ2</a:t>
              </a: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1138369" y="5936638"/>
            <a:ext cx="1052487" cy="1000841"/>
            <a:chOff x="1089313" y="5151901"/>
            <a:chExt cx="1052487" cy="1000841"/>
          </a:xfrm>
        </p:grpSpPr>
        <p:pic>
          <p:nvPicPr>
            <p:cNvPr id="132" name="그림 131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089313" y="5151901"/>
              <a:ext cx="1047589" cy="721320"/>
            </a:xfrm>
            <a:prstGeom prst="rect">
              <a:avLst/>
            </a:prstGeom>
          </p:spPr>
        </p:pic>
        <p:sp>
          <p:nvSpPr>
            <p:cNvPr id="138" name="TextBox 137"/>
            <p:cNvSpPr txBox="1"/>
            <p:nvPr/>
          </p:nvSpPr>
          <p:spPr>
            <a:xfrm>
              <a:off x="1197311" y="5906521"/>
              <a:ext cx="944489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1000" b="1" dirty="0" err="1">
                  <a:latin typeface="+mj-ea"/>
                  <a:ea typeface="+mj-ea"/>
                </a:rPr>
                <a:t>바이오후드</a:t>
              </a:r>
              <a:r>
                <a:rPr lang="ko-KR" altLang="en-US" sz="1000" b="1" dirty="0">
                  <a:latin typeface="+mj-ea"/>
                  <a:ea typeface="+mj-ea"/>
                </a:rPr>
                <a:t> </a:t>
              </a:r>
              <a:r>
                <a:rPr lang="en-US" altLang="ko-KR" sz="1000" b="1" dirty="0">
                  <a:latin typeface="+mj-ea"/>
                  <a:ea typeface="+mj-ea"/>
                </a:rPr>
                <a:t>2</a:t>
              </a:r>
              <a:endParaRPr lang="ko-KR" altLang="en-US" sz="1000" b="1" dirty="0">
                <a:latin typeface="+mj-ea"/>
                <a:ea typeface="+mj-ea"/>
              </a:endParaRPr>
            </a:p>
          </p:txBody>
        </p:sp>
      </p:grpSp>
      <p:cxnSp>
        <p:nvCxnSpPr>
          <p:cNvPr id="141" name="직선 화살표 연결선 140"/>
          <p:cNvCxnSpPr/>
          <p:nvPr/>
        </p:nvCxnSpPr>
        <p:spPr>
          <a:xfrm flipV="1">
            <a:off x="1600194" y="5452859"/>
            <a:ext cx="10076" cy="358820"/>
          </a:xfrm>
          <a:prstGeom prst="straightConnector1">
            <a:avLst/>
          </a:prstGeom>
          <a:ln w="28575">
            <a:solidFill>
              <a:srgbClr val="5B9BD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428817" y="5126202"/>
            <a:ext cx="11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>
                <a:solidFill>
                  <a:schemeClr val="accent2">
                    <a:lumMod val="75000"/>
                  </a:schemeClr>
                </a:solidFill>
              </a:rPr>
              <a:t>후드 통신 케이블</a:t>
            </a:r>
            <a:endParaRPr lang="en-US" altLang="ko-KR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altLang="ko-KR" sz="900" b="1" dirty="0">
                <a:solidFill>
                  <a:schemeClr val="accent2">
                    <a:lumMod val="75000"/>
                  </a:schemeClr>
                </a:solidFill>
              </a:rPr>
              <a:t>HOOD-485</a:t>
            </a:r>
            <a:endParaRPr lang="ko-KR" altLang="en-US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59" name="직선 화살표 연결선 158"/>
          <p:cNvCxnSpPr/>
          <p:nvPr/>
        </p:nvCxnSpPr>
        <p:spPr>
          <a:xfrm>
            <a:off x="362230" y="2528741"/>
            <a:ext cx="539037" cy="852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그룹 144"/>
          <p:cNvGrpSpPr/>
          <p:nvPr/>
        </p:nvGrpSpPr>
        <p:grpSpPr>
          <a:xfrm>
            <a:off x="2305496" y="4190889"/>
            <a:ext cx="411204" cy="144822"/>
            <a:chOff x="2529346" y="1358453"/>
            <a:chExt cx="629253" cy="144822"/>
          </a:xfrm>
          <a:solidFill>
            <a:srgbClr val="FF0000"/>
          </a:solidFill>
        </p:grpSpPr>
        <p:cxnSp>
          <p:nvCxnSpPr>
            <p:cNvPr id="146" name="직선 화살표 연결선 145"/>
            <p:cNvCxnSpPr/>
            <p:nvPr/>
          </p:nvCxnSpPr>
          <p:spPr>
            <a:xfrm>
              <a:off x="2529346" y="1428108"/>
              <a:ext cx="539037" cy="852"/>
            </a:xfrm>
            <a:prstGeom prst="straightConnector1">
              <a:avLst/>
            </a:prstGeom>
            <a:grpFill/>
            <a:ln w="5715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모서리가 둥근 직사각형 146"/>
            <p:cNvSpPr/>
            <p:nvPr/>
          </p:nvSpPr>
          <p:spPr>
            <a:xfrm rot="16200000">
              <a:off x="3024696" y="1369372"/>
              <a:ext cx="144822" cy="12298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8" name="그룹 147"/>
          <p:cNvGrpSpPr/>
          <p:nvPr/>
        </p:nvGrpSpPr>
        <p:grpSpPr>
          <a:xfrm rot="5400000">
            <a:off x="1419858" y="5165264"/>
            <a:ext cx="372174" cy="144822"/>
            <a:chOff x="2529346" y="1358453"/>
            <a:chExt cx="629253" cy="144822"/>
          </a:xfrm>
          <a:solidFill>
            <a:srgbClr val="FFC000"/>
          </a:solidFill>
        </p:grpSpPr>
        <p:cxnSp>
          <p:nvCxnSpPr>
            <p:cNvPr id="149" name="직선 화살표 연결선 148"/>
            <p:cNvCxnSpPr/>
            <p:nvPr/>
          </p:nvCxnSpPr>
          <p:spPr>
            <a:xfrm>
              <a:off x="2529346" y="1428108"/>
              <a:ext cx="539037" cy="852"/>
            </a:xfrm>
            <a:prstGeom prst="straightConnector1">
              <a:avLst/>
            </a:prstGeom>
            <a:grpFill/>
            <a:ln w="57150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모서리가 둥근 직사각형 149"/>
            <p:cNvSpPr/>
            <p:nvPr/>
          </p:nvSpPr>
          <p:spPr>
            <a:xfrm rot="16200000">
              <a:off x="3024696" y="1369372"/>
              <a:ext cx="144822" cy="12298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322" y="958614"/>
            <a:ext cx="1292783" cy="94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TextBox 153"/>
          <p:cNvSpPr txBox="1"/>
          <p:nvPr/>
        </p:nvSpPr>
        <p:spPr>
          <a:xfrm>
            <a:off x="9103679" y="674857"/>
            <a:ext cx="12218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b="1" dirty="0"/>
              <a:t>* UTP CABLE </a:t>
            </a:r>
            <a:r>
              <a:rPr lang="ko-KR" altLang="en-US" sz="1050" b="1" dirty="0"/>
              <a:t>결선</a:t>
            </a:r>
            <a:endParaRPr lang="en-US" altLang="ko-KR" sz="1050" b="1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E5FAD52-7ED9-20CE-E0A4-221E6A1563F2}"/>
              </a:ext>
            </a:extLst>
          </p:cNvPr>
          <p:cNvSpPr/>
          <p:nvPr/>
        </p:nvSpPr>
        <p:spPr>
          <a:xfrm>
            <a:off x="277337" y="255769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2738062" y="1635258"/>
            <a:ext cx="13853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b="1"/>
              <a:t>각실분배기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RJ45 </a:t>
            </a:r>
            <a:r>
              <a:rPr lang="ko-KR" altLang="en-US" sz="1000" b="1" dirty="0"/>
              <a:t>단자</a:t>
            </a:r>
            <a:endParaRPr lang="en-US" altLang="ko-KR" sz="1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20976-8E42-5E9F-3598-276605D831B9}"/>
              </a:ext>
            </a:extLst>
          </p:cNvPr>
          <p:cNvSpPr txBox="1"/>
          <p:nvPr/>
        </p:nvSpPr>
        <p:spPr>
          <a:xfrm>
            <a:off x="-149184" y="2252540"/>
            <a:ext cx="1302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AC </a:t>
            </a:r>
            <a:r>
              <a:rPr lang="ko-KR" altLang="en-US" sz="1000" b="1" dirty="0">
                <a:solidFill>
                  <a:srgbClr val="FF0000"/>
                </a:solidFill>
              </a:rPr>
              <a:t>전원 케이블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1AC567-05D7-748A-3403-B775E983D660}"/>
              </a:ext>
            </a:extLst>
          </p:cNvPr>
          <p:cNvSpPr txBox="1"/>
          <p:nvPr/>
        </p:nvSpPr>
        <p:spPr>
          <a:xfrm>
            <a:off x="-138749" y="3795821"/>
            <a:ext cx="1302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AC </a:t>
            </a:r>
            <a:r>
              <a:rPr lang="ko-KR" altLang="en-US" sz="1000" b="1" dirty="0">
                <a:solidFill>
                  <a:srgbClr val="FF0000"/>
                </a:solidFill>
              </a:rPr>
              <a:t>전원 케이블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B932370D-E941-5988-E52C-3878048D520A}"/>
              </a:ext>
            </a:extLst>
          </p:cNvPr>
          <p:cNvGrpSpPr/>
          <p:nvPr/>
        </p:nvGrpSpPr>
        <p:grpSpPr>
          <a:xfrm>
            <a:off x="5612411" y="5843348"/>
            <a:ext cx="1431802" cy="962799"/>
            <a:chOff x="3692378" y="2320809"/>
            <a:chExt cx="1431802" cy="962799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B48AF3B1-E23D-A017-864B-C0A0FAB9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E6BF87-DBC6-0AB9-3517-7A370FF5E0AA}"/>
                </a:ext>
              </a:extLst>
            </p:cNvPr>
            <p:cNvSpPr txBox="1"/>
            <p:nvPr/>
          </p:nvSpPr>
          <p:spPr>
            <a:xfrm>
              <a:off x="3692378" y="2320809"/>
              <a:ext cx="14318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거실급기</a:t>
              </a:r>
              <a:r>
                <a:rPr lang="en-US" altLang="ko-KR" sz="1000" b="1" dirty="0"/>
                <a:t>1(SA1)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B9B53F3-DED4-3240-7031-78578E02F4F2}"/>
              </a:ext>
            </a:extLst>
          </p:cNvPr>
          <p:cNvGrpSpPr/>
          <p:nvPr/>
        </p:nvGrpSpPr>
        <p:grpSpPr>
          <a:xfrm>
            <a:off x="3880599" y="5878532"/>
            <a:ext cx="1431802" cy="962799"/>
            <a:chOff x="3936219" y="2320809"/>
            <a:chExt cx="1431802" cy="962799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F02F244F-896D-73F2-5DC9-E50DA5E82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A4D2A3-8F67-4374-E53B-B282B6611466}"/>
                </a:ext>
              </a:extLst>
            </p:cNvPr>
            <p:cNvSpPr txBox="1"/>
            <p:nvPr/>
          </p:nvSpPr>
          <p:spPr>
            <a:xfrm>
              <a:off x="3936219" y="2320809"/>
              <a:ext cx="14318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거실급기</a:t>
              </a:r>
              <a:r>
                <a:rPr lang="en-US" altLang="ko-KR" sz="1000" b="1" dirty="0"/>
                <a:t>2(SA2)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36" name="모서리가 둥근 직사각형 18">
            <a:extLst>
              <a:ext uri="{FF2B5EF4-FFF2-40B4-BE49-F238E27FC236}">
                <a16:creationId xmlns:a16="http://schemas.microsoft.com/office/drawing/2014/main" id="{A789F86C-EC3C-70B6-B30D-BF2277BAFE26}"/>
              </a:ext>
            </a:extLst>
          </p:cNvPr>
          <p:cNvSpPr/>
          <p:nvPr/>
        </p:nvSpPr>
        <p:spPr>
          <a:xfrm>
            <a:off x="3960459" y="3299299"/>
            <a:ext cx="2959827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9DB0D637-4315-A90A-8496-FCCF634BC177}"/>
              </a:ext>
            </a:extLst>
          </p:cNvPr>
          <p:cNvGrpSpPr/>
          <p:nvPr/>
        </p:nvGrpSpPr>
        <p:grpSpPr>
          <a:xfrm>
            <a:off x="7016908" y="5864748"/>
            <a:ext cx="1043876" cy="949229"/>
            <a:chOff x="4067029" y="2334379"/>
            <a:chExt cx="1043876" cy="949229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26CA1B1D-1A71-4C97-2EC3-3F736737D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67F1F1-5BA9-605E-328D-8FF736BA7137}"/>
                </a:ext>
              </a:extLst>
            </p:cNvPr>
            <p:cNvSpPr txBox="1"/>
            <p:nvPr/>
          </p:nvSpPr>
          <p:spPr>
            <a:xfrm>
              <a:off x="4067029" y="2334379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45" name="모서리가 둥근 직사각형 60">
            <a:extLst>
              <a:ext uri="{FF2B5EF4-FFF2-40B4-BE49-F238E27FC236}">
                <a16:creationId xmlns:a16="http://schemas.microsoft.com/office/drawing/2014/main" id="{C473798C-6339-2CD0-5C35-94F79F41CDED}"/>
              </a:ext>
            </a:extLst>
          </p:cNvPr>
          <p:cNvSpPr/>
          <p:nvPr/>
        </p:nvSpPr>
        <p:spPr>
          <a:xfrm>
            <a:off x="7081321" y="3299945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38B700-4B26-8B75-05AA-E006A9228A21}"/>
              </a:ext>
            </a:extLst>
          </p:cNvPr>
          <p:cNvSpPr txBox="1"/>
          <p:nvPr/>
        </p:nvSpPr>
        <p:spPr>
          <a:xfrm>
            <a:off x="6853717" y="3004453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1]</a:t>
            </a:r>
            <a:endParaRPr lang="ko-KR" altLang="en-US" sz="1400" b="1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1A7FB9D4-83CE-C085-C0CE-E4741F5E75C5}"/>
              </a:ext>
            </a:extLst>
          </p:cNvPr>
          <p:cNvGrpSpPr/>
          <p:nvPr/>
        </p:nvGrpSpPr>
        <p:grpSpPr>
          <a:xfrm>
            <a:off x="8102583" y="5860064"/>
            <a:ext cx="1043876" cy="953913"/>
            <a:chOff x="4087315" y="2329695"/>
            <a:chExt cx="1043876" cy="953913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EFE2760B-2335-7D02-C8D5-65AA4F699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FD9F631-FA29-7AEE-266B-68888BDDCB5F}"/>
                </a:ext>
              </a:extLst>
            </p:cNvPr>
            <p:cNvSpPr txBox="1"/>
            <p:nvPr/>
          </p:nvSpPr>
          <p:spPr>
            <a:xfrm>
              <a:off x="4087315" y="2329695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104" name="모서리가 둥근 직사각형 70">
            <a:extLst>
              <a:ext uri="{FF2B5EF4-FFF2-40B4-BE49-F238E27FC236}">
                <a16:creationId xmlns:a16="http://schemas.microsoft.com/office/drawing/2014/main" id="{8F98FFCA-B461-704C-3C94-2E6B6348F4A5}"/>
              </a:ext>
            </a:extLst>
          </p:cNvPr>
          <p:cNvSpPr/>
          <p:nvPr/>
        </p:nvSpPr>
        <p:spPr>
          <a:xfrm>
            <a:off x="8146710" y="3299945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DF7B190-AE6C-D56D-7CBD-1D764E828EF3}"/>
              </a:ext>
            </a:extLst>
          </p:cNvPr>
          <p:cNvSpPr txBox="1"/>
          <p:nvPr/>
        </p:nvSpPr>
        <p:spPr>
          <a:xfrm>
            <a:off x="7929520" y="3004453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2]</a:t>
            </a:r>
            <a:endParaRPr lang="ko-KR" altLang="en-US" sz="1400" b="1" dirty="0"/>
          </a:p>
        </p:txBody>
      </p: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5960B358-F281-7E23-970A-54D4307341AE}"/>
              </a:ext>
            </a:extLst>
          </p:cNvPr>
          <p:cNvGrpSpPr/>
          <p:nvPr/>
        </p:nvGrpSpPr>
        <p:grpSpPr>
          <a:xfrm>
            <a:off x="9162759" y="5871972"/>
            <a:ext cx="1043876" cy="941359"/>
            <a:chOff x="4082102" y="2342249"/>
            <a:chExt cx="1043876" cy="941359"/>
          </a:xfrm>
        </p:grpSpPr>
        <p:pic>
          <p:nvPicPr>
            <p:cNvPr id="114" name="그림 113">
              <a:extLst>
                <a:ext uri="{FF2B5EF4-FFF2-40B4-BE49-F238E27FC236}">
                  <a16:creationId xmlns:a16="http://schemas.microsoft.com/office/drawing/2014/main" id="{C602C194-1BEA-73E5-8894-6F5B34112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333DFBBC-8157-F4FA-25A0-7B0B001CEF9E}"/>
                </a:ext>
              </a:extLst>
            </p:cNvPr>
            <p:cNvSpPr txBox="1"/>
            <p:nvPr/>
          </p:nvSpPr>
          <p:spPr>
            <a:xfrm>
              <a:off x="4082102" y="2342249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117" name="모서리가 둥근 직사각형 80">
            <a:extLst>
              <a:ext uri="{FF2B5EF4-FFF2-40B4-BE49-F238E27FC236}">
                <a16:creationId xmlns:a16="http://schemas.microsoft.com/office/drawing/2014/main" id="{1E3185A9-45DC-C7A8-8001-DCD3DAAFD485}"/>
              </a:ext>
            </a:extLst>
          </p:cNvPr>
          <p:cNvSpPr/>
          <p:nvPr/>
        </p:nvSpPr>
        <p:spPr>
          <a:xfrm>
            <a:off x="9212099" y="3299299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61A85AE-B66B-C819-44FB-921569DEDD91}"/>
              </a:ext>
            </a:extLst>
          </p:cNvPr>
          <p:cNvSpPr txBox="1"/>
          <p:nvPr/>
        </p:nvSpPr>
        <p:spPr>
          <a:xfrm>
            <a:off x="8983822" y="3004453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3]</a:t>
            </a:r>
            <a:endParaRPr lang="ko-KR" altLang="en-US" sz="1400" b="1" dirty="0"/>
          </a:p>
        </p:txBody>
      </p:sp>
      <p:cxnSp>
        <p:nvCxnSpPr>
          <p:cNvPr id="125" name="직선 화살표 연결선 124">
            <a:extLst>
              <a:ext uri="{FF2B5EF4-FFF2-40B4-BE49-F238E27FC236}">
                <a16:creationId xmlns:a16="http://schemas.microsoft.com/office/drawing/2014/main" id="{08985E17-CA3F-2440-2CFC-D491570FC390}"/>
              </a:ext>
            </a:extLst>
          </p:cNvPr>
          <p:cNvCxnSpPr/>
          <p:nvPr/>
        </p:nvCxnSpPr>
        <p:spPr>
          <a:xfrm flipH="1">
            <a:off x="6372389" y="4840450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화살표 연결선 129">
            <a:extLst>
              <a:ext uri="{FF2B5EF4-FFF2-40B4-BE49-F238E27FC236}">
                <a16:creationId xmlns:a16="http://schemas.microsoft.com/office/drawing/2014/main" id="{E0E93F51-7455-30A2-E263-C5C0B40F62A5}"/>
              </a:ext>
            </a:extLst>
          </p:cNvPr>
          <p:cNvCxnSpPr/>
          <p:nvPr/>
        </p:nvCxnSpPr>
        <p:spPr>
          <a:xfrm flipH="1">
            <a:off x="6083987" y="2493173"/>
            <a:ext cx="4030" cy="269477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화살표 연결선 132">
            <a:extLst>
              <a:ext uri="{FF2B5EF4-FFF2-40B4-BE49-F238E27FC236}">
                <a16:creationId xmlns:a16="http://schemas.microsoft.com/office/drawing/2014/main" id="{8F0C051C-CC3B-85D1-7141-541E2E06C4B4}"/>
              </a:ext>
            </a:extLst>
          </p:cNvPr>
          <p:cNvCxnSpPr/>
          <p:nvPr/>
        </p:nvCxnSpPr>
        <p:spPr>
          <a:xfrm flipV="1">
            <a:off x="4760017" y="2478813"/>
            <a:ext cx="1331614" cy="5205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직선 화살표 연결선 133">
            <a:extLst>
              <a:ext uri="{FF2B5EF4-FFF2-40B4-BE49-F238E27FC236}">
                <a16:creationId xmlns:a16="http://schemas.microsoft.com/office/drawing/2014/main" id="{99DCCF91-7DDE-D6CD-E5BD-8F0A176B9A26}"/>
              </a:ext>
            </a:extLst>
          </p:cNvPr>
          <p:cNvCxnSpPr/>
          <p:nvPr/>
        </p:nvCxnSpPr>
        <p:spPr>
          <a:xfrm>
            <a:off x="7560276" y="2397631"/>
            <a:ext cx="0" cy="316572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화살표 연결선 134">
            <a:extLst>
              <a:ext uri="{FF2B5EF4-FFF2-40B4-BE49-F238E27FC236}">
                <a16:creationId xmlns:a16="http://schemas.microsoft.com/office/drawing/2014/main" id="{BDBCE938-F28F-07EF-695A-3404426243AE}"/>
              </a:ext>
            </a:extLst>
          </p:cNvPr>
          <p:cNvCxnSpPr/>
          <p:nvPr/>
        </p:nvCxnSpPr>
        <p:spPr>
          <a:xfrm>
            <a:off x="8568153" y="2280728"/>
            <a:ext cx="0" cy="442430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화살표 연결선 136">
            <a:extLst>
              <a:ext uri="{FF2B5EF4-FFF2-40B4-BE49-F238E27FC236}">
                <a16:creationId xmlns:a16="http://schemas.microsoft.com/office/drawing/2014/main" id="{B1660415-38B5-264B-B631-16A59F2BBCEC}"/>
              </a:ext>
            </a:extLst>
          </p:cNvPr>
          <p:cNvCxnSpPr/>
          <p:nvPr/>
        </p:nvCxnSpPr>
        <p:spPr>
          <a:xfrm>
            <a:off x="9631582" y="2135343"/>
            <a:ext cx="0" cy="599980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화살표 연결선 138">
            <a:extLst>
              <a:ext uri="{FF2B5EF4-FFF2-40B4-BE49-F238E27FC236}">
                <a16:creationId xmlns:a16="http://schemas.microsoft.com/office/drawing/2014/main" id="{03D0AEF4-8FE8-AA2A-1EF3-0A781BD50B72}"/>
              </a:ext>
            </a:extLst>
          </p:cNvPr>
          <p:cNvCxnSpPr/>
          <p:nvPr/>
        </p:nvCxnSpPr>
        <p:spPr>
          <a:xfrm>
            <a:off x="4760017" y="2377052"/>
            <a:ext cx="2800259" cy="5777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화살표 연결선 139">
            <a:extLst>
              <a:ext uri="{FF2B5EF4-FFF2-40B4-BE49-F238E27FC236}">
                <a16:creationId xmlns:a16="http://schemas.microsoft.com/office/drawing/2014/main" id="{22DA1B60-1B48-94E5-AAD9-D30055485AB2}"/>
              </a:ext>
            </a:extLst>
          </p:cNvPr>
          <p:cNvCxnSpPr/>
          <p:nvPr/>
        </p:nvCxnSpPr>
        <p:spPr>
          <a:xfrm>
            <a:off x="4760017" y="2253964"/>
            <a:ext cx="3808136" cy="18951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직선 화살표 연결선 142">
            <a:extLst>
              <a:ext uri="{FF2B5EF4-FFF2-40B4-BE49-F238E27FC236}">
                <a16:creationId xmlns:a16="http://schemas.microsoft.com/office/drawing/2014/main" id="{6E7890E0-6A7D-F138-EFC4-78EA0F952088}"/>
              </a:ext>
            </a:extLst>
          </p:cNvPr>
          <p:cNvCxnSpPr/>
          <p:nvPr/>
        </p:nvCxnSpPr>
        <p:spPr>
          <a:xfrm flipV="1">
            <a:off x="4760017" y="2135343"/>
            <a:ext cx="4871565" cy="3095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9F7A6D4A-BBCC-1B01-CA2E-9646B29946AB}"/>
              </a:ext>
            </a:extLst>
          </p:cNvPr>
          <p:cNvSpPr txBox="1"/>
          <p:nvPr/>
        </p:nvSpPr>
        <p:spPr>
          <a:xfrm>
            <a:off x="5210768" y="3010061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거실</a:t>
            </a:r>
            <a:r>
              <a:rPr lang="en-US" altLang="ko-KR" sz="1400" b="1" dirty="0"/>
              <a:t>]</a:t>
            </a:r>
            <a:endParaRPr lang="ko-KR" altLang="en-US" sz="1400" b="1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505EC364-A19B-88D2-0BDF-65DDEFB6EEB8}"/>
              </a:ext>
            </a:extLst>
          </p:cNvPr>
          <p:cNvSpPr txBox="1"/>
          <p:nvPr/>
        </p:nvSpPr>
        <p:spPr>
          <a:xfrm>
            <a:off x="4964203" y="1887487"/>
            <a:ext cx="19255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24VDC,RS485(4P), RJ45 UTP 8C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C380D42-7A53-D9B2-8D04-9D8D6918DA5C}"/>
              </a:ext>
            </a:extLst>
          </p:cNvPr>
          <p:cNvSpPr txBox="1"/>
          <p:nvPr/>
        </p:nvSpPr>
        <p:spPr>
          <a:xfrm>
            <a:off x="6243263" y="2739572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grpSp>
        <p:nvGrpSpPr>
          <p:cNvPr id="177" name="그룹 176">
            <a:extLst>
              <a:ext uri="{FF2B5EF4-FFF2-40B4-BE49-F238E27FC236}">
                <a16:creationId xmlns:a16="http://schemas.microsoft.com/office/drawing/2014/main" id="{76E96C12-E82F-F2C1-D41F-F7D3B4A01D5A}"/>
              </a:ext>
            </a:extLst>
          </p:cNvPr>
          <p:cNvGrpSpPr/>
          <p:nvPr/>
        </p:nvGrpSpPr>
        <p:grpSpPr>
          <a:xfrm flipV="1">
            <a:off x="6005492" y="2779768"/>
            <a:ext cx="208727" cy="480258"/>
            <a:chOff x="2786976" y="4322911"/>
            <a:chExt cx="302160" cy="2182724"/>
          </a:xfrm>
        </p:grpSpPr>
        <p:cxnSp>
          <p:nvCxnSpPr>
            <p:cNvPr id="218" name="직선 연결선 217">
              <a:extLst>
                <a:ext uri="{FF2B5EF4-FFF2-40B4-BE49-F238E27FC236}">
                  <a16:creationId xmlns:a16="http://schemas.microsoft.com/office/drawing/2014/main" id="{7A561D41-4B53-F320-EA6E-5AAE3133974D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모서리가 둥근 직사각형 86">
              <a:extLst>
                <a:ext uri="{FF2B5EF4-FFF2-40B4-BE49-F238E27FC236}">
                  <a16:creationId xmlns:a16="http://schemas.microsoft.com/office/drawing/2014/main" id="{43032E09-7052-E185-3851-413C53237FEB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6D75C5F6-F1D6-8DCF-29D3-11B1BA6D0481}"/>
              </a:ext>
            </a:extLst>
          </p:cNvPr>
          <p:cNvGrpSpPr/>
          <p:nvPr/>
        </p:nvGrpSpPr>
        <p:grpSpPr>
          <a:xfrm rot="10800000" flipV="1">
            <a:off x="6264224" y="4434976"/>
            <a:ext cx="208727" cy="378597"/>
            <a:chOff x="2786976" y="4322911"/>
            <a:chExt cx="302160" cy="2182724"/>
          </a:xfrm>
        </p:grpSpPr>
        <p:cxnSp>
          <p:nvCxnSpPr>
            <p:cNvPr id="221" name="직선 연결선 220">
              <a:extLst>
                <a:ext uri="{FF2B5EF4-FFF2-40B4-BE49-F238E27FC236}">
                  <a16:creationId xmlns:a16="http://schemas.microsoft.com/office/drawing/2014/main" id="{DD0678F4-919C-5D0D-3F07-C1961217BF34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모서리가 둥근 직사각형 89">
              <a:extLst>
                <a:ext uri="{FF2B5EF4-FFF2-40B4-BE49-F238E27FC236}">
                  <a16:creationId xmlns:a16="http://schemas.microsoft.com/office/drawing/2014/main" id="{757BD2AE-1415-E42C-A8D9-12B850EF8C0B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3" name="그룹 222">
            <a:extLst>
              <a:ext uri="{FF2B5EF4-FFF2-40B4-BE49-F238E27FC236}">
                <a16:creationId xmlns:a16="http://schemas.microsoft.com/office/drawing/2014/main" id="{5D717A46-F763-982F-19E9-C6D72313481F}"/>
              </a:ext>
            </a:extLst>
          </p:cNvPr>
          <p:cNvGrpSpPr/>
          <p:nvPr/>
        </p:nvGrpSpPr>
        <p:grpSpPr>
          <a:xfrm flipV="1">
            <a:off x="7468386" y="2764324"/>
            <a:ext cx="208727" cy="480258"/>
            <a:chOff x="2786976" y="4322911"/>
            <a:chExt cx="302160" cy="2182724"/>
          </a:xfrm>
        </p:grpSpPr>
        <p:cxnSp>
          <p:nvCxnSpPr>
            <p:cNvPr id="224" name="직선 연결선 223">
              <a:extLst>
                <a:ext uri="{FF2B5EF4-FFF2-40B4-BE49-F238E27FC236}">
                  <a16:creationId xmlns:a16="http://schemas.microsoft.com/office/drawing/2014/main" id="{7A9BC285-DF13-6E82-4959-D01D0825D00F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모서리가 둥근 직사각형 93">
              <a:extLst>
                <a:ext uri="{FF2B5EF4-FFF2-40B4-BE49-F238E27FC236}">
                  <a16:creationId xmlns:a16="http://schemas.microsoft.com/office/drawing/2014/main" id="{DC54771E-10AB-F80B-17FC-76EBD92175CB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6" name="그룹 225">
            <a:extLst>
              <a:ext uri="{FF2B5EF4-FFF2-40B4-BE49-F238E27FC236}">
                <a16:creationId xmlns:a16="http://schemas.microsoft.com/office/drawing/2014/main" id="{56047718-9F31-DDFA-69E9-194219059AFB}"/>
              </a:ext>
            </a:extLst>
          </p:cNvPr>
          <p:cNvGrpSpPr/>
          <p:nvPr/>
        </p:nvGrpSpPr>
        <p:grpSpPr>
          <a:xfrm flipV="1">
            <a:off x="8474787" y="2754939"/>
            <a:ext cx="208727" cy="480258"/>
            <a:chOff x="2786976" y="4322911"/>
            <a:chExt cx="302160" cy="2182724"/>
          </a:xfrm>
        </p:grpSpPr>
        <p:cxnSp>
          <p:nvCxnSpPr>
            <p:cNvPr id="227" name="직선 연결선 226">
              <a:extLst>
                <a:ext uri="{FF2B5EF4-FFF2-40B4-BE49-F238E27FC236}">
                  <a16:creationId xmlns:a16="http://schemas.microsoft.com/office/drawing/2014/main" id="{5F203079-9FA6-EB2B-CB65-6EE0E7EE2E6B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모서리가 둥근 직사각형 105">
              <a:extLst>
                <a:ext uri="{FF2B5EF4-FFF2-40B4-BE49-F238E27FC236}">
                  <a16:creationId xmlns:a16="http://schemas.microsoft.com/office/drawing/2014/main" id="{C3CB8F09-5250-B76C-2CAB-87149EBBCAA6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793BB1E9-800F-DD8F-907C-0320824D01FF}"/>
              </a:ext>
            </a:extLst>
          </p:cNvPr>
          <p:cNvGrpSpPr/>
          <p:nvPr/>
        </p:nvGrpSpPr>
        <p:grpSpPr>
          <a:xfrm flipV="1">
            <a:off x="9543003" y="2754939"/>
            <a:ext cx="208727" cy="480258"/>
            <a:chOff x="2786976" y="4322911"/>
            <a:chExt cx="302160" cy="2182724"/>
          </a:xfrm>
        </p:grpSpPr>
        <p:cxnSp>
          <p:nvCxnSpPr>
            <p:cNvPr id="230" name="직선 연결선 229">
              <a:extLst>
                <a:ext uri="{FF2B5EF4-FFF2-40B4-BE49-F238E27FC236}">
                  <a16:creationId xmlns:a16="http://schemas.microsoft.com/office/drawing/2014/main" id="{3B0869D1-EC83-6308-2A5D-E7D046D87F05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모서리가 둥근 직사각형 124">
              <a:extLst>
                <a:ext uri="{FF2B5EF4-FFF2-40B4-BE49-F238E27FC236}">
                  <a16:creationId xmlns:a16="http://schemas.microsoft.com/office/drawing/2014/main" id="{F09EB543-67E9-07F7-26BA-21D710C45386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2" name="TextBox 231">
            <a:extLst>
              <a:ext uri="{FF2B5EF4-FFF2-40B4-BE49-F238E27FC236}">
                <a16:creationId xmlns:a16="http://schemas.microsoft.com/office/drawing/2014/main" id="{7E5FE6F9-C999-E370-952F-EDECCB0D4AAB}"/>
              </a:ext>
            </a:extLst>
          </p:cNvPr>
          <p:cNvSpPr txBox="1"/>
          <p:nvPr/>
        </p:nvSpPr>
        <p:spPr>
          <a:xfrm>
            <a:off x="5318571" y="4515629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57F7DE5E-B75C-ECD3-F181-65BC28C1ED94}"/>
              </a:ext>
            </a:extLst>
          </p:cNvPr>
          <p:cNvSpPr txBox="1"/>
          <p:nvPr/>
        </p:nvSpPr>
        <p:spPr>
          <a:xfrm>
            <a:off x="5135417" y="4940020"/>
            <a:ext cx="1151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24VDC,RS485(4P)</a:t>
            </a:r>
          </a:p>
          <a:p>
            <a:pPr algn="ctr"/>
            <a:r>
              <a:rPr lang="en-US" altLang="ko-KR" sz="900" b="1" dirty="0">
                <a:latin typeface="+mj-ea"/>
                <a:ea typeface="+mj-ea"/>
              </a:rPr>
              <a:t>RJ45 UTP 8C</a:t>
            </a:r>
          </a:p>
        </p:txBody>
      </p:sp>
      <p:grpSp>
        <p:nvGrpSpPr>
          <p:cNvPr id="234" name="그룹 233">
            <a:extLst>
              <a:ext uri="{FF2B5EF4-FFF2-40B4-BE49-F238E27FC236}">
                <a16:creationId xmlns:a16="http://schemas.microsoft.com/office/drawing/2014/main" id="{6D0E8C1F-B0B6-0CB8-ED45-EC5582A06A1B}"/>
              </a:ext>
            </a:extLst>
          </p:cNvPr>
          <p:cNvGrpSpPr/>
          <p:nvPr/>
        </p:nvGrpSpPr>
        <p:grpSpPr>
          <a:xfrm flipV="1">
            <a:off x="6273018" y="5336214"/>
            <a:ext cx="208727" cy="480258"/>
            <a:chOff x="2786976" y="4322911"/>
            <a:chExt cx="302160" cy="2182724"/>
          </a:xfrm>
        </p:grpSpPr>
        <p:cxnSp>
          <p:nvCxnSpPr>
            <p:cNvPr id="235" name="직선 연결선 234">
              <a:extLst>
                <a:ext uri="{FF2B5EF4-FFF2-40B4-BE49-F238E27FC236}">
                  <a16:creationId xmlns:a16="http://schemas.microsoft.com/office/drawing/2014/main" id="{A850ED22-A7A8-5703-0404-D44E25961D86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모서리가 둥근 직사각형 131">
              <a:extLst>
                <a:ext uri="{FF2B5EF4-FFF2-40B4-BE49-F238E27FC236}">
                  <a16:creationId xmlns:a16="http://schemas.microsoft.com/office/drawing/2014/main" id="{CB90FA92-A744-CB52-1FE8-BBD264BD4CCE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37" name="직선 화살표 연결선 236">
            <a:extLst>
              <a:ext uri="{FF2B5EF4-FFF2-40B4-BE49-F238E27FC236}">
                <a16:creationId xmlns:a16="http://schemas.microsoft.com/office/drawing/2014/main" id="{CD96286D-E85A-923E-14A3-85BFC1EE6C9D}"/>
              </a:ext>
            </a:extLst>
          </p:cNvPr>
          <p:cNvCxnSpPr/>
          <p:nvPr/>
        </p:nvCxnSpPr>
        <p:spPr>
          <a:xfrm flipH="1">
            <a:off x="7622182" y="4898055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" name="그룹 237">
            <a:extLst>
              <a:ext uri="{FF2B5EF4-FFF2-40B4-BE49-F238E27FC236}">
                <a16:creationId xmlns:a16="http://schemas.microsoft.com/office/drawing/2014/main" id="{2EB2E936-3A54-8A7A-2699-3F2D404F425F}"/>
              </a:ext>
            </a:extLst>
          </p:cNvPr>
          <p:cNvGrpSpPr/>
          <p:nvPr/>
        </p:nvGrpSpPr>
        <p:grpSpPr>
          <a:xfrm rot="10800000" flipV="1">
            <a:off x="7514017" y="4492581"/>
            <a:ext cx="208727" cy="378597"/>
            <a:chOff x="2786976" y="4322911"/>
            <a:chExt cx="302160" cy="2182724"/>
          </a:xfrm>
        </p:grpSpPr>
        <p:cxnSp>
          <p:nvCxnSpPr>
            <p:cNvPr id="239" name="직선 연결선 238">
              <a:extLst>
                <a:ext uri="{FF2B5EF4-FFF2-40B4-BE49-F238E27FC236}">
                  <a16:creationId xmlns:a16="http://schemas.microsoft.com/office/drawing/2014/main" id="{F6BA1F18-EF1F-32C7-722B-F2DD50F55B60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모서리가 둥근 직사각형 135">
              <a:extLst>
                <a:ext uri="{FF2B5EF4-FFF2-40B4-BE49-F238E27FC236}">
                  <a16:creationId xmlns:a16="http://schemas.microsoft.com/office/drawing/2014/main" id="{D776C9A9-EFA5-870E-0A07-1DE507087D40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1" name="그룹 240">
            <a:extLst>
              <a:ext uri="{FF2B5EF4-FFF2-40B4-BE49-F238E27FC236}">
                <a16:creationId xmlns:a16="http://schemas.microsoft.com/office/drawing/2014/main" id="{36A8B10B-335F-AD7F-DD0D-FD5ABF83A2BD}"/>
              </a:ext>
            </a:extLst>
          </p:cNvPr>
          <p:cNvGrpSpPr/>
          <p:nvPr/>
        </p:nvGrpSpPr>
        <p:grpSpPr>
          <a:xfrm flipV="1">
            <a:off x="7543130" y="5393819"/>
            <a:ext cx="208727" cy="480258"/>
            <a:chOff x="2786976" y="4322911"/>
            <a:chExt cx="302160" cy="2182724"/>
          </a:xfrm>
        </p:grpSpPr>
        <p:cxnSp>
          <p:nvCxnSpPr>
            <p:cNvPr id="242" name="직선 연결선 241">
              <a:extLst>
                <a:ext uri="{FF2B5EF4-FFF2-40B4-BE49-F238E27FC236}">
                  <a16:creationId xmlns:a16="http://schemas.microsoft.com/office/drawing/2014/main" id="{D6FE709C-C82A-5AA4-00EC-0F070FE4E443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모서리가 둥근 직사각형 138">
              <a:extLst>
                <a:ext uri="{FF2B5EF4-FFF2-40B4-BE49-F238E27FC236}">
                  <a16:creationId xmlns:a16="http://schemas.microsoft.com/office/drawing/2014/main" id="{12CED4C7-B370-CA0D-9BFE-327CF67545E9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44" name="직선 화살표 연결선 243">
            <a:extLst>
              <a:ext uri="{FF2B5EF4-FFF2-40B4-BE49-F238E27FC236}">
                <a16:creationId xmlns:a16="http://schemas.microsoft.com/office/drawing/2014/main" id="{FE92A886-4DD5-851B-6D53-A96A1555F4C3}"/>
              </a:ext>
            </a:extLst>
          </p:cNvPr>
          <p:cNvCxnSpPr/>
          <p:nvPr/>
        </p:nvCxnSpPr>
        <p:spPr>
          <a:xfrm flipH="1">
            <a:off x="8693457" y="4865214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" name="그룹 244">
            <a:extLst>
              <a:ext uri="{FF2B5EF4-FFF2-40B4-BE49-F238E27FC236}">
                <a16:creationId xmlns:a16="http://schemas.microsoft.com/office/drawing/2014/main" id="{27B5EA3F-E5D7-28CC-71F6-8F02E048CFC3}"/>
              </a:ext>
            </a:extLst>
          </p:cNvPr>
          <p:cNvGrpSpPr/>
          <p:nvPr/>
        </p:nvGrpSpPr>
        <p:grpSpPr>
          <a:xfrm rot="10800000" flipV="1">
            <a:off x="8585292" y="4459740"/>
            <a:ext cx="208727" cy="378597"/>
            <a:chOff x="2786976" y="4322911"/>
            <a:chExt cx="302160" cy="2182724"/>
          </a:xfrm>
        </p:grpSpPr>
        <p:cxnSp>
          <p:nvCxnSpPr>
            <p:cNvPr id="246" name="직선 연결선 245">
              <a:extLst>
                <a:ext uri="{FF2B5EF4-FFF2-40B4-BE49-F238E27FC236}">
                  <a16:creationId xmlns:a16="http://schemas.microsoft.com/office/drawing/2014/main" id="{162DEB0A-1276-608C-7DE9-11F2CD83A233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모서리가 둥근 직사각형 142">
              <a:extLst>
                <a:ext uri="{FF2B5EF4-FFF2-40B4-BE49-F238E27FC236}">
                  <a16:creationId xmlns:a16="http://schemas.microsoft.com/office/drawing/2014/main" id="{66B6B45E-B3DD-EA73-1E31-E0D386BDE862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8" name="그룹 247">
            <a:extLst>
              <a:ext uri="{FF2B5EF4-FFF2-40B4-BE49-F238E27FC236}">
                <a16:creationId xmlns:a16="http://schemas.microsoft.com/office/drawing/2014/main" id="{72D214A8-8EF4-6C5E-DE60-AA62FE8B50AE}"/>
              </a:ext>
            </a:extLst>
          </p:cNvPr>
          <p:cNvGrpSpPr/>
          <p:nvPr/>
        </p:nvGrpSpPr>
        <p:grpSpPr>
          <a:xfrm flipV="1">
            <a:off x="8614405" y="5360978"/>
            <a:ext cx="208727" cy="480258"/>
            <a:chOff x="2786976" y="4322911"/>
            <a:chExt cx="302160" cy="2182724"/>
          </a:xfrm>
        </p:grpSpPr>
        <p:cxnSp>
          <p:nvCxnSpPr>
            <p:cNvPr id="249" name="직선 연결선 248">
              <a:extLst>
                <a:ext uri="{FF2B5EF4-FFF2-40B4-BE49-F238E27FC236}">
                  <a16:creationId xmlns:a16="http://schemas.microsoft.com/office/drawing/2014/main" id="{18186562-6D26-DE00-30CD-BCB1A40418A2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모서리가 둥근 직사각형 150">
              <a:extLst>
                <a:ext uri="{FF2B5EF4-FFF2-40B4-BE49-F238E27FC236}">
                  <a16:creationId xmlns:a16="http://schemas.microsoft.com/office/drawing/2014/main" id="{16EA3797-DC28-04ED-90B0-CA47C5FDD6DA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51" name="직선 화살표 연결선 250">
            <a:extLst>
              <a:ext uri="{FF2B5EF4-FFF2-40B4-BE49-F238E27FC236}">
                <a16:creationId xmlns:a16="http://schemas.microsoft.com/office/drawing/2014/main" id="{65E6D23F-766A-541A-F159-6C93CC822D73}"/>
              </a:ext>
            </a:extLst>
          </p:cNvPr>
          <p:cNvCxnSpPr/>
          <p:nvPr/>
        </p:nvCxnSpPr>
        <p:spPr>
          <a:xfrm flipH="1">
            <a:off x="9725638" y="4876578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2" name="그룹 251">
            <a:extLst>
              <a:ext uri="{FF2B5EF4-FFF2-40B4-BE49-F238E27FC236}">
                <a16:creationId xmlns:a16="http://schemas.microsoft.com/office/drawing/2014/main" id="{4EBF5D2A-1084-A8A2-1DA5-9E49A58C2815}"/>
              </a:ext>
            </a:extLst>
          </p:cNvPr>
          <p:cNvGrpSpPr/>
          <p:nvPr/>
        </p:nvGrpSpPr>
        <p:grpSpPr>
          <a:xfrm rot="10800000" flipV="1">
            <a:off x="9617473" y="4471104"/>
            <a:ext cx="208727" cy="378597"/>
            <a:chOff x="2786976" y="4322911"/>
            <a:chExt cx="302160" cy="2182724"/>
          </a:xfrm>
        </p:grpSpPr>
        <p:cxnSp>
          <p:nvCxnSpPr>
            <p:cNvPr id="253" name="직선 연결선 252">
              <a:extLst>
                <a:ext uri="{FF2B5EF4-FFF2-40B4-BE49-F238E27FC236}">
                  <a16:creationId xmlns:a16="http://schemas.microsoft.com/office/drawing/2014/main" id="{456F4EC3-9D2F-725A-74C9-80DC3EB458D8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모서리가 둥근 직사각형 155">
              <a:extLst>
                <a:ext uri="{FF2B5EF4-FFF2-40B4-BE49-F238E27FC236}">
                  <a16:creationId xmlns:a16="http://schemas.microsoft.com/office/drawing/2014/main" id="{AD778156-4477-A482-B839-BDE1FC5C8B09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5" name="그룹 254">
            <a:extLst>
              <a:ext uri="{FF2B5EF4-FFF2-40B4-BE49-F238E27FC236}">
                <a16:creationId xmlns:a16="http://schemas.microsoft.com/office/drawing/2014/main" id="{C7A8C65F-83D8-20AF-24FF-8C14F93E36B2}"/>
              </a:ext>
            </a:extLst>
          </p:cNvPr>
          <p:cNvGrpSpPr/>
          <p:nvPr/>
        </p:nvGrpSpPr>
        <p:grpSpPr>
          <a:xfrm flipV="1">
            <a:off x="9646586" y="5372342"/>
            <a:ext cx="208727" cy="480258"/>
            <a:chOff x="2786976" y="4322911"/>
            <a:chExt cx="302160" cy="2182724"/>
          </a:xfrm>
        </p:grpSpPr>
        <p:cxnSp>
          <p:nvCxnSpPr>
            <p:cNvPr id="256" name="직선 연결선 255">
              <a:extLst>
                <a:ext uri="{FF2B5EF4-FFF2-40B4-BE49-F238E27FC236}">
                  <a16:creationId xmlns:a16="http://schemas.microsoft.com/office/drawing/2014/main" id="{9679914A-E50A-33C9-CA2F-06A78788D2FD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모서리가 둥근 직사각형 158">
              <a:extLst>
                <a:ext uri="{FF2B5EF4-FFF2-40B4-BE49-F238E27FC236}">
                  <a16:creationId xmlns:a16="http://schemas.microsoft.com/office/drawing/2014/main" id="{6D9EDE2C-CB9D-634E-78B6-0EDC4764931B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8" name="그룹 257">
            <a:extLst>
              <a:ext uri="{FF2B5EF4-FFF2-40B4-BE49-F238E27FC236}">
                <a16:creationId xmlns:a16="http://schemas.microsoft.com/office/drawing/2014/main" id="{657E920E-3A17-2200-7072-8CEAF8284BDD}"/>
              </a:ext>
            </a:extLst>
          </p:cNvPr>
          <p:cNvGrpSpPr/>
          <p:nvPr/>
        </p:nvGrpSpPr>
        <p:grpSpPr>
          <a:xfrm rot="5400000" flipV="1">
            <a:off x="4949584" y="6375824"/>
            <a:ext cx="158269" cy="270873"/>
            <a:chOff x="2786976" y="4322911"/>
            <a:chExt cx="302160" cy="2182724"/>
          </a:xfrm>
        </p:grpSpPr>
        <p:cxnSp>
          <p:nvCxnSpPr>
            <p:cNvPr id="259" name="직선 연결선 258">
              <a:extLst>
                <a:ext uri="{FF2B5EF4-FFF2-40B4-BE49-F238E27FC236}">
                  <a16:creationId xmlns:a16="http://schemas.microsoft.com/office/drawing/2014/main" id="{0502CE6D-61AB-8B7F-2537-BF9BD76FA338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모서리가 둥근 직사각형 162">
              <a:extLst>
                <a:ext uri="{FF2B5EF4-FFF2-40B4-BE49-F238E27FC236}">
                  <a16:creationId xmlns:a16="http://schemas.microsoft.com/office/drawing/2014/main" id="{6B82E49D-4827-25EA-5CA6-71585AD44B2F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1" name="그룹 260">
            <a:extLst>
              <a:ext uri="{FF2B5EF4-FFF2-40B4-BE49-F238E27FC236}">
                <a16:creationId xmlns:a16="http://schemas.microsoft.com/office/drawing/2014/main" id="{DBB7A5DD-02FD-A293-B68D-A7C3AED08A4F}"/>
              </a:ext>
            </a:extLst>
          </p:cNvPr>
          <p:cNvGrpSpPr/>
          <p:nvPr/>
        </p:nvGrpSpPr>
        <p:grpSpPr>
          <a:xfrm rot="16200000" flipV="1">
            <a:off x="5924916" y="6372086"/>
            <a:ext cx="158269" cy="270873"/>
            <a:chOff x="2786976" y="4322911"/>
            <a:chExt cx="302160" cy="2182724"/>
          </a:xfrm>
        </p:grpSpPr>
        <p:cxnSp>
          <p:nvCxnSpPr>
            <p:cNvPr id="262" name="직선 연결선 261">
              <a:extLst>
                <a:ext uri="{FF2B5EF4-FFF2-40B4-BE49-F238E27FC236}">
                  <a16:creationId xmlns:a16="http://schemas.microsoft.com/office/drawing/2014/main" id="{2E62E93B-907C-6CCB-3B6A-3F14FFE98A09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모서리가 둥근 직사각형 165">
              <a:extLst>
                <a:ext uri="{FF2B5EF4-FFF2-40B4-BE49-F238E27FC236}">
                  <a16:creationId xmlns:a16="http://schemas.microsoft.com/office/drawing/2014/main" id="{A3494015-1E8B-50E9-BDD5-3D6F8E967759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id="{9A290B38-AA15-9C65-18EC-158BF3EE1C0D}"/>
              </a:ext>
            </a:extLst>
          </p:cNvPr>
          <p:cNvCxnSpPr/>
          <p:nvPr/>
        </p:nvCxnSpPr>
        <p:spPr>
          <a:xfrm flipH="1">
            <a:off x="5229800" y="6498431"/>
            <a:ext cx="58241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>
            <a:extLst>
              <a:ext uri="{FF2B5EF4-FFF2-40B4-BE49-F238E27FC236}">
                <a16:creationId xmlns:a16="http://schemas.microsoft.com/office/drawing/2014/main" id="{44665E86-2CB7-4994-354E-BC6AC679F486}"/>
              </a:ext>
            </a:extLst>
          </p:cNvPr>
          <p:cNvSpPr txBox="1"/>
          <p:nvPr/>
        </p:nvSpPr>
        <p:spPr>
          <a:xfrm>
            <a:off x="5624906" y="6827327"/>
            <a:ext cx="11897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3. </a:t>
            </a:r>
            <a:r>
              <a:rPr lang="ko-KR" altLang="en-US" sz="900" b="1" dirty="0" err="1"/>
              <a:t>거실급기</a:t>
            </a:r>
            <a:r>
              <a:rPr lang="en-US" altLang="ko-KR" sz="900" b="1" dirty="0"/>
              <a:t>1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7B810D6E-E1FD-50D0-D35A-F5BF947F741B}"/>
              </a:ext>
            </a:extLst>
          </p:cNvPr>
          <p:cNvSpPr txBox="1"/>
          <p:nvPr/>
        </p:nvSpPr>
        <p:spPr>
          <a:xfrm>
            <a:off x="4309411" y="6816118"/>
            <a:ext cx="12153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4. </a:t>
            </a:r>
            <a:r>
              <a:rPr lang="ko-KR" altLang="en-US" sz="900" b="1" dirty="0" err="1"/>
              <a:t>거실급기</a:t>
            </a:r>
            <a:r>
              <a:rPr lang="en-US" altLang="ko-KR" sz="900" b="1" dirty="0"/>
              <a:t>2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78672-AB79-2C48-C0DF-AB00E766F124}"/>
              </a:ext>
            </a:extLst>
          </p:cNvPr>
          <p:cNvSpPr txBox="1"/>
          <p:nvPr/>
        </p:nvSpPr>
        <p:spPr>
          <a:xfrm>
            <a:off x="513784" y="5524374"/>
            <a:ext cx="8883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RJ45 UTP 8C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97E6D5-4FE0-9DA8-85A0-437DC031F609}"/>
              </a:ext>
            </a:extLst>
          </p:cNvPr>
          <p:cNvSpPr txBox="1"/>
          <p:nvPr/>
        </p:nvSpPr>
        <p:spPr>
          <a:xfrm>
            <a:off x="2393019" y="4497874"/>
            <a:ext cx="8883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RJ45 UTP 8C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2B4730-7371-29B8-21DA-30807692EDDD}"/>
              </a:ext>
            </a:extLst>
          </p:cNvPr>
          <p:cNvSpPr txBox="1"/>
          <p:nvPr/>
        </p:nvSpPr>
        <p:spPr>
          <a:xfrm>
            <a:off x="5182559" y="5508612"/>
            <a:ext cx="11897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3. </a:t>
            </a:r>
            <a:r>
              <a:rPr lang="ko-KR" altLang="en-US" sz="900" b="1" dirty="0" err="1"/>
              <a:t>거실급기</a:t>
            </a:r>
            <a:r>
              <a:rPr lang="en-US" altLang="ko-KR" sz="900" b="1" dirty="0"/>
              <a:t>1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E3FE75-551C-6AB4-D32E-296D31DF1223}"/>
              </a:ext>
            </a:extLst>
          </p:cNvPr>
          <p:cNvSpPr txBox="1"/>
          <p:nvPr/>
        </p:nvSpPr>
        <p:spPr>
          <a:xfrm>
            <a:off x="6782168" y="5524374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2. </a:t>
            </a:r>
            <a:r>
              <a:rPr lang="ko-KR" altLang="en-US" sz="900" b="1" dirty="0" err="1"/>
              <a:t>급기</a:t>
            </a:r>
            <a:r>
              <a:rPr lang="ko-KR" altLang="en-US" sz="900" b="1" dirty="0"/>
              <a:t> 케이블</a:t>
            </a:r>
            <a:endParaRPr lang="en-US" altLang="ko-KR" sz="9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FE9ACA-5A6D-74A8-B011-B4007D67F926}"/>
              </a:ext>
            </a:extLst>
          </p:cNvPr>
          <p:cNvSpPr txBox="1"/>
          <p:nvPr/>
        </p:nvSpPr>
        <p:spPr>
          <a:xfrm>
            <a:off x="6720973" y="4533591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cxnSp>
        <p:nvCxnSpPr>
          <p:cNvPr id="151" name="직선 화살표 연결선 150">
            <a:extLst>
              <a:ext uri="{FF2B5EF4-FFF2-40B4-BE49-F238E27FC236}">
                <a16:creationId xmlns:a16="http://schemas.microsoft.com/office/drawing/2014/main" id="{9A841CFF-0829-B70D-9D34-AEDEC61F5DE1}"/>
              </a:ext>
            </a:extLst>
          </p:cNvPr>
          <p:cNvCxnSpPr/>
          <p:nvPr/>
        </p:nvCxnSpPr>
        <p:spPr>
          <a:xfrm flipH="1" flipV="1">
            <a:off x="1620891" y="3131875"/>
            <a:ext cx="480" cy="265219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화살표 연결선 151">
            <a:extLst>
              <a:ext uri="{FF2B5EF4-FFF2-40B4-BE49-F238E27FC236}">
                <a16:creationId xmlns:a16="http://schemas.microsoft.com/office/drawing/2014/main" id="{9A841CFF-0829-B70D-9D34-AEDEC61F5DE1}"/>
              </a:ext>
            </a:extLst>
          </p:cNvPr>
          <p:cNvCxnSpPr/>
          <p:nvPr/>
        </p:nvCxnSpPr>
        <p:spPr>
          <a:xfrm>
            <a:off x="1616549" y="2873319"/>
            <a:ext cx="2846" cy="245307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171743" y="3166746"/>
            <a:ext cx="139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err="1"/>
              <a:t>분배기통신</a:t>
            </a:r>
            <a:r>
              <a:rPr lang="ko-KR" altLang="en-US" sz="1000" b="1" dirty="0"/>
              <a:t> 케이블</a:t>
            </a:r>
            <a:r>
              <a:rPr lang="en-US" altLang="ko-KR" sz="1000" b="1" dirty="0"/>
              <a:t>-</a:t>
            </a:r>
            <a:r>
              <a:rPr lang="ko-KR" altLang="en-US" sz="1000" b="1" dirty="0"/>
              <a:t>수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165593" y="2881252"/>
            <a:ext cx="139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err="1"/>
              <a:t>분배기통신</a:t>
            </a:r>
            <a:r>
              <a:rPr lang="ko-KR" altLang="en-US" sz="1000" b="1" dirty="0"/>
              <a:t> 케이블</a:t>
            </a:r>
            <a:r>
              <a:rPr lang="en-US" altLang="ko-KR" sz="1000" b="1" dirty="0"/>
              <a:t>-</a:t>
            </a:r>
            <a:r>
              <a:rPr lang="ko-KR" altLang="en-US" sz="1000" b="1" dirty="0"/>
              <a:t>암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58D906B-966B-C7C7-7343-6ADACC848E8E}"/>
              </a:ext>
            </a:extLst>
          </p:cNvPr>
          <p:cNvGrpSpPr/>
          <p:nvPr/>
        </p:nvGrpSpPr>
        <p:grpSpPr>
          <a:xfrm>
            <a:off x="5692231" y="3408223"/>
            <a:ext cx="1055097" cy="1094934"/>
            <a:chOff x="4262515" y="3528548"/>
            <a:chExt cx="1055097" cy="1094934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82E09F10-8D4A-3227-38E7-9E345FF64F82}"/>
                </a:ext>
              </a:extLst>
            </p:cNvPr>
            <p:cNvGrpSpPr/>
            <p:nvPr/>
          </p:nvGrpSpPr>
          <p:grpSpPr>
            <a:xfrm>
              <a:off x="4262515" y="3528548"/>
              <a:ext cx="1055097" cy="1094934"/>
              <a:chOff x="4262515" y="3528548"/>
              <a:chExt cx="1055097" cy="1094934"/>
            </a:xfrm>
          </p:grpSpPr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DDBE1D06-A1A8-463F-EAD9-65BCDB5DCCA2}"/>
                  </a:ext>
                </a:extLst>
              </p:cNvPr>
              <p:cNvGrpSpPr/>
              <p:nvPr/>
            </p:nvGrpSpPr>
            <p:grpSpPr>
              <a:xfrm>
                <a:off x="4378355" y="3805547"/>
                <a:ext cx="764049" cy="817935"/>
                <a:chOff x="4234811" y="5328816"/>
                <a:chExt cx="764049" cy="817935"/>
              </a:xfrm>
            </p:grpSpPr>
            <p:pic>
              <p:nvPicPr>
                <p:cNvPr id="22" name="그림 21">
                  <a:extLst>
                    <a:ext uri="{FF2B5EF4-FFF2-40B4-BE49-F238E27FC236}">
                      <a16:creationId xmlns:a16="http://schemas.microsoft.com/office/drawing/2014/main" id="{4A516183-B27D-2D8C-E968-68BF676734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34811" y="5328816"/>
                  <a:ext cx="733425" cy="685800"/>
                </a:xfrm>
                <a:prstGeom prst="rect">
                  <a:avLst/>
                </a:prstGeom>
              </p:spPr>
            </p:pic>
            <p:pic>
              <p:nvPicPr>
                <p:cNvPr id="52" name="그림 51">
                  <a:extLst>
                    <a:ext uri="{FF2B5EF4-FFF2-40B4-BE49-F238E27FC236}">
                      <a16:creationId xmlns:a16="http://schemas.microsoft.com/office/drawing/2014/main" id="{3C33D939-4933-4DCB-4985-E127F5539F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09155" y="5866920"/>
                  <a:ext cx="489705" cy="279831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06DEDB-0A5C-D2A1-FBB0-8107427E1449}"/>
                  </a:ext>
                </a:extLst>
              </p:cNvPr>
              <p:cNvSpPr txBox="1"/>
              <p:nvPr/>
            </p:nvSpPr>
            <p:spPr>
              <a:xfrm>
                <a:off x="4262515" y="3528548"/>
                <a:ext cx="10550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b="1" dirty="0"/>
                  <a:t>배기</a:t>
                </a:r>
                <a:r>
                  <a:rPr lang="en-US" altLang="ko-KR" sz="1000" b="1" dirty="0"/>
                  <a:t>(RA)</a:t>
                </a:r>
                <a:r>
                  <a:rPr lang="ko-KR" altLang="en-US" sz="1000" b="1" dirty="0" err="1"/>
                  <a:t>디퓨저</a:t>
                </a:r>
                <a:endParaRPr lang="ko-KR" altLang="en-US" sz="1000" b="1" dirty="0"/>
              </a:p>
            </p:txBody>
          </p:sp>
        </p:grpSp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B3B153ED-0A6B-D4FE-A4D4-BC0E9EB54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612" y="4326809"/>
              <a:ext cx="276087" cy="260715"/>
            </a:xfrm>
            <a:prstGeom prst="rect">
              <a:avLst/>
            </a:prstGeom>
          </p:spPr>
        </p:pic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B9145AA7-E7A4-A273-F707-AD1136310B87}"/>
              </a:ext>
            </a:extLst>
          </p:cNvPr>
          <p:cNvGrpSpPr/>
          <p:nvPr/>
        </p:nvGrpSpPr>
        <p:grpSpPr>
          <a:xfrm>
            <a:off x="7023511" y="3411770"/>
            <a:ext cx="1055097" cy="1094934"/>
            <a:chOff x="4262515" y="3528548"/>
            <a:chExt cx="1055097" cy="1094934"/>
          </a:xfrm>
        </p:grpSpPr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96F24C6D-5FA8-1D26-16D9-664E28D18793}"/>
                </a:ext>
              </a:extLst>
            </p:cNvPr>
            <p:cNvGrpSpPr/>
            <p:nvPr/>
          </p:nvGrpSpPr>
          <p:grpSpPr>
            <a:xfrm>
              <a:off x="4262515" y="3528548"/>
              <a:ext cx="1055097" cy="1094934"/>
              <a:chOff x="4262515" y="3528548"/>
              <a:chExt cx="1055097" cy="1094934"/>
            </a:xfrm>
          </p:grpSpPr>
          <p:grpSp>
            <p:nvGrpSpPr>
              <p:cNvPr id="57" name="그룹 56">
                <a:extLst>
                  <a:ext uri="{FF2B5EF4-FFF2-40B4-BE49-F238E27FC236}">
                    <a16:creationId xmlns:a16="http://schemas.microsoft.com/office/drawing/2014/main" id="{2937590F-A3F7-A076-BDDA-3FC5001E2196}"/>
                  </a:ext>
                </a:extLst>
              </p:cNvPr>
              <p:cNvGrpSpPr/>
              <p:nvPr/>
            </p:nvGrpSpPr>
            <p:grpSpPr>
              <a:xfrm>
                <a:off x="4378355" y="3805547"/>
                <a:ext cx="764049" cy="817935"/>
                <a:chOff x="4234811" y="5328816"/>
                <a:chExt cx="764049" cy="817935"/>
              </a:xfrm>
            </p:grpSpPr>
            <p:pic>
              <p:nvPicPr>
                <p:cNvPr id="59" name="그림 58">
                  <a:extLst>
                    <a:ext uri="{FF2B5EF4-FFF2-40B4-BE49-F238E27FC236}">
                      <a16:creationId xmlns:a16="http://schemas.microsoft.com/office/drawing/2014/main" id="{89BE1E5A-ABD0-71DD-C6B1-15B6A2EDB4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34811" y="5328816"/>
                  <a:ext cx="733425" cy="685800"/>
                </a:xfrm>
                <a:prstGeom prst="rect">
                  <a:avLst/>
                </a:prstGeom>
              </p:spPr>
            </p:pic>
            <p:pic>
              <p:nvPicPr>
                <p:cNvPr id="60" name="그림 59">
                  <a:extLst>
                    <a:ext uri="{FF2B5EF4-FFF2-40B4-BE49-F238E27FC236}">
                      <a16:creationId xmlns:a16="http://schemas.microsoft.com/office/drawing/2014/main" id="{3607C93E-7F79-0294-3DFE-1BE3F35EBE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09155" y="5866920"/>
                  <a:ext cx="489705" cy="279831"/>
                </a:xfrm>
                <a:prstGeom prst="rect">
                  <a:avLst/>
                </a:prstGeom>
              </p:spPr>
            </p:pic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D455D6F-AE60-A8F5-CF82-D83E08FA521E}"/>
                  </a:ext>
                </a:extLst>
              </p:cNvPr>
              <p:cNvSpPr txBox="1"/>
              <p:nvPr/>
            </p:nvSpPr>
            <p:spPr>
              <a:xfrm>
                <a:off x="4262515" y="3528548"/>
                <a:ext cx="10550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b="1" dirty="0"/>
                  <a:t>배기</a:t>
                </a:r>
                <a:r>
                  <a:rPr lang="en-US" altLang="ko-KR" sz="1000" b="1" dirty="0"/>
                  <a:t>(RA)</a:t>
                </a:r>
                <a:r>
                  <a:rPr lang="ko-KR" altLang="en-US" sz="1000" b="1" dirty="0" err="1"/>
                  <a:t>디퓨저</a:t>
                </a:r>
                <a:endParaRPr lang="ko-KR" altLang="en-US" sz="1000" b="1" dirty="0"/>
              </a:p>
            </p:txBody>
          </p:sp>
        </p:grpSp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701063E4-0655-9B8D-301B-DBBFA03A8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612" y="4326809"/>
              <a:ext cx="276087" cy="260715"/>
            </a:xfrm>
            <a:prstGeom prst="rect">
              <a:avLst/>
            </a:prstGeom>
          </p:spPr>
        </p:pic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2E5604B9-A4BC-E121-919C-7E414FCB68DE}"/>
              </a:ext>
            </a:extLst>
          </p:cNvPr>
          <p:cNvGrpSpPr/>
          <p:nvPr/>
        </p:nvGrpSpPr>
        <p:grpSpPr>
          <a:xfrm>
            <a:off x="8083652" y="3404960"/>
            <a:ext cx="1055097" cy="1094934"/>
            <a:chOff x="4262515" y="3528548"/>
            <a:chExt cx="1055097" cy="1094934"/>
          </a:xfrm>
        </p:grpSpPr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F239DEB3-3568-9C47-C81B-F5409AFC016A}"/>
                </a:ext>
              </a:extLst>
            </p:cNvPr>
            <p:cNvGrpSpPr/>
            <p:nvPr/>
          </p:nvGrpSpPr>
          <p:grpSpPr>
            <a:xfrm>
              <a:off x="4262515" y="3528548"/>
              <a:ext cx="1055097" cy="1094934"/>
              <a:chOff x="4262515" y="3528548"/>
              <a:chExt cx="1055097" cy="1094934"/>
            </a:xfrm>
          </p:grpSpPr>
          <p:grpSp>
            <p:nvGrpSpPr>
              <p:cNvPr id="64" name="그룹 63">
                <a:extLst>
                  <a:ext uri="{FF2B5EF4-FFF2-40B4-BE49-F238E27FC236}">
                    <a16:creationId xmlns:a16="http://schemas.microsoft.com/office/drawing/2014/main" id="{23EA03EA-16A7-D569-1ADC-BD12C075861E}"/>
                  </a:ext>
                </a:extLst>
              </p:cNvPr>
              <p:cNvGrpSpPr/>
              <p:nvPr/>
            </p:nvGrpSpPr>
            <p:grpSpPr>
              <a:xfrm>
                <a:off x="4378355" y="3805547"/>
                <a:ext cx="764049" cy="817935"/>
                <a:chOff x="4234811" y="5328816"/>
                <a:chExt cx="764049" cy="817935"/>
              </a:xfrm>
            </p:grpSpPr>
            <p:pic>
              <p:nvPicPr>
                <p:cNvPr id="66" name="그림 65">
                  <a:extLst>
                    <a:ext uri="{FF2B5EF4-FFF2-40B4-BE49-F238E27FC236}">
                      <a16:creationId xmlns:a16="http://schemas.microsoft.com/office/drawing/2014/main" id="{8AFF037C-37C9-6206-4A90-31AED09F58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34811" y="5328816"/>
                  <a:ext cx="733425" cy="685800"/>
                </a:xfrm>
                <a:prstGeom prst="rect">
                  <a:avLst/>
                </a:prstGeom>
              </p:spPr>
            </p:pic>
            <p:pic>
              <p:nvPicPr>
                <p:cNvPr id="67" name="그림 66">
                  <a:extLst>
                    <a:ext uri="{FF2B5EF4-FFF2-40B4-BE49-F238E27FC236}">
                      <a16:creationId xmlns:a16="http://schemas.microsoft.com/office/drawing/2014/main" id="{905EA080-EA60-F4E8-196D-F9A52AABDE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09155" y="5866920"/>
                  <a:ext cx="489705" cy="279831"/>
                </a:xfrm>
                <a:prstGeom prst="rect">
                  <a:avLst/>
                </a:prstGeom>
              </p:spPr>
            </p:pic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FFE8581-1B8B-1B4A-780C-DAACD2E275EE}"/>
                  </a:ext>
                </a:extLst>
              </p:cNvPr>
              <p:cNvSpPr txBox="1"/>
              <p:nvPr/>
            </p:nvSpPr>
            <p:spPr>
              <a:xfrm>
                <a:off x="4262515" y="3528548"/>
                <a:ext cx="10550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b="1" dirty="0"/>
                  <a:t>배기</a:t>
                </a:r>
                <a:r>
                  <a:rPr lang="en-US" altLang="ko-KR" sz="1000" b="1" dirty="0"/>
                  <a:t>(RA)</a:t>
                </a:r>
                <a:r>
                  <a:rPr lang="ko-KR" altLang="en-US" sz="1000" b="1" dirty="0" err="1"/>
                  <a:t>디퓨저</a:t>
                </a:r>
                <a:endParaRPr lang="ko-KR" altLang="en-US" sz="1000" b="1" dirty="0"/>
              </a:p>
            </p:txBody>
          </p:sp>
        </p:grpSp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id="{C0D16606-144F-307F-2E76-5D376CA39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612" y="4326809"/>
              <a:ext cx="276087" cy="260715"/>
            </a:xfrm>
            <a:prstGeom prst="rect">
              <a:avLst/>
            </a:prstGeom>
          </p:spPr>
        </p:pic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DFF642C6-062A-E893-5EC1-1EA5F523DEE5}"/>
              </a:ext>
            </a:extLst>
          </p:cNvPr>
          <p:cNvGrpSpPr/>
          <p:nvPr/>
        </p:nvGrpSpPr>
        <p:grpSpPr>
          <a:xfrm>
            <a:off x="9137106" y="3398035"/>
            <a:ext cx="1055097" cy="1094934"/>
            <a:chOff x="4262515" y="3528548"/>
            <a:chExt cx="1055097" cy="1094934"/>
          </a:xfrm>
        </p:grpSpPr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783EDE31-137E-BABB-0050-C0A4AF1A9088}"/>
                </a:ext>
              </a:extLst>
            </p:cNvPr>
            <p:cNvGrpSpPr/>
            <p:nvPr/>
          </p:nvGrpSpPr>
          <p:grpSpPr>
            <a:xfrm>
              <a:off x="4262515" y="3528548"/>
              <a:ext cx="1055097" cy="1094934"/>
              <a:chOff x="4262515" y="3528548"/>
              <a:chExt cx="1055097" cy="1094934"/>
            </a:xfrm>
          </p:grpSpPr>
          <p:grpSp>
            <p:nvGrpSpPr>
              <p:cNvPr id="71" name="그룹 70">
                <a:extLst>
                  <a:ext uri="{FF2B5EF4-FFF2-40B4-BE49-F238E27FC236}">
                    <a16:creationId xmlns:a16="http://schemas.microsoft.com/office/drawing/2014/main" id="{2EF10D86-7F62-0F0D-5B7B-1FD1D6C5A0FA}"/>
                  </a:ext>
                </a:extLst>
              </p:cNvPr>
              <p:cNvGrpSpPr/>
              <p:nvPr/>
            </p:nvGrpSpPr>
            <p:grpSpPr>
              <a:xfrm>
                <a:off x="4378355" y="3805547"/>
                <a:ext cx="764049" cy="817935"/>
                <a:chOff x="4234811" y="5328816"/>
                <a:chExt cx="764049" cy="817935"/>
              </a:xfrm>
            </p:grpSpPr>
            <p:pic>
              <p:nvPicPr>
                <p:cNvPr id="73" name="그림 72">
                  <a:extLst>
                    <a:ext uri="{FF2B5EF4-FFF2-40B4-BE49-F238E27FC236}">
                      <a16:creationId xmlns:a16="http://schemas.microsoft.com/office/drawing/2014/main" id="{E7009B6A-0391-8C35-B6EB-00A3D2E807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34811" y="5328816"/>
                  <a:ext cx="733425" cy="685800"/>
                </a:xfrm>
                <a:prstGeom prst="rect">
                  <a:avLst/>
                </a:prstGeom>
              </p:spPr>
            </p:pic>
            <p:pic>
              <p:nvPicPr>
                <p:cNvPr id="74" name="그림 73">
                  <a:extLst>
                    <a:ext uri="{FF2B5EF4-FFF2-40B4-BE49-F238E27FC236}">
                      <a16:creationId xmlns:a16="http://schemas.microsoft.com/office/drawing/2014/main" id="{A3BC9256-ACEC-F2EB-E151-C25B4E2B69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09155" y="5866920"/>
                  <a:ext cx="489705" cy="279831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F46025D-90EC-9184-F65F-614DBC2D5D0A}"/>
                  </a:ext>
                </a:extLst>
              </p:cNvPr>
              <p:cNvSpPr txBox="1"/>
              <p:nvPr/>
            </p:nvSpPr>
            <p:spPr>
              <a:xfrm>
                <a:off x="4262515" y="3528548"/>
                <a:ext cx="10550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b="1" dirty="0"/>
                  <a:t>배기</a:t>
                </a:r>
                <a:r>
                  <a:rPr lang="en-US" altLang="ko-KR" sz="1000" b="1" dirty="0"/>
                  <a:t>(RA)</a:t>
                </a:r>
                <a:r>
                  <a:rPr lang="ko-KR" altLang="en-US" sz="1000" b="1" dirty="0" err="1"/>
                  <a:t>디퓨저</a:t>
                </a:r>
                <a:endParaRPr lang="ko-KR" altLang="en-US" sz="1000" b="1" dirty="0"/>
              </a:p>
            </p:txBody>
          </p:sp>
        </p:grpSp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id="{97442205-26A3-4453-4B64-8B73AE120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612" y="4326809"/>
              <a:ext cx="276087" cy="260715"/>
            </a:xfrm>
            <a:prstGeom prst="rect">
              <a:avLst/>
            </a:prstGeom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6A58BFA6-53DF-BC40-448C-5A2CE9D387B2}"/>
              </a:ext>
            </a:extLst>
          </p:cNvPr>
          <p:cNvSpPr txBox="1"/>
          <p:nvPr/>
        </p:nvSpPr>
        <p:spPr>
          <a:xfrm>
            <a:off x="4699444" y="4247867"/>
            <a:ext cx="11336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5. </a:t>
            </a:r>
            <a:r>
              <a:rPr lang="ko-KR" altLang="en-US" sz="900" b="1" dirty="0"/>
              <a:t>센서</a:t>
            </a:r>
            <a:r>
              <a:rPr lang="en-US" altLang="ko-KR" sz="900" b="1" dirty="0"/>
              <a:t>. LED</a:t>
            </a:r>
            <a:r>
              <a:rPr lang="ko-KR" altLang="en-US" sz="900" b="1" dirty="0"/>
              <a:t> 케이블</a:t>
            </a:r>
            <a:endParaRPr lang="en-US" altLang="ko-KR" sz="900" b="1" dirty="0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B3E9F4FF-2507-F9D8-DFC6-97C0A10FD8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1411" y="1907281"/>
            <a:ext cx="2438606" cy="702216"/>
          </a:xfrm>
          <a:prstGeom prst="rect">
            <a:avLst/>
          </a:prstGeom>
        </p:spPr>
      </p:pic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C8970F22-D745-A0B2-8AD0-04B9D8F99F88}"/>
              </a:ext>
            </a:extLst>
          </p:cNvPr>
          <p:cNvSpPr/>
          <p:nvPr/>
        </p:nvSpPr>
        <p:spPr>
          <a:xfrm>
            <a:off x="762449" y="1758369"/>
            <a:ext cx="1488725" cy="294211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7E047F-6342-6A2D-EF91-BA33F373A37E}"/>
              </a:ext>
            </a:extLst>
          </p:cNvPr>
          <p:cNvSpPr txBox="1"/>
          <p:nvPr/>
        </p:nvSpPr>
        <p:spPr>
          <a:xfrm>
            <a:off x="165593" y="1233996"/>
            <a:ext cx="24176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b="1" dirty="0" err="1">
                <a:solidFill>
                  <a:srgbClr val="FF0000"/>
                </a:solidFill>
              </a:rPr>
              <a:t>각실분배기</a:t>
            </a:r>
            <a:r>
              <a:rPr lang="ko-KR" altLang="en-US" sz="1050" b="1" dirty="0">
                <a:solidFill>
                  <a:srgbClr val="FF0000"/>
                </a:solidFill>
              </a:rPr>
              <a:t> </a:t>
            </a:r>
            <a:r>
              <a:rPr lang="en-US" altLang="ko-KR" sz="1050" b="1" dirty="0">
                <a:solidFill>
                  <a:srgbClr val="FF0000"/>
                </a:solidFill>
              </a:rPr>
              <a:t>PBA </a:t>
            </a:r>
            <a:r>
              <a:rPr lang="ko-KR" altLang="en-US" sz="1050" b="1" dirty="0">
                <a:solidFill>
                  <a:srgbClr val="FF0000"/>
                </a:solidFill>
              </a:rPr>
              <a:t>는 </a:t>
            </a:r>
            <a:r>
              <a:rPr lang="ko-KR" altLang="en-US" sz="1050" b="1" dirty="0" err="1">
                <a:solidFill>
                  <a:srgbClr val="FF0000"/>
                </a:solidFill>
              </a:rPr>
              <a:t>휴벤</a:t>
            </a:r>
            <a:r>
              <a:rPr lang="en-US" altLang="ko-KR" sz="1050" b="1" dirty="0">
                <a:solidFill>
                  <a:srgbClr val="FF0000"/>
                </a:solidFill>
              </a:rPr>
              <a:t>ECO</a:t>
            </a:r>
            <a:r>
              <a:rPr lang="ko-KR" altLang="en-US" sz="1050" b="1" dirty="0">
                <a:solidFill>
                  <a:srgbClr val="FF0000"/>
                </a:solidFill>
              </a:rPr>
              <a:t>에 부착</a:t>
            </a:r>
            <a:endParaRPr lang="en-US" altLang="ko-KR" sz="105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50" b="1" dirty="0">
                <a:solidFill>
                  <a:srgbClr val="FF0000"/>
                </a:solidFill>
              </a:rPr>
              <a:t>AC</a:t>
            </a:r>
            <a:r>
              <a:rPr lang="ko-KR" altLang="en-US" sz="1050" b="1" dirty="0">
                <a:solidFill>
                  <a:srgbClr val="FF0000"/>
                </a:solidFill>
              </a:rPr>
              <a:t> 전원 케이블 연결 시 </a:t>
            </a:r>
            <a:r>
              <a:rPr lang="en-US" altLang="ko-KR" sz="1050" b="1" dirty="0">
                <a:solidFill>
                  <a:srgbClr val="FF0000"/>
                </a:solidFill>
              </a:rPr>
              <a:t>2</a:t>
            </a:r>
            <a:r>
              <a:rPr lang="ko-KR" altLang="en-US" sz="1050" b="1" dirty="0">
                <a:solidFill>
                  <a:srgbClr val="FF0000"/>
                </a:solidFill>
              </a:rPr>
              <a:t>구 필요</a:t>
            </a:r>
            <a:endParaRPr lang="en-US" altLang="ko-KR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97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525BE-1C0F-5CAB-004E-F308673ED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7D6277D9-765C-25C5-B4B7-D0C9008C1E53}"/>
              </a:ext>
            </a:extLst>
          </p:cNvPr>
          <p:cNvSpPr txBox="1"/>
          <p:nvPr/>
        </p:nvSpPr>
        <p:spPr>
          <a:xfrm>
            <a:off x="398564" y="651458"/>
            <a:ext cx="9885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b="1" dirty="0" err="1"/>
              <a:t>힘펠</a:t>
            </a:r>
            <a:r>
              <a:rPr lang="ko-KR" altLang="en-US" sz="1600" b="1" dirty="0"/>
              <a:t> 배선도 </a:t>
            </a:r>
            <a:r>
              <a:rPr lang="en-US" altLang="ko-KR" sz="1600" b="1" dirty="0"/>
              <a:t>– </a:t>
            </a:r>
            <a:r>
              <a:rPr lang="ko-KR" altLang="en-US" sz="1600" b="1" dirty="0"/>
              <a:t>방</a:t>
            </a:r>
            <a:r>
              <a:rPr lang="en-US" altLang="ko-KR" sz="1600" b="1" dirty="0"/>
              <a:t>4</a:t>
            </a:r>
            <a:r>
              <a:rPr lang="ko-KR" altLang="en-US" sz="1600" b="1" dirty="0"/>
              <a:t>개</a:t>
            </a:r>
            <a:r>
              <a:rPr lang="en-US" altLang="ko-KR" sz="1600" b="1" dirty="0"/>
              <a:t>, </a:t>
            </a:r>
            <a:r>
              <a:rPr lang="ko-KR" altLang="en-US" sz="1600" b="1" dirty="0" err="1"/>
              <a:t>각실</a:t>
            </a:r>
            <a:r>
              <a:rPr lang="ko-KR" altLang="en-US" sz="1600" b="1" dirty="0"/>
              <a:t> </a:t>
            </a:r>
            <a:r>
              <a:rPr lang="ko-KR" altLang="en-US" sz="1600" b="1" dirty="0" err="1"/>
              <a:t>룸컨</a:t>
            </a:r>
            <a:endParaRPr lang="en-US" altLang="ko-KR" sz="16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77DB3DC-1C5F-40B7-BF5C-FDE7B3DD1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65" y="2548533"/>
            <a:ext cx="1371600" cy="1114425"/>
          </a:xfrm>
          <a:prstGeom prst="rect">
            <a:avLst/>
          </a:prstGeom>
        </p:spPr>
      </p:pic>
      <p:sp>
        <p:nvSpPr>
          <p:cNvPr id="10" name="모서리가 둥근 직사각형 9">
            <a:extLst>
              <a:ext uri="{FF2B5EF4-FFF2-40B4-BE49-F238E27FC236}">
                <a16:creationId xmlns:a16="http://schemas.microsoft.com/office/drawing/2014/main" id="{3636CDAE-D3F5-682D-2DC6-1BAED2ED0220}"/>
              </a:ext>
            </a:extLst>
          </p:cNvPr>
          <p:cNvSpPr/>
          <p:nvPr/>
        </p:nvSpPr>
        <p:spPr>
          <a:xfrm>
            <a:off x="449965" y="955828"/>
            <a:ext cx="1302067" cy="75249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</a:rPr>
              <a:t>각실분배기</a:t>
            </a:r>
            <a:endParaRPr lang="en-US" altLang="ko-KR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8E57F4-04C8-96D2-56F5-B0DC8B9FE94D}"/>
              </a:ext>
            </a:extLst>
          </p:cNvPr>
          <p:cNvSpPr txBox="1"/>
          <p:nvPr/>
        </p:nvSpPr>
        <p:spPr>
          <a:xfrm>
            <a:off x="642616" y="3751114"/>
            <a:ext cx="98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/>
              <a:t>휴벤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ECO</a:t>
            </a:r>
            <a:endParaRPr lang="ko-KR" altLang="en-US" sz="1600" b="1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3787300-66A9-2D47-7E71-308F625C1BDC}"/>
              </a:ext>
            </a:extLst>
          </p:cNvPr>
          <p:cNvSpPr txBox="1"/>
          <p:nvPr/>
        </p:nvSpPr>
        <p:spPr>
          <a:xfrm>
            <a:off x="0" y="2684596"/>
            <a:ext cx="6551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220VAC</a:t>
            </a:r>
          </a:p>
        </p:txBody>
      </p:sp>
      <p:cxnSp>
        <p:nvCxnSpPr>
          <p:cNvPr id="115" name="직선 화살표 연결선 114">
            <a:extLst>
              <a:ext uri="{FF2B5EF4-FFF2-40B4-BE49-F238E27FC236}">
                <a16:creationId xmlns:a16="http://schemas.microsoft.com/office/drawing/2014/main" id="{A2F9E9DC-7586-08B6-F9C3-D02F816ED172}"/>
              </a:ext>
            </a:extLst>
          </p:cNvPr>
          <p:cNvCxnSpPr>
            <a:cxnSpLocks/>
          </p:cNvCxnSpPr>
          <p:nvPr/>
        </p:nvCxnSpPr>
        <p:spPr>
          <a:xfrm>
            <a:off x="77771" y="1560208"/>
            <a:ext cx="36758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5E51999F-9624-5E5A-89AC-723B61C4AA3A}"/>
              </a:ext>
            </a:extLst>
          </p:cNvPr>
          <p:cNvSpPr txBox="1"/>
          <p:nvPr/>
        </p:nvSpPr>
        <p:spPr>
          <a:xfrm>
            <a:off x="-113745" y="1221973"/>
            <a:ext cx="735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220VAC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CC291B4-D87D-BA18-8809-AE7CEDC69D46}"/>
              </a:ext>
            </a:extLst>
          </p:cNvPr>
          <p:cNvSpPr txBox="1"/>
          <p:nvPr/>
        </p:nvSpPr>
        <p:spPr>
          <a:xfrm>
            <a:off x="4350889" y="244696"/>
            <a:ext cx="1627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 err="1"/>
              <a:t>각실분배기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RJ45 </a:t>
            </a:r>
            <a:r>
              <a:rPr lang="ko-KR" altLang="en-US" sz="1200" b="1" dirty="0"/>
              <a:t>단자</a:t>
            </a:r>
            <a:endParaRPr lang="en-US" altLang="ko-KR" sz="1200" b="1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41FE9A8-2326-CCC3-BD50-1EB588A5D858}"/>
              </a:ext>
            </a:extLst>
          </p:cNvPr>
          <p:cNvGrpSpPr/>
          <p:nvPr/>
        </p:nvGrpSpPr>
        <p:grpSpPr>
          <a:xfrm>
            <a:off x="4414471" y="4887696"/>
            <a:ext cx="1431802" cy="962799"/>
            <a:chOff x="3692378" y="2320809"/>
            <a:chExt cx="1431802" cy="962799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427FCBFC-EC12-FE20-3D94-917996DA9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06EEB9-B14F-640D-069D-594747D1C036}"/>
                </a:ext>
              </a:extLst>
            </p:cNvPr>
            <p:cNvSpPr txBox="1"/>
            <p:nvPr/>
          </p:nvSpPr>
          <p:spPr>
            <a:xfrm>
              <a:off x="3692378" y="2320809"/>
              <a:ext cx="14318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거실급기</a:t>
              </a:r>
              <a:r>
                <a:rPr lang="en-US" altLang="ko-KR" sz="1000" b="1" dirty="0"/>
                <a:t>1(SA1)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3FCB8A0-2F4A-41BD-E102-B6C580BBC283}"/>
              </a:ext>
            </a:extLst>
          </p:cNvPr>
          <p:cNvGrpSpPr/>
          <p:nvPr/>
        </p:nvGrpSpPr>
        <p:grpSpPr>
          <a:xfrm>
            <a:off x="2682659" y="4922880"/>
            <a:ext cx="1431802" cy="962799"/>
            <a:chOff x="3936219" y="2320809"/>
            <a:chExt cx="1431802" cy="962799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EC7121EC-07C7-4A67-02D2-D9D444C8F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2B2CD3-E4B5-478C-2B8F-92B319E48FA1}"/>
                </a:ext>
              </a:extLst>
            </p:cNvPr>
            <p:cNvSpPr txBox="1"/>
            <p:nvPr/>
          </p:nvSpPr>
          <p:spPr>
            <a:xfrm>
              <a:off x="3936219" y="2320809"/>
              <a:ext cx="14318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거실급기</a:t>
              </a:r>
              <a:r>
                <a:rPr lang="en-US" altLang="ko-KR" sz="1000" b="1" dirty="0"/>
                <a:t>2(SA2)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06B226D-19E4-6186-EF66-AD919EF150C5}"/>
              </a:ext>
            </a:extLst>
          </p:cNvPr>
          <p:cNvGrpSpPr/>
          <p:nvPr/>
        </p:nvGrpSpPr>
        <p:grpSpPr>
          <a:xfrm>
            <a:off x="4503507" y="2362924"/>
            <a:ext cx="1055097" cy="1096149"/>
            <a:chOff x="4214050" y="5627747"/>
            <a:chExt cx="1055097" cy="1096149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D9F2E3E3-87BE-CDE8-8A8C-190C31B1E559}"/>
                </a:ext>
              </a:extLst>
            </p:cNvPr>
            <p:cNvGrpSpPr/>
            <p:nvPr/>
          </p:nvGrpSpPr>
          <p:grpSpPr>
            <a:xfrm>
              <a:off x="4329890" y="5904746"/>
              <a:ext cx="733425" cy="819150"/>
              <a:chOff x="4234811" y="5328816"/>
              <a:chExt cx="733425" cy="819150"/>
            </a:xfrm>
          </p:grpSpPr>
          <p:pic>
            <p:nvPicPr>
              <p:cNvPr id="31" name="그림 30">
                <a:extLst>
                  <a:ext uri="{FF2B5EF4-FFF2-40B4-BE49-F238E27FC236}">
                    <a16:creationId xmlns:a16="http://schemas.microsoft.com/office/drawing/2014/main" id="{FB6ACA49-5509-A70F-AFD5-3662ED5E5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4811" y="5328816"/>
                <a:ext cx="733425" cy="685800"/>
              </a:xfrm>
              <a:prstGeom prst="rect">
                <a:avLst/>
              </a:prstGeom>
            </p:spPr>
          </p:pic>
          <p:pic>
            <p:nvPicPr>
              <p:cNvPr id="32" name="그림 31">
                <a:extLst>
                  <a:ext uri="{FF2B5EF4-FFF2-40B4-BE49-F238E27FC236}">
                    <a16:creationId xmlns:a16="http://schemas.microsoft.com/office/drawing/2014/main" id="{36082446-6F2C-5F6A-3FF0-DA85095DF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1511" y="5881266"/>
                <a:ext cx="466725" cy="266700"/>
              </a:xfrm>
              <a:prstGeom prst="rect">
                <a:avLst/>
              </a:prstGeom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DFEE11-E27B-FB6C-E235-D92B17068015}"/>
                </a:ext>
              </a:extLst>
            </p:cNvPr>
            <p:cNvSpPr txBox="1"/>
            <p:nvPr/>
          </p:nvSpPr>
          <p:spPr>
            <a:xfrm>
              <a:off x="4214050" y="5627747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/>
                <a:t>배기</a:t>
              </a:r>
              <a:r>
                <a:rPr lang="en-US" altLang="ko-KR" sz="1000" b="1" dirty="0"/>
                <a:t>(RA)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33" name="모서리가 둥근 직사각형 18">
            <a:extLst>
              <a:ext uri="{FF2B5EF4-FFF2-40B4-BE49-F238E27FC236}">
                <a16:creationId xmlns:a16="http://schemas.microsoft.com/office/drawing/2014/main" id="{67D2003E-F730-8F95-8829-7BFE7305EC63}"/>
              </a:ext>
            </a:extLst>
          </p:cNvPr>
          <p:cNvSpPr/>
          <p:nvPr/>
        </p:nvSpPr>
        <p:spPr>
          <a:xfrm>
            <a:off x="2900638" y="2343647"/>
            <a:ext cx="2821708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756D5785-7539-530B-A912-DC45721D1E04}"/>
              </a:ext>
            </a:extLst>
          </p:cNvPr>
          <p:cNvGrpSpPr/>
          <p:nvPr/>
        </p:nvGrpSpPr>
        <p:grpSpPr>
          <a:xfrm>
            <a:off x="5818968" y="4909096"/>
            <a:ext cx="1043876" cy="949229"/>
            <a:chOff x="4067029" y="2334379"/>
            <a:chExt cx="1043876" cy="949229"/>
          </a:xfrm>
        </p:grpSpPr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84015889-FF89-14B6-0043-1658AA512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0CA5B6-FB6A-DAA0-E15D-F2475C1415C3}"/>
                </a:ext>
              </a:extLst>
            </p:cNvPr>
            <p:cNvSpPr txBox="1"/>
            <p:nvPr/>
          </p:nvSpPr>
          <p:spPr>
            <a:xfrm>
              <a:off x="4067029" y="2334379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696A777B-CBB2-E7EB-31F4-3DED071EAAFB}"/>
              </a:ext>
            </a:extLst>
          </p:cNvPr>
          <p:cNvGrpSpPr/>
          <p:nvPr/>
        </p:nvGrpSpPr>
        <p:grpSpPr>
          <a:xfrm>
            <a:off x="5827489" y="2383457"/>
            <a:ext cx="1055097" cy="1105395"/>
            <a:chOff x="4199988" y="5618501"/>
            <a:chExt cx="1055097" cy="1105395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BAF322D5-ED1C-82F1-8DA3-297CCE7B81AD}"/>
                </a:ext>
              </a:extLst>
            </p:cNvPr>
            <p:cNvGrpSpPr/>
            <p:nvPr/>
          </p:nvGrpSpPr>
          <p:grpSpPr>
            <a:xfrm>
              <a:off x="4329890" y="5904746"/>
              <a:ext cx="733425" cy="819150"/>
              <a:chOff x="4234811" y="5328816"/>
              <a:chExt cx="733425" cy="819150"/>
            </a:xfrm>
          </p:grpSpPr>
          <p:pic>
            <p:nvPicPr>
              <p:cNvPr id="40" name="그림 39">
                <a:extLst>
                  <a:ext uri="{FF2B5EF4-FFF2-40B4-BE49-F238E27FC236}">
                    <a16:creationId xmlns:a16="http://schemas.microsoft.com/office/drawing/2014/main" id="{3CAB6608-0AE0-BA28-DDAD-461D602A5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4811" y="5328816"/>
                <a:ext cx="733425" cy="685800"/>
              </a:xfrm>
              <a:prstGeom prst="rect">
                <a:avLst/>
              </a:prstGeom>
            </p:spPr>
          </p:pic>
          <p:pic>
            <p:nvPicPr>
              <p:cNvPr id="41" name="그림 40">
                <a:extLst>
                  <a:ext uri="{FF2B5EF4-FFF2-40B4-BE49-F238E27FC236}">
                    <a16:creationId xmlns:a16="http://schemas.microsoft.com/office/drawing/2014/main" id="{C67AC9E7-D9A4-778C-6F5E-BBEBCA4EC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1511" y="5881266"/>
                <a:ext cx="466725" cy="266700"/>
              </a:xfrm>
              <a:prstGeom prst="rect">
                <a:avLst/>
              </a:prstGeom>
            </p:spPr>
          </p:pic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9CF4CCB-2E2A-105F-FC43-02878AD2449F}"/>
                </a:ext>
              </a:extLst>
            </p:cNvPr>
            <p:cNvSpPr txBox="1"/>
            <p:nvPr/>
          </p:nvSpPr>
          <p:spPr>
            <a:xfrm>
              <a:off x="4199988" y="5618501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/>
                <a:t>배기</a:t>
              </a:r>
              <a:r>
                <a:rPr lang="en-US" altLang="ko-KR" sz="1000" b="1" dirty="0"/>
                <a:t>(RA)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42" name="모서리가 둥근 직사각형 60">
            <a:extLst>
              <a:ext uri="{FF2B5EF4-FFF2-40B4-BE49-F238E27FC236}">
                <a16:creationId xmlns:a16="http://schemas.microsoft.com/office/drawing/2014/main" id="{BB9F963A-805D-7BC3-BD20-837933665AD6}"/>
              </a:ext>
            </a:extLst>
          </p:cNvPr>
          <p:cNvSpPr/>
          <p:nvPr/>
        </p:nvSpPr>
        <p:spPr>
          <a:xfrm>
            <a:off x="5883381" y="2344293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6614A5-6594-0C35-7241-155D9306B2E1}"/>
              </a:ext>
            </a:extLst>
          </p:cNvPr>
          <p:cNvSpPr txBox="1"/>
          <p:nvPr/>
        </p:nvSpPr>
        <p:spPr>
          <a:xfrm>
            <a:off x="5655777" y="2048801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1]</a:t>
            </a:r>
            <a:endParaRPr lang="ko-KR" altLang="en-US" sz="1400" b="1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F4E9581B-BD9F-36D1-E18E-3F42353AA21C}"/>
              </a:ext>
            </a:extLst>
          </p:cNvPr>
          <p:cNvGrpSpPr/>
          <p:nvPr/>
        </p:nvGrpSpPr>
        <p:grpSpPr>
          <a:xfrm>
            <a:off x="6904643" y="4904412"/>
            <a:ext cx="1043876" cy="953913"/>
            <a:chOff x="4087315" y="2329695"/>
            <a:chExt cx="1043876" cy="953913"/>
          </a:xfrm>
        </p:grpSpPr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B17CA6CE-FD8A-B01D-E316-C17E49B6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6C9A6AC-E9DC-3C9E-E89F-A0692D6B3113}"/>
                </a:ext>
              </a:extLst>
            </p:cNvPr>
            <p:cNvSpPr txBox="1"/>
            <p:nvPr/>
          </p:nvSpPr>
          <p:spPr>
            <a:xfrm>
              <a:off x="4087315" y="2329695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86C4F483-E8ED-04F8-DE4A-E2672915E8B8}"/>
              </a:ext>
            </a:extLst>
          </p:cNvPr>
          <p:cNvGrpSpPr/>
          <p:nvPr/>
        </p:nvGrpSpPr>
        <p:grpSpPr>
          <a:xfrm>
            <a:off x="6884108" y="2384183"/>
            <a:ext cx="1055097" cy="1104669"/>
            <a:chOff x="4191218" y="5619227"/>
            <a:chExt cx="1055097" cy="1104669"/>
          </a:xfrm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7A389C69-2E0A-24FF-366F-FA769547E90C}"/>
                </a:ext>
              </a:extLst>
            </p:cNvPr>
            <p:cNvGrpSpPr/>
            <p:nvPr/>
          </p:nvGrpSpPr>
          <p:grpSpPr>
            <a:xfrm>
              <a:off x="4329890" y="5904746"/>
              <a:ext cx="733425" cy="819150"/>
              <a:chOff x="4234811" y="5328816"/>
              <a:chExt cx="733425" cy="819150"/>
            </a:xfrm>
          </p:grpSpPr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4123CDBD-BEBA-DC88-C213-CE1CEAF1A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4811" y="5328816"/>
                <a:ext cx="733425" cy="685800"/>
              </a:xfrm>
              <a:prstGeom prst="rect">
                <a:avLst/>
              </a:prstGeom>
            </p:spPr>
          </p:pic>
          <p:pic>
            <p:nvPicPr>
              <p:cNvPr id="51" name="그림 50">
                <a:extLst>
                  <a:ext uri="{FF2B5EF4-FFF2-40B4-BE49-F238E27FC236}">
                    <a16:creationId xmlns:a16="http://schemas.microsoft.com/office/drawing/2014/main" id="{0AFC98D7-3FDD-38F6-C64D-FBE4C0BD4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1511" y="5881266"/>
                <a:ext cx="466725" cy="266700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E3E3C75-7C57-9A4D-09EC-039824E75AEF}"/>
                </a:ext>
              </a:extLst>
            </p:cNvPr>
            <p:cNvSpPr txBox="1"/>
            <p:nvPr/>
          </p:nvSpPr>
          <p:spPr>
            <a:xfrm>
              <a:off x="4191218" y="5619227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/>
                <a:t>배기</a:t>
              </a:r>
              <a:r>
                <a:rPr lang="en-US" altLang="ko-KR" sz="1000" b="1" dirty="0"/>
                <a:t>(RA)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83" name="모서리가 둥근 직사각형 70">
            <a:extLst>
              <a:ext uri="{FF2B5EF4-FFF2-40B4-BE49-F238E27FC236}">
                <a16:creationId xmlns:a16="http://schemas.microsoft.com/office/drawing/2014/main" id="{DA495435-8EB5-D996-14DF-DB9C55E41030}"/>
              </a:ext>
            </a:extLst>
          </p:cNvPr>
          <p:cNvSpPr/>
          <p:nvPr/>
        </p:nvSpPr>
        <p:spPr>
          <a:xfrm>
            <a:off x="6948770" y="2344293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8A3C663-BD90-6DE6-9FBB-30E369F857EB}"/>
              </a:ext>
            </a:extLst>
          </p:cNvPr>
          <p:cNvSpPr txBox="1"/>
          <p:nvPr/>
        </p:nvSpPr>
        <p:spPr>
          <a:xfrm>
            <a:off x="6731580" y="2048801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2]</a:t>
            </a:r>
            <a:endParaRPr lang="ko-KR" altLang="en-US" sz="1400" b="1" dirty="0"/>
          </a:p>
        </p:txBody>
      </p: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99ACF1AA-5611-C649-F001-7F7C72D4EF9B}"/>
              </a:ext>
            </a:extLst>
          </p:cNvPr>
          <p:cNvGrpSpPr/>
          <p:nvPr/>
        </p:nvGrpSpPr>
        <p:grpSpPr>
          <a:xfrm>
            <a:off x="7964819" y="4916320"/>
            <a:ext cx="1043876" cy="941359"/>
            <a:chOff x="4082102" y="2342249"/>
            <a:chExt cx="1043876" cy="941359"/>
          </a:xfrm>
        </p:grpSpPr>
        <p:pic>
          <p:nvPicPr>
            <p:cNvPr id="86" name="그림 85">
              <a:extLst>
                <a:ext uri="{FF2B5EF4-FFF2-40B4-BE49-F238E27FC236}">
                  <a16:creationId xmlns:a16="http://schemas.microsoft.com/office/drawing/2014/main" id="{3A0AE35A-93D6-7EAD-52FF-E6A08249D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528BC56-B191-D3A4-761C-8730982BD90C}"/>
                </a:ext>
              </a:extLst>
            </p:cNvPr>
            <p:cNvSpPr txBox="1"/>
            <p:nvPr/>
          </p:nvSpPr>
          <p:spPr>
            <a:xfrm>
              <a:off x="4082102" y="2342249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859326E6-0BE4-BD4C-E37D-52A94580DEDF}"/>
              </a:ext>
            </a:extLst>
          </p:cNvPr>
          <p:cNvGrpSpPr/>
          <p:nvPr/>
        </p:nvGrpSpPr>
        <p:grpSpPr>
          <a:xfrm>
            <a:off x="7970010" y="2383457"/>
            <a:ext cx="1055097" cy="1104749"/>
            <a:chOff x="4211731" y="5619147"/>
            <a:chExt cx="1055097" cy="1104749"/>
          </a:xfrm>
        </p:grpSpPr>
        <p:grpSp>
          <p:nvGrpSpPr>
            <p:cNvPr id="89" name="그룹 88">
              <a:extLst>
                <a:ext uri="{FF2B5EF4-FFF2-40B4-BE49-F238E27FC236}">
                  <a16:creationId xmlns:a16="http://schemas.microsoft.com/office/drawing/2014/main" id="{012333AF-3736-494B-16F2-CFF6CF5ECACC}"/>
                </a:ext>
              </a:extLst>
            </p:cNvPr>
            <p:cNvGrpSpPr/>
            <p:nvPr/>
          </p:nvGrpSpPr>
          <p:grpSpPr>
            <a:xfrm>
              <a:off x="4329890" y="5904746"/>
              <a:ext cx="733425" cy="819150"/>
              <a:chOff x="4234811" y="5328816"/>
              <a:chExt cx="733425" cy="819150"/>
            </a:xfrm>
          </p:grpSpPr>
          <p:pic>
            <p:nvPicPr>
              <p:cNvPr id="91" name="그림 90">
                <a:extLst>
                  <a:ext uri="{FF2B5EF4-FFF2-40B4-BE49-F238E27FC236}">
                    <a16:creationId xmlns:a16="http://schemas.microsoft.com/office/drawing/2014/main" id="{DB0B91F1-8966-1354-D8A3-15AB3E5D4C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4811" y="5328816"/>
                <a:ext cx="733425" cy="685800"/>
              </a:xfrm>
              <a:prstGeom prst="rect">
                <a:avLst/>
              </a:prstGeom>
            </p:spPr>
          </p:pic>
          <p:pic>
            <p:nvPicPr>
              <p:cNvPr id="92" name="그림 91">
                <a:extLst>
                  <a:ext uri="{FF2B5EF4-FFF2-40B4-BE49-F238E27FC236}">
                    <a16:creationId xmlns:a16="http://schemas.microsoft.com/office/drawing/2014/main" id="{5BD43055-95FA-5C78-C98A-4C109F9263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1511" y="5881266"/>
                <a:ext cx="466725" cy="266700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FF2703B-2CEA-2035-715D-48ED1FF8107A}"/>
                </a:ext>
              </a:extLst>
            </p:cNvPr>
            <p:cNvSpPr txBox="1"/>
            <p:nvPr/>
          </p:nvSpPr>
          <p:spPr>
            <a:xfrm>
              <a:off x="4211731" y="5619147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/>
                <a:t>배기</a:t>
              </a:r>
              <a:r>
                <a:rPr lang="en-US" altLang="ko-KR" sz="1000" b="1" dirty="0"/>
                <a:t>(RA)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102" name="모서리가 둥근 직사각형 80">
            <a:extLst>
              <a:ext uri="{FF2B5EF4-FFF2-40B4-BE49-F238E27FC236}">
                <a16:creationId xmlns:a16="http://schemas.microsoft.com/office/drawing/2014/main" id="{BADE5C75-634E-E2F7-A8FC-59F654D55739}"/>
              </a:ext>
            </a:extLst>
          </p:cNvPr>
          <p:cNvSpPr/>
          <p:nvPr/>
        </p:nvSpPr>
        <p:spPr>
          <a:xfrm>
            <a:off x="8014159" y="2343647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D752207-64FC-4D05-6EC2-B3EF541ACF63}"/>
              </a:ext>
            </a:extLst>
          </p:cNvPr>
          <p:cNvSpPr txBox="1"/>
          <p:nvPr/>
        </p:nvSpPr>
        <p:spPr>
          <a:xfrm>
            <a:off x="7785882" y="2048801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3]</a:t>
            </a:r>
            <a:endParaRPr lang="ko-KR" altLang="en-US" sz="1400" b="1" dirty="0"/>
          </a:p>
        </p:txBody>
      </p:sp>
      <p:cxnSp>
        <p:nvCxnSpPr>
          <p:cNvPr id="107" name="직선 화살표 연결선 106">
            <a:extLst>
              <a:ext uri="{FF2B5EF4-FFF2-40B4-BE49-F238E27FC236}">
                <a16:creationId xmlns:a16="http://schemas.microsoft.com/office/drawing/2014/main" id="{A45AC779-D9B4-5D47-330C-0C008B5AAB8F}"/>
              </a:ext>
            </a:extLst>
          </p:cNvPr>
          <p:cNvCxnSpPr/>
          <p:nvPr/>
        </p:nvCxnSpPr>
        <p:spPr>
          <a:xfrm flipH="1">
            <a:off x="5174449" y="3884798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화살표 연결선 124">
            <a:extLst>
              <a:ext uri="{FF2B5EF4-FFF2-40B4-BE49-F238E27FC236}">
                <a16:creationId xmlns:a16="http://schemas.microsoft.com/office/drawing/2014/main" id="{E3DAB35E-13DB-3146-2DCF-D99F429B87F4}"/>
              </a:ext>
            </a:extLst>
          </p:cNvPr>
          <p:cNvCxnSpPr/>
          <p:nvPr/>
        </p:nvCxnSpPr>
        <p:spPr>
          <a:xfrm flipH="1">
            <a:off x="4886047" y="1537521"/>
            <a:ext cx="4030" cy="269477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화살표 연결선 126">
            <a:extLst>
              <a:ext uri="{FF2B5EF4-FFF2-40B4-BE49-F238E27FC236}">
                <a16:creationId xmlns:a16="http://schemas.microsoft.com/office/drawing/2014/main" id="{CDA18853-655E-7170-FBE3-9B176ABB608F}"/>
              </a:ext>
            </a:extLst>
          </p:cNvPr>
          <p:cNvCxnSpPr/>
          <p:nvPr/>
        </p:nvCxnSpPr>
        <p:spPr>
          <a:xfrm flipV="1">
            <a:off x="3562077" y="1523161"/>
            <a:ext cx="1331614" cy="5205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화살표 연결선 128">
            <a:extLst>
              <a:ext uri="{FF2B5EF4-FFF2-40B4-BE49-F238E27FC236}">
                <a16:creationId xmlns:a16="http://schemas.microsoft.com/office/drawing/2014/main" id="{208E5876-F72A-E178-2AD8-DB3DA9F9030C}"/>
              </a:ext>
            </a:extLst>
          </p:cNvPr>
          <p:cNvCxnSpPr/>
          <p:nvPr/>
        </p:nvCxnSpPr>
        <p:spPr>
          <a:xfrm>
            <a:off x="6362336" y="1441979"/>
            <a:ext cx="0" cy="316572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화살표 연결선 129">
            <a:extLst>
              <a:ext uri="{FF2B5EF4-FFF2-40B4-BE49-F238E27FC236}">
                <a16:creationId xmlns:a16="http://schemas.microsoft.com/office/drawing/2014/main" id="{DFC6CD2B-D939-F7E0-9737-9FFA818939C0}"/>
              </a:ext>
            </a:extLst>
          </p:cNvPr>
          <p:cNvCxnSpPr/>
          <p:nvPr/>
        </p:nvCxnSpPr>
        <p:spPr>
          <a:xfrm>
            <a:off x="7370213" y="1325076"/>
            <a:ext cx="0" cy="442430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화살표 연결선 130">
            <a:extLst>
              <a:ext uri="{FF2B5EF4-FFF2-40B4-BE49-F238E27FC236}">
                <a16:creationId xmlns:a16="http://schemas.microsoft.com/office/drawing/2014/main" id="{15367C7C-339A-5043-0933-37D0333C741D}"/>
              </a:ext>
            </a:extLst>
          </p:cNvPr>
          <p:cNvCxnSpPr/>
          <p:nvPr/>
        </p:nvCxnSpPr>
        <p:spPr>
          <a:xfrm>
            <a:off x="8433642" y="1179691"/>
            <a:ext cx="0" cy="599980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화살표 연결선 131">
            <a:extLst>
              <a:ext uri="{FF2B5EF4-FFF2-40B4-BE49-F238E27FC236}">
                <a16:creationId xmlns:a16="http://schemas.microsoft.com/office/drawing/2014/main" id="{FD5B2BFC-974F-CC5F-CE27-3F67000C8F7E}"/>
              </a:ext>
            </a:extLst>
          </p:cNvPr>
          <p:cNvCxnSpPr>
            <a:cxnSpLocks/>
          </p:cNvCxnSpPr>
          <p:nvPr/>
        </p:nvCxnSpPr>
        <p:spPr>
          <a:xfrm>
            <a:off x="9530065" y="1081913"/>
            <a:ext cx="0" cy="689098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화살표 연결선 132">
            <a:extLst>
              <a:ext uri="{FF2B5EF4-FFF2-40B4-BE49-F238E27FC236}">
                <a16:creationId xmlns:a16="http://schemas.microsoft.com/office/drawing/2014/main" id="{C04749F2-26F9-879C-0F8A-CEA1186019F9}"/>
              </a:ext>
            </a:extLst>
          </p:cNvPr>
          <p:cNvCxnSpPr/>
          <p:nvPr/>
        </p:nvCxnSpPr>
        <p:spPr>
          <a:xfrm>
            <a:off x="3562077" y="1421400"/>
            <a:ext cx="2800259" cy="5777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직선 화살표 연결선 133">
            <a:extLst>
              <a:ext uri="{FF2B5EF4-FFF2-40B4-BE49-F238E27FC236}">
                <a16:creationId xmlns:a16="http://schemas.microsoft.com/office/drawing/2014/main" id="{41B63B9E-78B9-52C6-66D3-9D4F85CB2AA6}"/>
              </a:ext>
            </a:extLst>
          </p:cNvPr>
          <p:cNvCxnSpPr/>
          <p:nvPr/>
        </p:nvCxnSpPr>
        <p:spPr>
          <a:xfrm>
            <a:off x="3562077" y="1298312"/>
            <a:ext cx="3808136" cy="18951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화살표 연결선 134">
            <a:extLst>
              <a:ext uri="{FF2B5EF4-FFF2-40B4-BE49-F238E27FC236}">
                <a16:creationId xmlns:a16="http://schemas.microsoft.com/office/drawing/2014/main" id="{93C67855-4A74-BFE8-0A98-8000AB0210B8}"/>
              </a:ext>
            </a:extLst>
          </p:cNvPr>
          <p:cNvCxnSpPr/>
          <p:nvPr/>
        </p:nvCxnSpPr>
        <p:spPr>
          <a:xfrm flipV="1">
            <a:off x="3562077" y="1179691"/>
            <a:ext cx="4871565" cy="3095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5">
            <a:extLst>
              <a:ext uri="{FF2B5EF4-FFF2-40B4-BE49-F238E27FC236}">
                <a16:creationId xmlns:a16="http://schemas.microsoft.com/office/drawing/2014/main" id="{EC92894A-8384-CF0E-74FA-EB88D9D6BD44}"/>
              </a:ext>
            </a:extLst>
          </p:cNvPr>
          <p:cNvCxnSpPr>
            <a:cxnSpLocks/>
          </p:cNvCxnSpPr>
          <p:nvPr/>
        </p:nvCxnSpPr>
        <p:spPr>
          <a:xfrm>
            <a:off x="3562077" y="1062604"/>
            <a:ext cx="5967988" cy="19309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A10AA4DF-161F-D938-B1EA-429CE8459CD2}"/>
              </a:ext>
            </a:extLst>
          </p:cNvPr>
          <p:cNvSpPr txBox="1"/>
          <p:nvPr/>
        </p:nvSpPr>
        <p:spPr>
          <a:xfrm>
            <a:off x="4012828" y="2054409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거실</a:t>
            </a:r>
            <a:r>
              <a:rPr lang="en-US" altLang="ko-KR" sz="1400" b="1" dirty="0"/>
              <a:t>]</a:t>
            </a:r>
            <a:endParaRPr lang="ko-KR" altLang="en-US" sz="1400" b="1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A19B855B-5891-17A6-F834-F6D309936550}"/>
              </a:ext>
            </a:extLst>
          </p:cNvPr>
          <p:cNvGrpSpPr/>
          <p:nvPr/>
        </p:nvGrpSpPr>
        <p:grpSpPr>
          <a:xfrm>
            <a:off x="5461343" y="6628243"/>
            <a:ext cx="1222520" cy="883118"/>
            <a:chOff x="8973902" y="2454448"/>
            <a:chExt cx="1500996" cy="1323569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3775A299-403F-4447-D393-0F6D21F087C6}"/>
                </a:ext>
              </a:extLst>
            </p:cNvPr>
            <p:cNvGrpSpPr/>
            <p:nvPr/>
          </p:nvGrpSpPr>
          <p:grpSpPr>
            <a:xfrm>
              <a:off x="8973902" y="2454448"/>
              <a:ext cx="772709" cy="1049773"/>
              <a:chOff x="3189280" y="5351269"/>
              <a:chExt cx="772709" cy="1049773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id="{D0E4EC2E-F555-2A21-CB3C-AEF901D76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9280" y="5351269"/>
                <a:ext cx="772709" cy="788163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DA99BF-283F-5A6C-BEC3-45280EE64ABB}"/>
                  </a:ext>
                </a:extLst>
              </p:cNvPr>
              <p:cNvSpPr txBox="1"/>
              <p:nvPr/>
            </p:nvSpPr>
            <p:spPr>
              <a:xfrm>
                <a:off x="3207235" y="6139432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err="1"/>
                  <a:t>휴벤코</a:t>
                </a:r>
                <a:r>
                  <a:rPr lang="en-US" altLang="ko-KR" sz="1100" b="1" dirty="0">
                    <a:latin typeface="+mj-ea"/>
                    <a:ea typeface="+mj-ea"/>
                  </a:rPr>
                  <a:t>5</a:t>
                </a:r>
                <a:endParaRPr lang="ko-KR" altLang="en-US" sz="11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138" name="그룹 137">
              <a:extLst>
                <a:ext uri="{FF2B5EF4-FFF2-40B4-BE49-F238E27FC236}">
                  <a16:creationId xmlns:a16="http://schemas.microsoft.com/office/drawing/2014/main" id="{F59A8394-DDFF-135A-91A5-94BB31834DB6}"/>
                </a:ext>
              </a:extLst>
            </p:cNvPr>
            <p:cNvGrpSpPr/>
            <p:nvPr/>
          </p:nvGrpSpPr>
          <p:grpSpPr>
            <a:xfrm>
              <a:off x="9739937" y="2603322"/>
              <a:ext cx="734961" cy="1174695"/>
              <a:chOff x="6439566" y="6500531"/>
              <a:chExt cx="734961" cy="1174695"/>
            </a:xfrm>
          </p:grpSpPr>
          <p:pic>
            <p:nvPicPr>
              <p:cNvPr id="143" name="그림 142">
                <a:extLst>
                  <a:ext uri="{FF2B5EF4-FFF2-40B4-BE49-F238E27FC236}">
                    <a16:creationId xmlns:a16="http://schemas.microsoft.com/office/drawing/2014/main" id="{98F7EED3-BCCB-A4F0-06F6-933B828104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7183" y="6500531"/>
                <a:ext cx="546441" cy="544503"/>
              </a:xfrm>
              <a:prstGeom prst="rect">
                <a:avLst/>
              </a:prstGeom>
            </p:spPr>
          </p:pic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14F7480D-3AFA-09EC-55B4-9DB017F84CE7}"/>
                  </a:ext>
                </a:extLst>
              </p:cNvPr>
              <p:cNvSpPr txBox="1"/>
              <p:nvPr/>
            </p:nvSpPr>
            <p:spPr>
              <a:xfrm>
                <a:off x="6439566" y="7052501"/>
                <a:ext cx="734961" cy="62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err="1"/>
                  <a:t>휴벤코</a:t>
                </a:r>
                <a:r>
                  <a:rPr lang="en-US" altLang="ko-KR" sz="1000" b="1" dirty="0">
                    <a:latin typeface="+mj-ea"/>
                    <a:ea typeface="+mj-ea"/>
                  </a:rPr>
                  <a:t>2.5</a:t>
                </a:r>
              </a:p>
            </p:txBody>
          </p:sp>
        </p:grp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18CAD27F-52E7-2CE9-E472-EC6DC8FB475C}"/>
              </a:ext>
            </a:extLst>
          </p:cNvPr>
          <p:cNvSpPr txBox="1"/>
          <p:nvPr/>
        </p:nvSpPr>
        <p:spPr>
          <a:xfrm>
            <a:off x="3838489" y="828266"/>
            <a:ext cx="19255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24VDC,RS485(4P), RJ45 UTP 8C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B6817B8A-83A1-3D35-441A-FF0E77AE7786}"/>
              </a:ext>
            </a:extLst>
          </p:cNvPr>
          <p:cNvSpPr txBox="1"/>
          <p:nvPr/>
        </p:nvSpPr>
        <p:spPr>
          <a:xfrm>
            <a:off x="5045323" y="1783920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grpSp>
        <p:nvGrpSpPr>
          <p:cNvPr id="156" name="그룹 155">
            <a:extLst>
              <a:ext uri="{FF2B5EF4-FFF2-40B4-BE49-F238E27FC236}">
                <a16:creationId xmlns:a16="http://schemas.microsoft.com/office/drawing/2014/main" id="{D5E99A21-C903-FC3B-A1D5-1C2A5DC1230E}"/>
              </a:ext>
            </a:extLst>
          </p:cNvPr>
          <p:cNvGrpSpPr/>
          <p:nvPr/>
        </p:nvGrpSpPr>
        <p:grpSpPr>
          <a:xfrm flipV="1">
            <a:off x="4807552" y="1824116"/>
            <a:ext cx="208727" cy="480258"/>
            <a:chOff x="2786976" y="4322911"/>
            <a:chExt cx="302160" cy="2182724"/>
          </a:xfrm>
        </p:grpSpPr>
        <p:cxnSp>
          <p:nvCxnSpPr>
            <p:cNvPr id="157" name="직선 연결선 156">
              <a:extLst>
                <a:ext uri="{FF2B5EF4-FFF2-40B4-BE49-F238E27FC236}">
                  <a16:creationId xmlns:a16="http://schemas.microsoft.com/office/drawing/2014/main" id="{BCBED887-2DDD-4A1F-9E0A-554EF0F0FBB2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모서리가 둥근 직사각형 86">
              <a:extLst>
                <a:ext uri="{FF2B5EF4-FFF2-40B4-BE49-F238E27FC236}">
                  <a16:creationId xmlns:a16="http://schemas.microsoft.com/office/drawing/2014/main" id="{7A07A860-CAC5-892E-4A6C-6F4F47C587DA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CEE618CC-8B4A-9815-B2E7-3E9644385A41}"/>
              </a:ext>
            </a:extLst>
          </p:cNvPr>
          <p:cNvGrpSpPr/>
          <p:nvPr/>
        </p:nvGrpSpPr>
        <p:grpSpPr>
          <a:xfrm rot="10800000" flipV="1">
            <a:off x="5066284" y="3479324"/>
            <a:ext cx="208727" cy="378597"/>
            <a:chOff x="2786976" y="4322911"/>
            <a:chExt cx="302160" cy="2182724"/>
          </a:xfrm>
        </p:grpSpPr>
        <p:cxnSp>
          <p:nvCxnSpPr>
            <p:cNvPr id="160" name="직선 연결선 159">
              <a:extLst>
                <a:ext uri="{FF2B5EF4-FFF2-40B4-BE49-F238E27FC236}">
                  <a16:creationId xmlns:a16="http://schemas.microsoft.com/office/drawing/2014/main" id="{E1A35DF7-5155-E97F-9C96-A384A677F6B1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모서리가 둥근 직사각형 89">
              <a:extLst>
                <a:ext uri="{FF2B5EF4-FFF2-40B4-BE49-F238E27FC236}">
                  <a16:creationId xmlns:a16="http://schemas.microsoft.com/office/drawing/2014/main" id="{EA3C0AE3-C602-5E8B-F2CB-248336FA18A7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3E4620D8-74BF-BA55-841E-C197E27F210D}"/>
              </a:ext>
            </a:extLst>
          </p:cNvPr>
          <p:cNvGrpSpPr/>
          <p:nvPr/>
        </p:nvGrpSpPr>
        <p:grpSpPr>
          <a:xfrm flipV="1">
            <a:off x="6270446" y="1808672"/>
            <a:ext cx="208727" cy="480258"/>
            <a:chOff x="2786976" y="4322911"/>
            <a:chExt cx="302160" cy="2182724"/>
          </a:xfrm>
        </p:grpSpPr>
        <p:cxnSp>
          <p:nvCxnSpPr>
            <p:cNvPr id="164" name="직선 연결선 163">
              <a:extLst>
                <a:ext uri="{FF2B5EF4-FFF2-40B4-BE49-F238E27FC236}">
                  <a16:creationId xmlns:a16="http://schemas.microsoft.com/office/drawing/2014/main" id="{11BB5BC8-FB9F-50FE-3D50-BEB0F2777682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모서리가 둥근 직사각형 93">
              <a:extLst>
                <a:ext uri="{FF2B5EF4-FFF2-40B4-BE49-F238E27FC236}">
                  <a16:creationId xmlns:a16="http://schemas.microsoft.com/office/drawing/2014/main" id="{EE046C47-59A0-505D-1398-FF0B88FDC97C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78B26D72-D34C-B681-238F-40CD5F1605DB}"/>
              </a:ext>
            </a:extLst>
          </p:cNvPr>
          <p:cNvGrpSpPr/>
          <p:nvPr/>
        </p:nvGrpSpPr>
        <p:grpSpPr>
          <a:xfrm flipV="1">
            <a:off x="7276847" y="1799287"/>
            <a:ext cx="208727" cy="480258"/>
            <a:chOff x="2786976" y="4322911"/>
            <a:chExt cx="302160" cy="2182724"/>
          </a:xfrm>
        </p:grpSpPr>
        <p:cxnSp>
          <p:nvCxnSpPr>
            <p:cNvPr id="167" name="직선 연결선 166">
              <a:extLst>
                <a:ext uri="{FF2B5EF4-FFF2-40B4-BE49-F238E27FC236}">
                  <a16:creationId xmlns:a16="http://schemas.microsoft.com/office/drawing/2014/main" id="{4CA17511-22B0-8942-12E0-622ACF185E5B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모서리가 둥근 직사각형 105">
              <a:extLst>
                <a:ext uri="{FF2B5EF4-FFF2-40B4-BE49-F238E27FC236}">
                  <a16:creationId xmlns:a16="http://schemas.microsoft.com/office/drawing/2014/main" id="{2DC75164-C2B6-1EA8-547D-B28D224E3D38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15D8C700-14FC-C1EE-24CF-F2B1B966EE68}"/>
              </a:ext>
            </a:extLst>
          </p:cNvPr>
          <p:cNvGrpSpPr/>
          <p:nvPr/>
        </p:nvGrpSpPr>
        <p:grpSpPr>
          <a:xfrm flipV="1">
            <a:off x="8345063" y="1799287"/>
            <a:ext cx="208727" cy="480258"/>
            <a:chOff x="2786976" y="4322911"/>
            <a:chExt cx="302160" cy="2182724"/>
          </a:xfrm>
        </p:grpSpPr>
        <p:cxnSp>
          <p:nvCxnSpPr>
            <p:cNvPr id="170" name="직선 연결선 169">
              <a:extLst>
                <a:ext uri="{FF2B5EF4-FFF2-40B4-BE49-F238E27FC236}">
                  <a16:creationId xmlns:a16="http://schemas.microsoft.com/office/drawing/2014/main" id="{55469CF4-3A2A-007D-B0F8-7A6685E85BB2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모서리가 둥근 직사각형 124">
              <a:extLst>
                <a:ext uri="{FF2B5EF4-FFF2-40B4-BE49-F238E27FC236}">
                  <a16:creationId xmlns:a16="http://schemas.microsoft.com/office/drawing/2014/main" id="{650C2FFB-F0E0-11DB-CA03-4B53571B2284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F518BE27-F7A0-1CA1-BB64-B466E2448214}"/>
              </a:ext>
            </a:extLst>
          </p:cNvPr>
          <p:cNvSpPr txBox="1"/>
          <p:nvPr/>
        </p:nvSpPr>
        <p:spPr>
          <a:xfrm>
            <a:off x="4120631" y="3559977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3EEA114-9484-31C0-98D9-2EF6EDE8485F}"/>
              </a:ext>
            </a:extLst>
          </p:cNvPr>
          <p:cNvSpPr txBox="1"/>
          <p:nvPr/>
        </p:nvSpPr>
        <p:spPr>
          <a:xfrm>
            <a:off x="3937477" y="3984368"/>
            <a:ext cx="1151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24VDC,RS485(4P)</a:t>
            </a:r>
          </a:p>
          <a:p>
            <a:pPr algn="ctr"/>
            <a:r>
              <a:rPr lang="en-US" altLang="ko-KR" sz="900" b="1" dirty="0">
                <a:latin typeface="+mj-ea"/>
                <a:ea typeface="+mj-ea"/>
              </a:rPr>
              <a:t>RJ45 UTP 8C</a:t>
            </a:r>
          </a:p>
        </p:txBody>
      </p:sp>
      <p:grpSp>
        <p:nvGrpSpPr>
          <p:cNvPr id="174" name="그룹 173">
            <a:extLst>
              <a:ext uri="{FF2B5EF4-FFF2-40B4-BE49-F238E27FC236}">
                <a16:creationId xmlns:a16="http://schemas.microsoft.com/office/drawing/2014/main" id="{04AFDB1A-BEC2-0F9C-1016-B3C68351675C}"/>
              </a:ext>
            </a:extLst>
          </p:cNvPr>
          <p:cNvGrpSpPr/>
          <p:nvPr/>
        </p:nvGrpSpPr>
        <p:grpSpPr>
          <a:xfrm flipV="1">
            <a:off x="5075078" y="4380562"/>
            <a:ext cx="208727" cy="480258"/>
            <a:chOff x="2786976" y="4322911"/>
            <a:chExt cx="302160" cy="2182724"/>
          </a:xfrm>
        </p:grpSpPr>
        <p:cxnSp>
          <p:nvCxnSpPr>
            <p:cNvPr id="175" name="직선 연결선 174">
              <a:extLst>
                <a:ext uri="{FF2B5EF4-FFF2-40B4-BE49-F238E27FC236}">
                  <a16:creationId xmlns:a16="http://schemas.microsoft.com/office/drawing/2014/main" id="{B17B56D3-2269-EEED-65F0-A79B236A41AB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모서리가 둥근 직사각형 131">
              <a:extLst>
                <a:ext uri="{FF2B5EF4-FFF2-40B4-BE49-F238E27FC236}">
                  <a16:creationId xmlns:a16="http://schemas.microsoft.com/office/drawing/2014/main" id="{A3CB52F7-3E6D-C780-96B3-B7A41EE81726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77" name="직선 화살표 연결선 176">
            <a:extLst>
              <a:ext uri="{FF2B5EF4-FFF2-40B4-BE49-F238E27FC236}">
                <a16:creationId xmlns:a16="http://schemas.microsoft.com/office/drawing/2014/main" id="{0388182A-3785-A40B-D909-190A95EBE60A}"/>
              </a:ext>
            </a:extLst>
          </p:cNvPr>
          <p:cNvCxnSpPr/>
          <p:nvPr/>
        </p:nvCxnSpPr>
        <p:spPr>
          <a:xfrm flipH="1">
            <a:off x="6424242" y="3942403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그룹 177">
            <a:extLst>
              <a:ext uri="{FF2B5EF4-FFF2-40B4-BE49-F238E27FC236}">
                <a16:creationId xmlns:a16="http://schemas.microsoft.com/office/drawing/2014/main" id="{A5AAC40D-B716-512C-6B79-FF1D95F9BC7A}"/>
              </a:ext>
            </a:extLst>
          </p:cNvPr>
          <p:cNvGrpSpPr/>
          <p:nvPr/>
        </p:nvGrpSpPr>
        <p:grpSpPr>
          <a:xfrm rot="10800000" flipV="1">
            <a:off x="6316077" y="3536929"/>
            <a:ext cx="208727" cy="378597"/>
            <a:chOff x="2786976" y="4322911"/>
            <a:chExt cx="302160" cy="2182724"/>
          </a:xfrm>
        </p:grpSpPr>
        <p:cxnSp>
          <p:nvCxnSpPr>
            <p:cNvPr id="179" name="직선 연결선 178">
              <a:extLst>
                <a:ext uri="{FF2B5EF4-FFF2-40B4-BE49-F238E27FC236}">
                  <a16:creationId xmlns:a16="http://schemas.microsoft.com/office/drawing/2014/main" id="{82324EA5-0575-D613-D285-FBA9B11857F3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모서리가 둥근 직사각형 135">
              <a:extLst>
                <a:ext uri="{FF2B5EF4-FFF2-40B4-BE49-F238E27FC236}">
                  <a16:creationId xmlns:a16="http://schemas.microsoft.com/office/drawing/2014/main" id="{D7FDE897-5530-2445-8687-37DF2C7B3D59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90D7990E-5A7A-E7F8-3FF5-55555003C231}"/>
              </a:ext>
            </a:extLst>
          </p:cNvPr>
          <p:cNvGrpSpPr/>
          <p:nvPr/>
        </p:nvGrpSpPr>
        <p:grpSpPr>
          <a:xfrm flipV="1">
            <a:off x="6345190" y="4438167"/>
            <a:ext cx="208727" cy="480258"/>
            <a:chOff x="2786976" y="4322911"/>
            <a:chExt cx="302160" cy="2182724"/>
          </a:xfrm>
        </p:grpSpPr>
        <p:cxnSp>
          <p:nvCxnSpPr>
            <p:cNvPr id="182" name="직선 연결선 181">
              <a:extLst>
                <a:ext uri="{FF2B5EF4-FFF2-40B4-BE49-F238E27FC236}">
                  <a16:creationId xmlns:a16="http://schemas.microsoft.com/office/drawing/2014/main" id="{1BAAF4D3-9E05-8043-FC69-D6FFE95F2C27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모서리가 둥근 직사각형 138">
              <a:extLst>
                <a:ext uri="{FF2B5EF4-FFF2-40B4-BE49-F238E27FC236}">
                  <a16:creationId xmlns:a16="http://schemas.microsoft.com/office/drawing/2014/main" id="{4477E1AF-E8F9-1E94-D7CB-0B0EB2FA07A9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84" name="직선 화살표 연결선 183">
            <a:extLst>
              <a:ext uri="{FF2B5EF4-FFF2-40B4-BE49-F238E27FC236}">
                <a16:creationId xmlns:a16="http://schemas.microsoft.com/office/drawing/2014/main" id="{A447380A-1C35-CC2F-A46A-EFF63DE1C0E5}"/>
              </a:ext>
            </a:extLst>
          </p:cNvPr>
          <p:cNvCxnSpPr/>
          <p:nvPr/>
        </p:nvCxnSpPr>
        <p:spPr>
          <a:xfrm flipH="1">
            <a:off x="7495517" y="3909562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그룹 184">
            <a:extLst>
              <a:ext uri="{FF2B5EF4-FFF2-40B4-BE49-F238E27FC236}">
                <a16:creationId xmlns:a16="http://schemas.microsoft.com/office/drawing/2014/main" id="{033949D5-20D0-675B-FCBD-62E8A4D66448}"/>
              </a:ext>
            </a:extLst>
          </p:cNvPr>
          <p:cNvGrpSpPr/>
          <p:nvPr/>
        </p:nvGrpSpPr>
        <p:grpSpPr>
          <a:xfrm rot="10800000" flipV="1">
            <a:off x="7387352" y="3504088"/>
            <a:ext cx="208727" cy="378597"/>
            <a:chOff x="2786976" y="4322911"/>
            <a:chExt cx="302160" cy="2182724"/>
          </a:xfrm>
        </p:grpSpPr>
        <p:cxnSp>
          <p:nvCxnSpPr>
            <p:cNvPr id="186" name="직선 연결선 185">
              <a:extLst>
                <a:ext uri="{FF2B5EF4-FFF2-40B4-BE49-F238E27FC236}">
                  <a16:creationId xmlns:a16="http://schemas.microsoft.com/office/drawing/2014/main" id="{81AC9336-B278-A993-8E50-06C7D722DE3D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모서리가 둥근 직사각형 142">
              <a:extLst>
                <a:ext uri="{FF2B5EF4-FFF2-40B4-BE49-F238E27FC236}">
                  <a16:creationId xmlns:a16="http://schemas.microsoft.com/office/drawing/2014/main" id="{C588BBD2-2AEC-7A5F-D785-F86059ED25ED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632D8616-F13C-D6A7-0439-E66DDD5A24A3}"/>
              </a:ext>
            </a:extLst>
          </p:cNvPr>
          <p:cNvGrpSpPr/>
          <p:nvPr/>
        </p:nvGrpSpPr>
        <p:grpSpPr>
          <a:xfrm flipV="1">
            <a:off x="7416465" y="4405326"/>
            <a:ext cx="208727" cy="480258"/>
            <a:chOff x="2786976" y="4322911"/>
            <a:chExt cx="302160" cy="2182724"/>
          </a:xfrm>
        </p:grpSpPr>
        <p:cxnSp>
          <p:nvCxnSpPr>
            <p:cNvPr id="189" name="직선 연결선 188">
              <a:extLst>
                <a:ext uri="{FF2B5EF4-FFF2-40B4-BE49-F238E27FC236}">
                  <a16:creationId xmlns:a16="http://schemas.microsoft.com/office/drawing/2014/main" id="{2388ADD0-F639-15E9-E2A1-CFC62E46B552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모서리가 둥근 직사각형 150">
              <a:extLst>
                <a:ext uri="{FF2B5EF4-FFF2-40B4-BE49-F238E27FC236}">
                  <a16:creationId xmlns:a16="http://schemas.microsoft.com/office/drawing/2014/main" id="{671472E4-E2BC-CC34-4B77-4988A3A112ED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91" name="직선 화살표 연결선 190">
            <a:extLst>
              <a:ext uri="{FF2B5EF4-FFF2-40B4-BE49-F238E27FC236}">
                <a16:creationId xmlns:a16="http://schemas.microsoft.com/office/drawing/2014/main" id="{AE713F19-2700-97E3-BB81-F9584B470B1E}"/>
              </a:ext>
            </a:extLst>
          </p:cNvPr>
          <p:cNvCxnSpPr/>
          <p:nvPr/>
        </p:nvCxnSpPr>
        <p:spPr>
          <a:xfrm flipH="1">
            <a:off x="8527698" y="3920926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374DCA80-A8B7-E657-E404-7EF4F81E6384}"/>
              </a:ext>
            </a:extLst>
          </p:cNvPr>
          <p:cNvGrpSpPr/>
          <p:nvPr/>
        </p:nvGrpSpPr>
        <p:grpSpPr>
          <a:xfrm rot="10800000" flipV="1">
            <a:off x="8419533" y="3515452"/>
            <a:ext cx="208727" cy="378597"/>
            <a:chOff x="2786976" y="4322911"/>
            <a:chExt cx="302160" cy="2182724"/>
          </a:xfrm>
        </p:grpSpPr>
        <p:cxnSp>
          <p:nvCxnSpPr>
            <p:cNvPr id="193" name="직선 연결선 192">
              <a:extLst>
                <a:ext uri="{FF2B5EF4-FFF2-40B4-BE49-F238E27FC236}">
                  <a16:creationId xmlns:a16="http://schemas.microsoft.com/office/drawing/2014/main" id="{59A78C61-7097-DFEC-FF45-FF13D5005642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모서리가 둥근 직사각형 155">
              <a:extLst>
                <a:ext uri="{FF2B5EF4-FFF2-40B4-BE49-F238E27FC236}">
                  <a16:creationId xmlns:a16="http://schemas.microsoft.com/office/drawing/2014/main" id="{CAF8777F-AAE5-4B2F-10AA-CA974D91B100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5" name="그룹 194">
            <a:extLst>
              <a:ext uri="{FF2B5EF4-FFF2-40B4-BE49-F238E27FC236}">
                <a16:creationId xmlns:a16="http://schemas.microsoft.com/office/drawing/2014/main" id="{110E1725-6CF4-FF5A-236F-56761F40898D}"/>
              </a:ext>
            </a:extLst>
          </p:cNvPr>
          <p:cNvGrpSpPr/>
          <p:nvPr/>
        </p:nvGrpSpPr>
        <p:grpSpPr>
          <a:xfrm flipV="1">
            <a:off x="8448646" y="4416690"/>
            <a:ext cx="208727" cy="480258"/>
            <a:chOff x="2786976" y="4322911"/>
            <a:chExt cx="302160" cy="2182724"/>
          </a:xfrm>
        </p:grpSpPr>
        <p:cxnSp>
          <p:nvCxnSpPr>
            <p:cNvPr id="196" name="직선 연결선 195">
              <a:extLst>
                <a:ext uri="{FF2B5EF4-FFF2-40B4-BE49-F238E27FC236}">
                  <a16:creationId xmlns:a16="http://schemas.microsoft.com/office/drawing/2014/main" id="{E2CF7ACA-2F5E-EE47-E384-4DCCB4E99BF4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모서리가 둥근 직사각형 158">
              <a:extLst>
                <a:ext uri="{FF2B5EF4-FFF2-40B4-BE49-F238E27FC236}">
                  <a16:creationId xmlns:a16="http://schemas.microsoft.com/office/drawing/2014/main" id="{74826EF0-A1FB-39DC-6011-B3B50E1F31CE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8" name="그룹 197">
            <a:extLst>
              <a:ext uri="{FF2B5EF4-FFF2-40B4-BE49-F238E27FC236}">
                <a16:creationId xmlns:a16="http://schemas.microsoft.com/office/drawing/2014/main" id="{FF690252-D1BD-2CF2-40B6-EFD9AE6C40EE}"/>
              </a:ext>
            </a:extLst>
          </p:cNvPr>
          <p:cNvGrpSpPr/>
          <p:nvPr/>
        </p:nvGrpSpPr>
        <p:grpSpPr>
          <a:xfrm rot="5400000" flipV="1">
            <a:off x="3751644" y="5420172"/>
            <a:ext cx="158269" cy="270873"/>
            <a:chOff x="2786976" y="4322911"/>
            <a:chExt cx="302160" cy="2182724"/>
          </a:xfrm>
        </p:grpSpPr>
        <p:cxnSp>
          <p:nvCxnSpPr>
            <p:cNvPr id="199" name="직선 연결선 198">
              <a:extLst>
                <a:ext uri="{FF2B5EF4-FFF2-40B4-BE49-F238E27FC236}">
                  <a16:creationId xmlns:a16="http://schemas.microsoft.com/office/drawing/2014/main" id="{8DD3B0BA-F4F1-442D-07CD-14BD9FD0E71B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모서리가 둥근 직사각형 162">
              <a:extLst>
                <a:ext uri="{FF2B5EF4-FFF2-40B4-BE49-F238E27FC236}">
                  <a16:creationId xmlns:a16="http://schemas.microsoft.com/office/drawing/2014/main" id="{3800CA3E-3509-BC62-746A-E4CCAAA53DD6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1" name="그룹 200">
            <a:extLst>
              <a:ext uri="{FF2B5EF4-FFF2-40B4-BE49-F238E27FC236}">
                <a16:creationId xmlns:a16="http://schemas.microsoft.com/office/drawing/2014/main" id="{6E82BD4B-E719-1F38-2BCE-31CB7863851E}"/>
              </a:ext>
            </a:extLst>
          </p:cNvPr>
          <p:cNvGrpSpPr/>
          <p:nvPr/>
        </p:nvGrpSpPr>
        <p:grpSpPr>
          <a:xfrm rot="16200000" flipV="1">
            <a:off x="4726976" y="5416434"/>
            <a:ext cx="158269" cy="270873"/>
            <a:chOff x="2786976" y="4322911"/>
            <a:chExt cx="302160" cy="2182724"/>
          </a:xfrm>
        </p:grpSpPr>
        <p:cxnSp>
          <p:nvCxnSpPr>
            <p:cNvPr id="202" name="직선 연결선 201">
              <a:extLst>
                <a:ext uri="{FF2B5EF4-FFF2-40B4-BE49-F238E27FC236}">
                  <a16:creationId xmlns:a16="http://schemas.microsoft.com/office/drawing/2014/main" id="{E9C1552B-09FB-D8DE-73B5-BB28D56FD839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모서리가 둥근 직사각형 165">
              <a:extLst>
                <a:ext uri="{FF2B5EF4-FFF2-40B4-BE49-F238E27FC236}">
                  <a16:creationId xmlns:a16="http://schemas.microsoft.com/office/drawing/2014/main" id="{D86E20CD-D239-38F9-69CA-78DA24401474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04" name="직선 화살표 연결선 203">
            <a:extLst>
              <a:ext uri="{FF2B5EF4-FFF2-40B4-BE49-F238E27FC236}">
                <a16:creationId xmlns:a16="http://schemas.microsoft.com/office/drawing/2014/main" id="{1B663656-D6E6-6144-5190-BEE1C448E62A}"/>
              </a:ext>
            </a:extLst>
          </p:cNvPr>
          <p:cNvCxnSpPr/>
          <p:nvPr/>
        </p:nvCxnSpPr>
        <p:spPr>
          <a:xfrm flipH="1">
            <a:off x="4031860" y="5542779"/>
            <a:ext cx="58241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01B1F8B1-1D64-3831-B900-6CECE91EF891}"/>
              </a:ext>
            </a:extLst>
          </p:cNvPr>
          <p:cNvSpPr txBox="1"/>
          <p:nvPr/>
        </p:nvSpPr>
        <p:spPr>
          <a:xfrm>
            <a:off x="4542381" y="5871675"/>
            <a:ext cx="9589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2. </a:t>
            </a:r>
            <a:r>
              <a:rPr lang="ko-KR" altLang="en-US" sz="900" b="1" dirty="0" err="1"/>
              <a:t>급기</a:t>
            </a:r>
            <a:r>
              <a:rPr lang="en-US" altLang="ko-KR" sz="900" b="1" dirty="0"/>
              <a:t>1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1ACE2634-3D34-9F2C-A9A1-F72148F0E210}"/>
              </a:ext>
            </a:extLst>
          </p:cNvPr>
          <p:cNvSpPr txBox="1"/>
          <p:nvPr/>
        </p:nvSpPr>
        <p:spPr>
          <a:xfrm>
            <a:off x="4195235" y="4562944"/>
            <a:ext cx="9589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2. </a:t>
            </a:r>
            <a:r>
              <a:rPr lang="ko-KR" altLang="en-US" sz="900" b="1" dirty="0" err="1"/>
              <a:t>급기</a:t>
            </a:r>
            <a:r>
              <a:rPr lang="en-US" altLang="ko-KR" sz="900" b="1" dirty="0"/>
              <a:t>1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E8D34991-7361-F4BA-52C6-F3F3B13AA02B}"/>
              </a:ext>
            </a:extLst>
          </p:cNvPr>
          <p:cNvSpPr txBox="1"/>
          <p:nvPr/>
        </p:nvSpPr>
        <p:spPr>
          <a:xfrm>
            <a:off x="2068242" y="6466362"/>
            <a:ext cx="11721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6. RJ45 </a:t>
            </a:r>
            <a:r>
              <a:rPr lang="ko-KR" altLang="en-US" sz="900" b="1" dirty="0" err="1"/>
              <a:t>룸컨</a:t>
            </a:r>
            <a:r>
              <a:rPr lang="ko-KR" altLang="en-US" sz="900" b="1" dirty="0"/>
              <a:t>  연결선</a:t>
            </a:r>
            <a:endParaRPr lang="en-US" altLang="ko-KR" sz="900" b="1" dirty="0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D1AB65A2-1815-2657-14A6-3906D2B2A07A}"/>
              </a:ext>
            </a:extLst>
          </p:cNvPr>
          <p:cNvSpPr txBox="1"/>
          <p:nvPr/>
        </p:nvSpPr>
        <p:spPr>
          <a:xfrm>
            <a:off x="3308800" y="5879005"/>
            <a:ext cx="12153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4. </a:t>
            </a:r>
            <a:r>
              <a:rPr lang="ko-KR" altLang="en-US" sz="900" b="1" dirty="0" err="1"/>
              <a:t>거실급기</a:t>
            </a:r>
            <a:r>
              <a:rPr lang="en-US" altLang="ko-KR" sz="900" b="1" dirty="0"/>
              <a:t>2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8EA3287C-B26E-4565-6543-A3A9A78D2AB5}"/>
              </a:ext>
            </a:extLst>
          </p:cNvPr>
          <p:cNvSpPr txBox="1"/>
          <p:nvPr/>
        </p:nvSpPr>
        <p:spPr>
          <a:xfrm>
            <a:off x="4049389" y="3209309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5. </a:t>
            </a:r>
            <a:r>
              <a:rPr lang="ko-KR" altLang="en-US" sz="900" b="1" dirty="0"/>
              <a:t>센서 케이블</a:t>
            </a:r>
            <a:endParaRPr lang="en-US" altLang="ko-KR" sz="9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984256-D6AE-2C70-2FBB-0402D07488FB}"/>
              </a:ext>
            </a:extLst>
          </p:cNvPr>
          <p:cNvSpPr txBox="1"/>
          <p:nvPr/>
        </p:nvSpPr>
        <p:spPr>
          <a:xfrm>
            <a:off x="5477488" y="5886864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2. </a:t>
            </a:r>
            <a:r>
              <a:rPr lang="ko-KR" altLang="en-US" sz="900" b="1" dirty="0" err="1"/>
              <a:t>급기</a:t>
            </a:r>
            <a:r>
              <a:rPr lang="en-US" altLang="ko-KR" sz="900" b="1" dirty="0"/>
              <a:t>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26E3EF-DAAF-3AFC-46F1-4A1194354699}"/>
              </a:ext>
            </a:extLst>
          </p:cNvPr>
          <p:cNvSpPr txBox="1"/>
          <p:nvPr/>
        </p:nvSpPr>
        <p:spPr>
          <a:xfrm>
            <a:off x="5465657" y="3610655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cxnSp>
        <p:nvCxnSpPr>
          <p:cNvPr id="146" name="직선 화살표 연결선 145">
            <a:extLst>
              <a:ext uri="{FF2B5EF4-FFF2-40B4-BE49-F238E27FC236}">
                <a16:creationId xmlns:a16="http://schemas.microsoft.com/office/drawing/2014/main" id="{F7F2464A-6441-4C13-785F-B743B52EF81A}"/>
              </a:ext>
            </a:extLst>
          </p:cNvPr>
          <p:cNvCxnSpPr/>
          <p:nvPr/>
        </p:nvCxnSpPr>
        <p:spPr>
          <a:xfrm flipH="1" flipV="1">
            <a:off x="1097918" y="2130948"/>
            <a:ext cx="480" cy="265219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직선 화살표 연결선 148">
            <a:extLst>
              <a:ext uri="{FF2B5EF4-FFF2-40B4-BE49-F238E27FC236}">
                <a16:creationId xmlns:a16="http://schemas.microsoft.com/office/drawing/2014/main" id="{05B61A6E-9BF5-9DDB-4D7A-86A0FC746C3B}"/>
              </a:ext>
            </a:extLst>
          </p:cNvPr>
          <p:cNvCxnSpPr/>
          <p:nvPr/>
        </p:nvCxnSpPr>
        <p:spPr>
          <a:xfrm>
            <a:off x="1093576" y="1872392"/>
            <a:ext cx="2846" cy="245307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D60FA8A6-E4F7-B31D-4000-BDCAB5601D17}"/>
              </a:ext>
            </a:extLst>
          </p:cNvPr>
          <p:cNvSpPr txBox="1"/>
          <p:nvPr/>
        </p:nvSpPr>
        <p:spPr>
          <a:xfrm>
            <a:off x="1031908" y="2089362"/>
            <a:ext cx="13963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 dirty="0" err="1"/>
              <a:t>분배기통신</a:t>
            </a:r>
            <a:r>
              <a:rPr lang="ko-KR" altLang="en-US" sz="800" b="1" dirty="0"/>
              <a:t> 케이블</a:t>
            </a:r>
            <a:r>
              <a:rPr lang="en-US" altLang="ko-KR" sz="800" b="1" dirty="0"/>
              <a:t>-</a:t>
            </a:r>
            <a:r>
              <a:rPr lang="ko-KR" altLang="en-US" sz="800" b="1" dirty="0"/>
              <a:t>수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EE834BE-10F7-DC97-B09C-760611BF74CD}"/>
              </a:ext>
            </a:extLst>
          </p:cNvPr>
          <p:cNvSpPr txBox="1"/>
          <p:nvPr/>
        </p:nvSpPr>
        <p:spPr>
          <a:xfrm>
            <a:off x="1025758" y="1803868"/>
            <a:ext cx="13963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 dirty="0" err="1"/>
              <a:t>분배기통신</a:t>
            </a:r>
            <a:r>
              <a:rPr lang="ko-KR" altLang="en-US" sz="800" b="1" dirty="0"/>
              <a:t> 케이블</a:t>
            </a:r>
            <a:r>
              <a:rPr lang="en-US" altLang="ko-KR" sz="800" b="1" dirty="0"/>
              <a:t>-</a:t>
            </a:r>
            <a:r>
              <a:rPr lang="ko-KR" altLang="en-US" sz="800" b="1" dirty="0"/>
              <a:t>암</a:t>
            </a:r>
          </a:p>
        </p:txBody>
      </p:sp>
      <p:pic>
        <p:nvPicPr>
          <p:cNvPr id="6" name="그림 5" descr="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306FBDB-0E3F-D2BF-A50C-EEA2248E88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9865" y="114819"/>
            <a:ext cx="3016417" cy="868602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F7067066-4AF1-3F0A-8BF1-9DDBDD5DAAFD}"/>
              </a:ext>
            </a:extLst>
          </p:cNvPr>
          <p:cNvGrpSpPr/>
          <p:nvPr/>
        </p:nvGrpSpPr>
        <p:grpSpPr>
          <a:xfrm>
            <a:off x="9049348" y="4897362"/>
            <a:ext cx="1043876" cy="941359"/>
            <a:chOff x="4082102" y="2342249"/>
            <a:chExt cx="1043876" cy="941359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29471F92-886A-CD40-E913-BD02F594B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7DD86A-120D-7058-04A7-279FB4F2C759}"/>
                </a:ext>
              </a:extLst>
            </p:cNvPr>
            <p:cNvSpPr txBox="1"/>
            <p:nvPr/>
          </p:nvSpPr>
          <p:spPr>
            <a:xfrm>
              <a:off x="4082102" y="2342249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DE70BCD-6D0E-2654-01EB-B0804B0A571A}"/>
              </a:ext>
            </a:extLst>
          </p:cNvPr>
          <p:cNvGrpSpPr/>
          <p:nvPr/>
        </p:nvGrpSpPr>
        <p:grpSpPr>
          <a:xfrm>
            <a:off x="9054539" y="2364499"/>
            <a:ext cx="1055097" cy="1104749"/>
            <a:chOff x="4211731" y="5619147"/>
            <a:chExt cx="1055097" cy="1104749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9531565B-9C08-7991-A99F-DEC688B4F6CD}"/>
                </a:ext>
              </a:extLst>
            </p:cNvPr>
            <p:cNvGrpSpPr/>
            <p:nvPr/>
          </p:nvGrpSpPr>
          <p:grpSpPr>
            <a:xfrm>
              <a:off x="4329890" y="5904746"/>
              <a:ext cx="733425" cy="819150"/>
              <a:chOff x="4234811" y="5328816"/>
              <a:chExt cx="733425" cy="819150"/>
            </a:xfrm>
          </p:grpSpPr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6D9F260C-3644-3AF6-F379-69841209B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4811" y="5328816"/>
                <a:ext cx="733425" cy="685800"/>
              </a:xfrm>
              <a:prstGeom prst="rect">
                <a:avLst/>
              </a:prstGeom>
            </p:spPr>
          </p:pic>
          <p:pic>
            <p:nvPicPr>
              <p:cNvPr id="52" name="그림 51">
                <a:extLst>
                  <a:ext uri="{FF2B5EF4-FFF2-40B4-BE49-F238E27FC236}">
                    <a16:creationId xmlns:a16="http://schemas.microsoft.com/office/drawing/2014/main" id="{9CB065DA-A452-D841-D3FA-64ACB9B4A7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1511" y="5881266"/>
                <a:ext cx="466725" cy="26670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DFE171-901F-F5E1-2F39-58F3A0F1C3AB}"/>
                </a:ext>
              </a:extLst>
            </p:cNvPr>
            <p:cNvSpPr txBox="1"/>
            <p:nvPr/>
          </p:nvSpPr>
          <p:spPr>
            <a:xfrm>
              <a:off x="4211731" y="5619147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/>
                <a:t>배기</a:t>
              </a:r>
              <a:r>
                <a:rPr lang="en-US" altLang="ko-KR" sz="1000" b="1" dirty="0"/>
                <a:t>(RA)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54" name="모서리가 둥근 직사각형 80">
            <a:extLst>
              <a:ext uri="{FF2B5EF4-FFF2-40B4-BE49-F238E27FC236}">
                <a16:creationId xmlns:a16="http://schemas.microsoft.com/office/drawing/2014/main" id="{42D4CBCF-CEA5-F6E7-72D1-75587E6035CE}"/>
              </a:ext>
            </a:extLst>
          </p:cNvPr>
          <p:cNvSpPr/>
          <p:nvPr/>
        </p:nvSpPr>
        <p:spPr>
          <a:xfrm>
            <a:off x="9098688" y="2324689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455B17A-F9F3-9AA2-B246-964281222885}"/>
              </a:ext>
            </a:extLst>
          </p:cNvPr>
          <p:cNvSpPr txBox="1"/>
          <p:nvPr/>
        </p:nvSpPr>
        <p:spPr>
          <a:xfrm>
            <a:off x="8870411" y="2029843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4]</a:t>
            </a:r>
            <a:endParaRPr lang="ko-KR" altLang="en-US" sz="1400" b="1" dirty="0"/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B453CC1F-DCEE-B878-0F8C-48C965B3494B}"/>
              </a:ext>
            </a:extLst>
          </p:cNvPr>
          <p:cNvGrpSpPr/>
          <p:nvPr/>
        </p:nvGrpSpPr>
        <p:grpSpPr>
          <a:xfrm flipV="1">
            <a:off x="9429592" y="1780329"/>
            <a:ext cx="208727" cy="480258"/>
            <a:chOff x="2786976" y="4322911"/>
            <a:chExt cx="302160" cy="2182724"/>
          </a:xfrm>
        </p:grpSpPr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FF5360D1-AC7D-E24E-F3E8-C6F7A5479B34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모서리가 둥근 직사각형 124">
              <a:extLst>
                <a:ext uri="{FF2B5EF4-FFF2-40B4-BE49-F238E27FC236}">
                  <a16:creationId xmlns:a16="http://schemas.microsoft.com/office/drawing/2014/main" id="{64980706-0556-7237-0C1F-3F1F7A5A5C21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DF6DEE1A-247F-2658-94D1-1BCCA32F4F96}"/>
              </a:ext>
            </a:extLst>
          </p:cNvPr>
          <p:cNvCxnSpPr/>
          <p:nvPr/>
        </p:nvCxnSpPr>
        <p:spPr>
          <a:xfrm flipH="1">
            <a:off x="9612227" y="3901968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58A0FA20-C1ED-8518-F9EA-C1DA0ECF61A5}"/>
              </a:ext>
            </a:extLst>
          </p:cNvPr>
          <p:cNvGrpSpPr/>
          <p:nvPr/>
        </p:nvGrpSpPr>
        <p:grpSpPr>
          <a:xfrm rot="10800000" flipV="1">
            <a:off x="9504062" y="3496494"/>
            <a:ext cx="208727" cy="378597"/>
            <a:chOff x="2786976" y="4322911"/>
            <a:chExt cx="302160" cy="2182724"/>
          </a:xfrm>
        </p:grpSpPr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8A773D67-FEDA-D27E-15FD-16E3D7A486EB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모서리가 둥근 직사각형 155">
              <a:extLst>
                <a:ext uri="{FF2B5EF4-FFF2-40B4-BE49-F238E27FC236}">
                  <a16:creationId xmlns:a16="http://schemas.microsoft.com/office/drawing/2014/main" id="{4D46406A-A9D2-BFA6-791E-5A592433CF29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F18ABEAD-2881-201D-7B70-B0C9EB7E2B5C}"/>
              </a:ext>
            </a:extLst>
          </p:cNvPr>
          <p:cNvGrpSpPr/>
          <p:nvPr/>
        </p:nvGrpSpPr>
        <p:grpSpPr>
          <a:xfrm flipV="1">
            <a:off x="9533175" y="4397732"/>
            <a:ext cx="208727" cy="480258"/>
            <a:chOff x="2786976" y="4322911"/>
            <a:chExt cx="302160" cy="2182724"/>
          </a:xfrm>
        </p:grpSpPr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441D86C1-5914-53D5-94B5-350977BF2F30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모서리가 둥근 직사각형 158">
              <a:extLst>
                <a:ext uri="{FF2B5EF4-FFF2-40B4-BE49-F238E27FC236}">
                  <a16:creationId xmlns:a16="http://schemas.microsoft.com/office/drawing/2014/main" id="{9ED69B35-0F9B-D15F-ACCD-C499818186C1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3DEF0C14-227A-624A-DD9C-E265D4C12EBB}"/>
              </a:ext>
            </a:extLst>
          </p:cNvPr>
          <p:cNvGrpSpPr/>
          <p:nvPr/>
        </p:nvGrpSpPr>
        <p:grpSpPr>
          <a:xfrm rot="10800000" flipV="1">
            <a:off x="3205790" y="5882157"/>
            <a:ext cx="201558" cy="325944"/>
            <a:chOff x="2786976" y="4322911"/>
            <a:chExt cx="302160" cy="2182724"/>
          </a:xfrm>
        </p:grpSpPr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72C629D6-B036-87AF-4091-19EE348BE1DD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모서리가 둥근 직사각형 165">
              <a:extLst>
                <a:ext uri="{FF2B5EF4-FFF2-40B4-BE49-F238E27FC236}">
                  <a16:creationId xmlns:a16="http://schemas.microsoft.com/office/drawing/2014/main" id="{D65D6624-E215-4B6A-0788-F77E960D5CD0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6937E34F-1BD7-D797-B72F-260852188C08}"/>
              </a:ext>
            </a:extLst>
          </p:cNvPr>
          <p:cNvGrpSpPr/>
          <p:nvPr/>
        </p:nvGrpSpPr>
        <p:grpSpPr>
          <a:xfrm rot="10800000" flipV="1">
            <a:off x="6230011" y="5854274"/>
            <a:ext cx="208727" cy="378597"/>
            <a:chOff x="2786976" y="4322911"/>
            <a:chExt cx="302160" cy="2182724"/>
          </a:xfrm>
        </p:grpSpPr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9D6CD85A-3DF6-6F7A-2051-10B79354B58D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모서리가 둥근 직사각형 135">
              <a:extLst>
                <a:ext uri="{FF2B5EF4-FFF2-40B4-BE49-F238E27FC236}">
                  <a16:creationId xmlns:a16="http://schemas.microsoft.com/office/drawing/2014/main" id="{6E638606-C49D-B459-CEAC-6DC273E633B6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73C6BE49-A394-B65D-06E2-3396141A2D74}"/>
              </a:ext>
            </a:extLst>
          </p:cNvPr>
          <p:cNvGrpSpPr/>
          <p:nvPr/>
        </p:nvGrpSpPr>
        <p:grpSpPr>
          <a:xfrm rot="10800000" flipV="1">
            <a:off x="7330161" y="5859866"/>
            <a:ext cx="208727" cy="378597"/>
            <a:chOff x="2786976" y="4322911"/>
            <a:chExt cx="302160" cy="2182724"/>
          </a:xfrm>
        </p:grpSpPr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860F93BF-8607-5F58-FF61-6F9354FCF56E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모서리가 둥근 직사각형 135">
              <a:extLst>
                <a:ext uri="{FF2B5EF4-FFF2-40B4-BE49-F238E27FC236}">
                  <a16:creationId xmlns:a16="http://schemas.microsoft.com/office/drawing/2014/main" id="{53D9105B-A6C6-8DF6-81E5-F48D380B3160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1DE07610-F644-CBDC-8FBB-BB2D4D374B2B}"/>
              </a:ext>
            </a:extLst>
          </p:cNvPr>
          <p:cNvGrpSpPr/>
          <p:nvPr/>
        </p:nvGrpSpPr>
        <p:grpSpPr>
          <a:xfrm rot="10800000" flipV="1">
            <a:off x="8384397" y="5855830"/>
            <a:ext cx="208727" cy="378597"/>
            <a:chOff x="2786976" y="4322911"/>
            <a:chExt cx="302160" cy="2182724"/>
          </a:xfrm>
        </p:grpSpPr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1C0F3227-B9D6-4C5E-3FC8-60581DFE96FC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모서리가 둥근 직사각형 135">
              <a:extLst>
                <a:ext uri="{FF2B5EF4-FFF2-40B4-BE49-F238E27FC236}">
                  <a16:creationId xmlns:a16="http://schemas.microsoft.com/office/drawing/2014/main" id="{F04216FA-49EA-795B-58D6-02BA7D02E563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C6CD06BC-5C24-1A15-2EDC-D0DC8F960D16}"/>
              </a:ext>
            </a:extLst>
          </p:cNvPr>
          <p:cNvGrpSpPr/>
          <p:nvPr/>
        </p:nvGrpSpPr>
        <p:grpSpPr>
          <a:xfrm rot="10800000" flipV="1">
            <a:off x="9468976" y="5840557"/>
            <a:ext cx="208727" cy="378597"/>
            <a:chOff x="2786976" y="4322911"/>
            <a:chExt cx="302160" cy="2182724"/>
          </a:xfrm>
        </p:grpSpPr>
        <p:cxnSp>
          <p:nvCxnSpPr>
            <p:cNvPr id="94" name="직선 연결선 93">
              <a:extLst>
                <a:ext uri="{FF2B5EF4-FFF2-40B4-BE49-F238E27FC236}">
                  <a16:creationId xmlns:a16="http://schemas.microsoft.com/office/drawing/2014/main" id="{E4E2D4AE-B50C-9004-B968-2743DD83C4BC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모서리가 둥근 직사각형 135">
              <a:extLst>
                <a:ext uri="{FF2B5EF4-FFF2-40B4-BE49-F238E27FC236}">
                  <a16:creationId xmlns:a16="http://schemas.microsoft.com/office/drawing/2014/main" id="{01178104-89CF-60FD-5FAC-77BC29F607B3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AE923CCC-0A78-A7CD-B74A-F2AA3F309524}"/>
              </a:ext>
            </a:extLst>
          </p:cNvPr>
          <p:cNvGrpSpPr/>
          <p:nvPr/>
        </p:nvGrpSpPr>
        <p:grpSpPr>
          <a:xfrm>
            <a:off x="6791639" y="6667883"/>
            <a:ext cx="1222520" cy="883118"/>
            <a:chOff x="8973902" y="2454448"/>
            <a:chExt cx="1500996" cy="1323569"/>
          </a:xfrm>
        </p:grpSpPr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F3E67866-7604-B3F0-CBE7-39AD25419D9E}"/>
                </a:ext>
              </a:extLst>
            </p:cNvPr>
            <p:cNvGrpSpPr/>
            <p:nvPr/>
          </p:nvGrpSpPr>
          <p:grpSpPr>
            <a:xfrm>
              <a:off x="8973902" y="2454448"/>
              <a:ext cx="772709" cy="1049773"/>
              <a:chOff x="3189280" y="5351269"/>
              <a:chExt cx="772709" cy="1049773"/>
            </a:xfrm>
          </p:grpSpPr>
          <p:pic>
            <p:nvPicPr>
              <p:cNvPr id="141" name="그림 140">
                <a:extLst>
                  <a:ext uri="{FF2B5EF4-FFF2-40B4-BE49-F238E27FC236}">
                    <a16:creationId xmlns:a16="http://schemas.microsoft.com/office/drawing/2014/main" id="{FF9978DE-0788-0BA0-71D8-129C51B288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9280" y="5351269"/>
                <a:ext cx="772709" cy="788163"/>
              </a:xfrm>
              <a:prstGeom prst="rect">
                <a:avLst/>
              </a:prstGeom>
            </p:spPr>
          </p:pic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04251A4A-5944-FE09-272A-00EF829DF15B}"/>
                  </a:ext>
                </a:extLst>
              </p:cNvPr>
              <p:cNvSpPr txBox="1"/>
              <p:nvPr/>
            </p:nvSpPr>
            <p:spPr>
              <a:xfrm>
                <a:off x="3207235" y="6139432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err="1"/>
                  <a:t>휴벤코</a:t>
                </a:r>
                <a:r>
                  <a:rPr lang="en-US" altLang="ko-KR" sz="1100" b="1" dirty="0">
                    <a:latin typeface="+mj-ea"/>
                    <a:ea typeface="+mj-ea"/>
                  </a:rPr>
                  <a:t>5</a:t>
                </a:r>
                <a:endParaRPr lang="ko-KR" altLang="en-US" sz="11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128" name="그룹 127">
              <a:extLst>
                <a:ext uri="{FF2B5EF4-FFF2-40B4-BE49-F238E27FC236}">
                  <a16:creationId xmlns:a16="http://schemas.microsoft.com/office/drawing/2014/main" id="{B2A6CC22-E317-D184-1AAD-9C7AF2DA37B6}"/>
                </a:ext>
              </a:extLst>
            </p:cNvPr>
            <p:cNvGrpSpPr/>
            <p:nvPr/>
          </p:nvGrpSpPr>
          <p:grpSpPr>
            <a:xfrm>
              <a:off x="9739937" y="2603322"/>
              <a:ext cx="734961" cy="1174695"/>
              <a:chOff x="6439566" y="6500531"/>
              <a:chExt cx="734961" cy="1174695"/>
            </a:xfrm>
          </p:grpSpPr>
          <p:pic>
            <p:nvPicPr>
              <p:cNvPr id="139" name="그림 138">
                <a:extLst>
                  <a:ext uri="{FF2B5EF4-FFF2-40B4-BE49-F238E27FC236}">
                    <a16:creationId xmlns:a16="http://schemas.microsoft.com/office/drawing/2014/main" id="{8B256B00-081B-DE0D-D798-3DCC36A61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7183" y="6500531"/>
                <a:ext cx="546441" cy="544503"/>
              </a:xfrm>
              <a:prstGeom prst="rect">
                <a:avLst/>
              </a:prstGeom>
            </p:spPr>
          </p:pic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03A223F1-AC9E-7A7D-678B-3E2295562CAD}"/>
                  </a:ext>
                </a:extLst>
              </p:cNvPr>
              <p:cNvSpPr txBox="1"/>
              <p:nvPr/>
            </p:nvSpPr>
            <p:spPr>
              <a:xfrm>
                <a:off x="6439566" y="7052501"/>
                <a:ext cx="734961" cy="62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err="1"/>
                  <a:t>휴벤코</a:t>
                </a:r>
                <a:r>
                  <a:rPr lang="en-US" altLang="ko-KR" sz="1000" b="1" dirty="0">
                    <a:latin typeface="+mj-ea"/>
                    <a:ea typeface="+mj-ea"/>
                  </a:rPr>
                  <a:t>2.5</a:t>
                </a:r>
              </a:p>
            </p:txBody>
          </p:sp>
        </p:grpSp>
      </p:grpSp>
      <p:grpSp>
        <p:nvGrpSpPr>
          <p:cNvPr id="213" name="그룹 212">
            <a:extLst>
              <a:ext uri="{FF2B5EF4-FFF2-40B4-BE49-F238E27FC236}">
                <a16:creationId xmlns:a16="http://schemas.microsoft.com/office/drawing/2014/main" id="{B3F18B5B-C8BB-1087-681B-B0A834FAF24C}"/>
              </a:ext>
            </a:extLst>
          </p:cNvPr>
          <p:cNvGrpSpPr/>
          <p:nvPr/>
        </p:nvGrpSpPr>
        <p:grpSpPr>
          <a:xfrm>
            <a:off x="8014159" y="6648925"/>
            <a:ext cx="1222520" cy="883118"/>
            <a:chOff x="8973902" y="2454448"/>
            <a:chExt cx="1500996" cy="1323569"/>
          </a:xfrm>
        </p:grpSpPr>
        <p:grpSp>
          <p:nvGrpSpPr>
            <p:cNvPr id="214" name="그룹 213">
              <a:extLst>
                <a:ext uri="{FF2B5EF4-FFF2-40B4-BE49-F238E27FC236}">
                  <a16:creationId xmlns:a16="http://schemas.microsoft.com/office/drawing/2014/main" id="{66A0455D-5805-6894-2DCC-177F5EC17A35}"/>
                </a:ext>
              </a:extLst>
            </p:cNvPr>
            <p:cNvGrpSpPr/>
            <p:nvPr/>
          </p:nvGrpSpPr>
          <p:grpSpPr>
            <a:xfrm>
              <a:off x="8973902" y="2454448"/>
              <a:ext cx="772709" cy="1049773"/>
              <a:chOff x="3189280" y="5351269"/>
              <a:chExt cx="772709" cy="1049773"/>
            </a:xfrm>
          </p:grpSpPr>
          <p:pic>
            <p:nvPicPr>
              <p:cNvPr id="218" name="그림 217">
                <a:extLst>
                  <a:ext uri="{FF2B5EF4-FFF2-40B4-BE49-F238E27FC236}">
                    <a16:creationId xmlns:a16="http://schemas.microsoft.com/office/drawing/2014/main" id="{F83D40BB-1BC0-A097-F161-1F0548C07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9280" y="5351269"/>
                <a:ext cx="772709" cy="788163"/>
              </a:xfrm>
              <a:prstGeom prst="rect">
                <a:avLst/>
              </a:prstGeom>
            </p:spPr>
          </p:pic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27C1771F-867B-95C4-6903-BEC8617134EF}"/>
                  </a:ext>
                </a:extLst>
              </p:cNvPr>
              <p:cNvSpPr txBox="1"/>
              <p:nvPr/>
            </p:nvSpPr>
            <p:spPr>
              <a:xfrm>
                <a:off x="3207235" y="6139432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err="1"/>
                  <a:t>휴벤코</a:t>
                </a:r>
                <a:r>
                  <a:rPr lang="en-US" altLang="ko-KR" sz="1100" b="1" dirty="0">
                    <a:latin typeface="+mj-ea"/>
                    <a:ea typeface="+mj-ea"/>
                  </a:rPr>
                  <a:t>5</a:t>
                </a:r>
                <a:endParaRPr lang="ko-KR" altLang="en-US" sz="11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215" name="그룹 214">
              <a:extLst>
                <a:ext uri="{FF2B5EF4-FFF2-40B4-BE49-F238E27FC236}">
                  <a16:creationId xmlns:a16="http://schemas.microsoft.com/office/drawing/2014/main" id="{AA3C6D17-E63A-17A4-D98F-A359DE9E5864}"/>
                </a:ext>
              </a:extLst>
            </p:cNvPr>
            <p:cNvGrpSpPr/>
            <p:nvPr/>
          </p:nvGrpSpPr>
          <p:grpSpPr>
            <a:xfrm>
              <a:off x="9739937" y="2603322"/>
              <a:ext cx="734961" cy="1174695"/>
              <a:chOff x="6439566" y="6500531"/>
              <a:chExt cx="734961" cy="1174695"/>
            </a:xfrm>
          </p:grpSpPr>
          <p:pic>
            <p:nvPicPr>
              <p:cNvPr id="216" name="그림 215">
                <a:extLst>
                  <a:ext uri="{FF2B5EF4-FFF2-40B4-BE49-F238E27FC236}">
                    <a16:creationId xmlns:a16="http://schemas.microsoft.com/office/drawing/2014/main" id="{9F75CF9E-AA24-6AB8-13ED-83E338FCC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7183" y="6500531"/>
                <a:ext cx="546441" cy="544503"/>
              </a:xfrm>
              <a:prstGeom prst="rect">
                <a:avLst/>
              </a:prstGeom>
            </p:spPr>
          </p:pic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2CEB4355-1884-5A8D-48F7-0DFAB92D06C5}"/>
                  </a:ext>
                </a:extLst>
              </p:cNvPr>
              <p:cNvSpPr txBox="1"/>
              <p:nvPr/>
            </p:nvSpPr>
            <p:spPr>
              <a:xfrm>
                <a:off x="6439566" y="7052501"/>
                <a:ext cx="734961" cy="62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err="1"/>
                  <a:t>휴벤코</a:t>
                </a:r>
                <a:r>
                  <a:rPr lang="en-US" altLang="ko-KR" sz="1000" b="1" dirty="0">
                    <a:latin typeface="+mj-ea"/>
                    <a:ea typeface="+mj-ea"/>
                  </a:rPr>
                  <a:t>2.5</a:t>
                </a:r>
              </a:p>
            </p:txBody>
          </p:sp>
        </p:grpSp>
      </p:grp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F5549D61-A71C-689C-4AD1-D9C74500CEF7}"/>
              </a:ext>
            </a:extLst>
          </p:cNvPr>
          <p:cNvGrpSpPr/>
          <p:nvPr/>
        </p:nvGrpSpPr>
        <p:grpSpPr>
          <a:xfrm>
            <a:off x="9268255" y="6671785"/>
            <a:ext cx="1222520" cy="883118"/>
            <a:chOff x="8973902" y="2454448"/>
            <a:chExt cx="1500996" cy="1323569"/>
          </a:xfrm>
        </p:grpSpPr>
        <p:grpSp>
          <p:nvGrpSpPr>
            <p:cNvPr id="221" name="그룹 220">
              <a:extLst>
                <a:ext uri="{FF2B5EF4-FFF2-40B4-BE49-F238E27FC236}">
                  <a16:creationId xmlns:a16="http://schemas.microsoft.com/office/drawing/2014/main" id="{C2B3AA7B-C49A-31C4-7E30-098FF6C03548}"/>
                </a:ext>
              </a:extLst>
            </p:cNvPr>
            <p:cNvGrpSpPr/>
            <p:nvPr/>
          </p:nvGrpSpPr>
          <p:grpSpPr>
            <a:xfrm>
              <a:off x="8973902" y="2454448"/>
              <a:ext cx="772709" cy="1049773"/>
              <a:chOff x="3189280" y="5351269"/>
              <a:chExt cx="772709" cy="1049773"/>
            </a:xfrm>
          </p:grpSpPr>
          <p:pic>
            <p:nvPicPr>
              <p:cNvPr id="225" name="그림 224">
                <a:extLst>
                  <a:ext uri="{FF2B5EF4-FFF2-40B4-BE49-F238E27FC236}">
                    <a16:creationId xmlns:a16="http://schemas.microsoft.com/office/drawing/2014/main" id="{5987B09D-E313-10D9-31E5-052DDE7CB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9280" y="5351269"/>
                <a:ext cx="772709" cy="788163"/>
              </a:xfrm>
              <a:prstGeom prst="rect">
                <a:avLst/>
              </a:prstGeom>
            </p:spPr>
          </p:pic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BFDF56A5-730F-D95F-8488-EF53697841A4}"/>
                  </a:ext>
                </a:extLst>
              </p:cNvPr>
              <p:cNvSpPr txBox="1"/>
              <p:nvPr/>
            </p:nvSpPr>
            <p:spPr>
              <a:xfrm>
                <a:off x="3207235" y="6139432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err="1"/>
                  <a:t>휴벤코</a:t>
                </a:r>
                <a:r>
                  <a:rPr lang="en-US" altLang="ko-KR" sz="1100" b="1" dirty="0">
                    <a:latin typeface="+mj-ea"/>
                    <a:ea typeface="+mj-ea"/>
                  </a:rPr>
                  <a:t>5</a:t>
                </a:r>
                <a:endParaRPr lang="ko-KR" altLang="en-US" sz="11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222" name="그룹 221">
              <a:extLst>
                <a:ext uri="{FF2B5EF4-FFF2-40B4-BE49-F238E27FC236}">
                  <a16:creationId xmlns:a16="http://schemas.microsoft.com/office/drawing/2014/main" id="{A1C9A6B0-18E7-70A6-3525-5BFAFDB9740E}"/>
                </a:ext>
              </a:extLst>
            </p:cNvPr>
            <p:cNvGrpSpPr/>
            <p:nvPr/>
          </p:nvGrpSpPr>
          <p:grpSpPr>
            <a:xfrm>
              <a:off x="9739937" y="2603322"/>
              <a:ext cx="734961" cy="1174695"/>
              <a:chOff x="6439566" y="6500531"/>
              <a:chExt cx="734961" cy="1174695"/>
            </a:xfrm>
          </p:grpSpPr>
          <p:pic>
            <p:nvPicPr>
              <p:cNvPr id="223" name="그림 222">
                <a:extLst>
                  <a:ext uri="{FF2B5EF4-FFF2-40B4-BE49-F238E27FC236}">
                    <a16:creationId xmlns:a16="http://schemas.microsoft.com/office/drawing/2014/main" id="{CAC1DA6C-6454-AA52-F99F-6B0A850D8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7183" y="6500531"/>
                <a:ext cx="546441" cy="544503"/>
              </a:xfrm>
              <a:prstGeom prst="rect">
                <a:avLst/>
              </a:prstGeom>
            </p:spPr>
          </p:pic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11E11702-EF6B-F841-D637-B1C31DB0D7A8}"/>
                  </a:ext>
                </a:extLst>
              </p:cNvPr>
              <p:cNvSpPr txBox="1"/>
              <p:nvPr/>
            </p:nvSpPr>
            <p:spPr>
              <a:xfrm>
                <a:off x="6439566" y="7052501"/>
                <a:ext cx="734961" cy="62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err="1"/>
                  <a:t>휴벤코</a:t>
                </a:r>
                <a:r>
                  <a:rPr lang="en-US" altLang="ko-KR" sz="1000" b="1" dirty="0">
                    <a:latin typeface="+mj-ea"/>
                    <a:ea typeface="+mj-ea"/>
                  </a:rPr>
                  <a:t>2.5</a:t>
                </a:r>
              </a:p>
            </p:txBody>
          </p:sp>
        </p:grpSp>
      </p:grpSp>
      <p:grpSp>
        <p:nvGrpSpPr>
          <p:cNvPr id="227" name="그룹 226">
            <a:extLst>
              <a:ext uri="{FF2B5EF4-FFF2-40B4-BE49-F238E27FC236}">
                <a16:creationId xmlns:a16="http://schemas.microsoft.com/office/drawing/2014/main" id="{FCF18E93-C77C-3222-68DE-35B14213D2A3}"/>
              </a:ext>
            </a:extLst>
          </p:cNvPr>
          <p:cNvGrpSpPr/>
          <p:nvPr/>
        </p:nvGrpSpPr>
        <p:grpSpPr>
          <a:xfrm flipV="1">
            <a:off x="3218637" y="6420195"/>
            <a:ext cx="180325" cy="276999"/>
            <a:chOff x="2786976" y="4322911"/>
            <a:chExt cx="302160" cy="2182724"/>
          </a:xfrm>
        </p:grpSpPr>
        <p:cxnSp>
          <p:nvCxnSpPr>
            <p:cNvPr id="228" name="직선 연결선 227">
              <a:extLst>
                <a:ext uri="{FF2B5EF4-FFF2-40B4-BE49-F238E27FC236}">
                  <a16:creationId xmlns:a16="http://schemas.microsoft.com/office/drawing/2014/main" id="{BED1494A-BB43-1CBA-F7C1-F37620522E2F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모서리가 둥근 직사각형 131">
              <a:extLst>
                <a:ext uri="{FF2B5EF4-FFF2-40B4-BE49-F238E27FC236}">
                  <a16:creationId xmlns:a16="http://schemas.microsoft.com/office/drawing/2014/main" id="{2B8C1250-7040-92C7-5DF9-ABB63D10FF77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0" name="그룹 229">
            <a:extLst>
              <a:ext uri="{FF2B5EF4-FFF2-40B4-BE49-F238E27FC236}">
                <a16:creationId xmlns:a16="http://schemas.microsoft.com/office/drawing/2014/main" id="{75299830-D598-328E-6A38-DA6C56418C13}"/>
              </a:ext>
            </a:extLst>
          </p:cNvPr>
          <p:cNvGrpSpPr/>
          <p:nvPr/>
        </p:nvGrpSpPr>
        <p:grpSpPr>
          <a:xfrm>
            <a:off x="2770598" y="6697194"/>
            <a:ext cx="1222520" cy="883118"/>
            <a:chOff x="8973902" y="2454448"/>
            <a:chExt cx="1500996" cy="1323569"/>
          </a:xfrm>
        </p:grpSpPr>
        <p:grpSp>
          <p:nvGrpSpPr>
            <p:cNvPr id="231" name="그룹 230">
              <a:extLst>
                <a:ext uri="{FF2B5EF4-FFF2-40B4-BE49-F238E27FC236}">
                  <a16:creationId xmlns:a16="http://schemas.microsoft.com/office/drawing/2014/main" id="{3EA48E1A-46C5-1FF1-74BF-DCEBBE2AD000}"/>
                </a:ext>
              </a:extLst>
            </p:cNvPr>
            <p:cNvGrpSpPr/>
            <p:nvPr/>
          </p:nvGrpSpPr>
          <p:grpSpPr>
            <a:xfrm>
              <a:off x="8973902" y="2454448"/>
              <a:ext cx="772709" cy="1049773"/>
              <a:chOff x="3189280" y="5351269"/>
              <a:chExt cx="772709" cy="1049773"/>
            </a:xfrm>
          </p:grpSpPr>
          <p:pic>
            <p:nvPicPr>
              <p:cNvPr id="235" name="그림 234">
                <a:extLst>
                  <a:ext uri="{FF2B5EF4-FFF2-40B4-BE49-F238E27FC236}">
                    <a16:creationId xmlns:a16="http://schemas.microsoft.com/office/drawing/2014/main" id="{E182D740-08E0-C8F5-1F6F-8382D6E1E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9280" y="5351269"/>
                <a:ext cx="772709" cy="788163"/>
              </a:xfrm>
              <a:prstGeom prst="rect">
                <a:avLst/>
              </a:prstGeom>
            </p:spPr>
          </p:pic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F7DF9862-779A-B789-758B-57206026744B}"/>
                  </a:ext>
                </a:extLst>
              </p:cNvPr>
              <p:cNvSpPr txBox="1"/>
              <p:nvPr/>
            </p:nvSpPr>
            <p:spPr>
              <a:xfrm>
                <a:off x="3207235" y="6139432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err="1"/>
                  <a:t>휴벤코</a:t>
                </a:r>
                <a:r>
                  <a:rPr lang="en-US" altLang="ko-KR" sz="1100" b="1" dirty="0">
                    <a:latin typeface="+mj-ea"/>
                    <a:ea typeface="+mj-ea"/>
                  </a:rPr>
                  <a:t>5</a:t>
                </a:r>
                <a:endParaRPr lang="ko-KR" altLang="en-US" sz="11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232" name="그룹 231">
              <a:extLst>
                <a:ext uri="{FF2B5EF4-FFF2-40B4-BE49-F238E27FC236}">
                  <a16:creationId xmlns:a16="http://schemas.microsoft.com/office/drawing/2014/main" id="{551B6E27-2F48-27D7-716A-26202F6BCB38}"/>
                </a:ext>
              </a:extLst>
            </p:cNvPr>
            <p:cNvGrpSpPr/>
            <p:nvPr/>
          </p:nvGrpSpPr>
          <p:grpSpPr>
            <a:xfrm>
              <a:off x="9739937" y="2603322"/>
              <a:ext cx="734961" cy="1174695"/>
              <a:chOff x="6439566" y="6500531"/>
              <a:chExt cx="734961" cy="1174695"/>
            </a:xfrm>
          </p:grpSpPr>
          <p:pic>
            <p:nvPicPr>
              <p:cNvPr id="233" name="그림 232">
                <a:extLst>
                  <a:ext uri="{FF2B5EF4-FFF2-40B4-BE49-F238E27FC236}">
                    <a16:creationId xmlns:a16="http://schemas.microsoft.com/office/drawing/2014/main" id="{70718749-7A44-A5DE-E9A6-AFC006CC2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7183" y="6500531"/>
                <a:ext cx="546441" cy="544503"/>
              </a:xfrm>
              <a:prstGeom prst="rect">
                <a:avLst/>
              </a:prstGeom>
            </p:spPr>
          </p:pic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940A2012-0E13-6EE9-2FA4-B58B2EC96B66}"/>
                  </a:ext>
                </a:extLst>
              </p:cNvPr>
              <p:cNvSpPr txBox="1"/>
              <p:nvPr/>
            </p:nvSpPr>
            <p:spPr>
              <a:xfrm>
                <a:off x="6439566" y="7052501"/>
                <a:ext cx="734961" cy="62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err="1"/>
                  <a:t>휴벤코</a:t>
                </a:r>
                <a:r>
                  <a:rPr lang="en-US" altLang="ko-KR" sz="1000" b="1" dirty="0">
                    <a:latin typeface="+mj-ea"/>
                    <a:ea typeface="+mj-ea"/>
                  </a:rPr>
                  <a:t>2.5</a:t>
                </a:r>
              </a:p>
            </p:txBody>
          </p:sp>
        </p:grpSp>
      </p:grpSp>
      <p:grpSp>
        <p:nvGrpSpPr>
          <p:cNvPr id="237" name="그룹 236">
            <a:extLst>
              <a:ext uri="{FF2B5EF4-FFF2-40B4-BE49-F238E27FC236}">
                <a16:creationId xmlns:a16="http://schemas.microsoft.com/office/drawing/2014/main" id="{9C5A2C8E-6D6E-7036-F889-AB0505F1E64A}"/>
              </a:ext>
            </a:extLst>
          </p:cNvPr>
          <p:cNvGrpSpPr/>
          <p:nvPr/>
        </p:nvGrpSpPr>
        <p:grpSpPr>
          <a:xfrm flipV="1">
            <a:off x="6254990" y="6403103"/>
            <a:ext cx="180325" cy="276999"/>
            <a:chOff x="2786976" y="4322911"/>
            <a:chExt cx="302160" cy="2182724"/>
          </a:xfrm>
        </p:grpSpPr>
        <p:cxnSp>
          <p:nvCxnSpPr>
            <p:cNvPr id="238" name="직선 연결선 237">
              <a:extLst>
                <a:ext uri="{FF2B5EF4-FFF2-40B4-BE49-F238E27FC236}">
                  <a16:creationId xmlns:a16="http://schemas.microsoft.com/office/drawing/2014/main" id="{B2E8FCE2-9114-8725-78BE-5AA62D8B4C41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모서리가 둥근 직사각형 131">
              <a:extLst>
                <a:ext uri="{FF2B5EF4-FFF2-40B4-BE49-F238E27FC236}">
                  <a16:creationId xmlns:a16="http://schemas.microsoft.com/office/drawing/2014/main" id="{D9A39555-CCD8-420A-86E5-A412B292C9D5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0" name="그룹 239">
            <a:extLst>
              <a:ext uri="{FF2B5EF4-FFF2-40B4-BE49-F238E27FC236}">
                <a16:creationId xmlns:a16="http://schemas.microsoft.com/office/drawing/2014/main" id="{E705B14D-4100-0815-2049-C2B558FAE631}"/>
              </a:ext>
            </a:extLst>
          </p:cNvPr>
          <p:cNvGrpSpPr/>
          <p:nvPr/>
        </p:nvGrpSpPr>
        <p:grpSpPr>
          <a:xfrm flipV="1">
            <a:off x="7334291" y="6403616"/>
            <a:ext cx="180325" cy="276999"/>
            <a:chOff x="2786976" y="4322911"/>
            <a:chExt cx="302160" cy="2182724"/>
          </a:xfrm>
        </p:grpSpPr>
        <p:cxnSp>
          <p:nvCxnSpPr>
            <p:cNvPr id="241" name="직선 연결선 240">
              <a:extLst>
                <a:ext uri="{FF2B5EF4-FFF2-40B4-BE49-F238E27FC236}">
                  <a16:creationId xmlns:a16="http://schemas.microsoft.com/office/drawing/2014/main" id="{EE930CAD-32D7-1390-DADF-9FA4AF646719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모서리가 둥근 직사각형 131">
              <a:extLst>
                <a:ext uri="{FF2B5EF4-FFF2-40B4-BE49-F238E27FC236}">
                  <a16:creationId xmlns:a16="http://schemas.microsoft.com/office/drawing/2014/main" id="{CC421870-F96B-C1FD-6A7E-E595F529B2B6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3" name="그룹 242">
            <a:extLst>
              <a:ext uri="{FF2B5EF4-FFF2-40B4-BE49-F238E27FC236}">
                <a16:creationId xmlns:a16="http://schemas.microsoft.com/office/drawing/2014/main" id="{780E11E4-60DD-25BC-6E66-D19CBC87E8B2}"/>
              </a:ext>
            </a:extLst>
          </p:cNvPr>
          <p:cNvGrpSpPr/>
          <p:nvPr/>
        </p:nvGrpSpPr>
        <p:grpSpPr>
          <a:xfrm flipV="1">
            <a:off x="8385768" y="6358571"/>
            <a:ext cx="180325" cy="276999"/>
            <a:chOff x="2786976" y="4322911"/>
            <a:chExt cx="302160" cy="2182724"/>
          </a:xfrm>
        </p:grpSpPr>
        <p:cxnSp>
          <p:nvCxnSpPr>
            <p:cNvPr id="244" name="직선 연결선 243">
              <a:extLst>
                <a:ext uri="{FF2B5EF4-FFF2-40B4-BE49-F238E27FC236}">
                  <a16:creationId xmlns:a16="http://schemas.microsoft.com/office/drawing/2014/main" id="{CBC8DAD5-8B9E-164C-D8F1-8FA12B98CD7C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모서리가 둥근 직사각형 131">
              <a:extLst>
                <a:ext uri="{FF2B5EF4-FFF2-40B4-BE49-F238E27FC236}">
                  <a16:creationId xmlns:a16="http://schemas.microsoft.com/office/drawing/2014/main" id="{0DB41ADB-5BDD-A716-51E7-3E3E4D41159E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6" name="그룹 245">
            <a:extLst>
              <a:ext uri="{FF2B5EF4-FFF2-40B4-BE49-F238E27FC236}">
                <a16:creationId xmlns:a16="http://schemas.microsoft.com/office/drawing/2014/main" id="{C0367AB1-B92C-86B9-F34C-0B28E97A1E4A}"/>
              </a:ext>
            </a:extLst>
          </p:cNvPr>
          <p:cNvGrpSpPr/>
          <p:nvPr/>
        </p:nvGrpSpPr>
        <p:grpSpPr>
          <a:xfrm flipV="1">
            <a:off x="9470297" y="6358571"/>
            <a:ext cx="180325" cy="276999"/>
            <a:chOff x="2786976" y="4322911"/>
            <a:chExt cx="302160" cy="2182724"/>
          </a:xfrm>
        </p:grpSpPr>
        <p:cxnSp>
          <p:nvCxnSpPr>
            <p:cNvPr id="247" name="직선 연결선 246">
              <a:extLst>
                <a:ext uri="{FF2B5EF4-FFF2-40B4-BE49-F238E27FC236}">
                  <a16:creationId xmlns:a16="http://schemas.microsoft.com/office/drawing/2014/main" id="{B6BA8349-1FA5-5BDD-02AC-A2C7184E1E8A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모서리가 둥근 직사각형 131">
              <a:extLst>
                <a:ext uri="{FF2B5EF4-FFF2-40B4-BE49-F238E27FC236}">
                  <a16:creationId xmlns:a16="http://schemas.microsoft.com/office/drawing/2014/main" id="{A3F311A9-9320-AD80-F914-48C76315F55B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49" name="직선 화살표 연결선 248">
            <a:extLst>
              <a:ext uri="{FF2B5EF4-FFF2-40B4-BE49-F238E27FC236}">
                <a16:creationId xmlns:a16="http://schemas.microsoft.com/office/drawing/2014/main" id="{046DC87B-6E84-CDDF-B037-E65BFCC88CB1}"/>
              </a:ext>
            </a:extLst>
          </p:cNvPr>
          <p:cNvCxnSpPr>
            <a:cxnSpLocks/>
          </p:cNvCxnSpPr>
          <p:nvPr/>
        </p:nvCxnSpPr>
        <p:spPr>
          <a:xfrm>
            <a:off x="3308800" y="6160545"/>
            <a:ext cx="0" cy="27909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직선 화살표 연결선 250">
            <a:extLst>
              <a:ext uri="{FF2B5EF4-FFF2-40B4-BE49-F238E27FC236}">
                <a16:creationId xmlns:a16="http://schemas.microsoft.com/office/drawing/2014/main" id="{F886BF26-0122-B07F-5D30-4DC00B841BE3}"/>
              </a:ext>
            </a:extLst>
          </p:cNvPr>
          <p:cNvCxnSpPr>
            <a:cxnSpLocks/>
          </p:cNvCxnSpPr>
          <p:nvPr/>
        </p:nvCxnSpPr>
        <p:spPr>
          <a:xfrm>
            <a:off x="6345153" y="6170689"/>
            <a:ext cx="0" cy="27909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직선 화살표 연결선 251">
            <a:extLst>
              <a:ext uri="{FF2B5EF4-FFF2-40B4-BE49-F238E27FC236}">
                <a16:creationId xmlns:a16="http://schemas.microsoft.com/office/drawing/2014/main" id="{247B3A5B-0789-7CB5-C1DE-4AD0F3851DBC}"/>
              </a:ext>
            </a:extLst>
          </p:cNvPr>
          <p:cNvCxnSpPr>
            <a:cxnSpLocks/>
          </p:cNvCxnSpPr>
          <p:nvPr/>
        </p:nvCxnSpPr>
        <p:spPr>
          <a:xfrm>
            <a:off x="7441676" y="6170689"/>
            <a:ext cx="0" cy="27909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직선 화살표 연결선 252">
            <a:extLst>
              <a:ext uri="{FF2B5EF4-FFF2-40B4-BE49-F238E27FC236}">
                <a16:creationId xmlns:a16="http://schemas.microsoft.com/office/drawing/2014/main" id="{25A583F5-50F2-F9BC-A7B5-D3C663315502}"/>
              </a:ext>
            </a:extLst>
          </p:cNvPr>
          <p:cNvCxnSpPr>
            <a:cxnSpLocks/>
          </p:cNvCxnSpPr>
          <p:nvPr/>
        </p:nvCxnSpPr>
        <p:spPr>
          <a:xfrm>
            <a:off x="8475931" y="6170689"/>
            <a:ext cx="0" cy="27909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직선 화살표 연결선 253">
            <a:extLst>
              <a:ext uri="{FF2B5EF4-FFF2-40B4-BE49-F238E27FC236}">
                <a16:creationId xmlns:a16="http://schemas.microsoft.com/office/drawing/2014/main" id="{D9DA4107-D6D0-F55A-D99F-0B2847957B70}"/>
              </a:ext>
            </a:extLst>
          </p:cNvPr>
          <p:cNvCxnSpPr>
            <a:cxnSpLocks/>
          </p:cNvCxnSpPr>
          <p:nvPr/>
        </p:nvCxnSpPr>
        <p:spPr>
          <a:xfrm>
            <a:off x="9560460" y="6141587"/>
            <a:ext cx="0" cy="27909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DF3A5D7-5807-772B-108E-92941E727044}"/>
              </a:ext>
            </a:extLst>
          </p:cNvPr>
          <p:cNvSpPr txBox="1"/>
          <p:nvPr/>
        </p:nvSpPr>
        <p:spPr>
          <a:xfrm>
            <a:off x="5569264" y="4570075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2. </a:t>
            </a:r>
            <a:r>
              <a:rPr lang="ko-KR" altLang="en-US" sz="900" b="1" dirty="0" err="1"/>
              <a:t>급기</a:t>
            </a:r>
            <a:r>
              <a:rPr lang="en-US" altLang="ko-KR" sz="900" b="1" dirty="0"/>
              <a:t>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FF7CD-84F6-83BD-9EE1-2923E456E259}"/>
              </a:ext>
            </a:extLst>
          </p:cNvPr>
          <p:cNvSpPr txBox="1"/>
          <p:nvPr/>
        </p:nvSpPr>
        <p:spPr>
          <a:xfrm>
            <a:off x="9732612" y="3520282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7B74F1C-D269-E3A7-826E-4F316B8242A1}"/>
              </a:ext>
            </a:extLst>
          </p:cNvPr>
          <p:cNvSpPr txBox="1"/>
          <p:nvPr/>
        </p:nvSpPr>
        <p:spPr>
          <a:xfrm>
            <a:off x="9612227" y="2045595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08915B2-857E-869B-906E-1F4A3943FF2E}"/>
              </a:ext>
            </a:extLst>
          </p:cNvPr>
          <p:cNvSpPr txBox="1"/>
          <p:nvPr/>
        </p:nvSpPr>
        <p:spPr>
          <a:xfrm>
            <a:off x="9746834" y="5871675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2. </a:t>
            </a:r>
            <a:r>
              <a:rPr lang="ko-KR" altLang="en-US" sz="900" b="1" dirty="0" err="1"/>
              <a:t>급기</a:t>
            </a:r>
            <a:r>
              <a:rPr lang="en-US" altLang="ko-KR" sz="900" b="1" dirty="0"/>
              <a:t>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437B8F3-0B4F-9967-F411-BA2A367E9A36}"/>
              </a:ext>
            </a:extLst>
          </p:cNvPr>
          <p:cNvSpPr txBox="1"/>
          <p:nvPr/>
        </p:nvSpPr>
        <p:spPr>
          <a:xfrm>
            <a:off x="9799904" y="4598631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2. </a:t>
            </a:r>
            <a:r>
              <a:rPr lang="ko-KR" altLang="en-US" sz="900" b="1" dirty="0" err="1"/>
              <a:t>급기</a:t>
            </a:r>
            <a:r>
              <a:rPr lang="en-US" altLang="ko-KR" sz="900" b="1" dirty="0"/>
              <a:t>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B2E293B2-3D43-8E31-9727-B98122B86BB7}"/>
              </a:ext>
            </a:extLst>
          </p:cNvPr>
          <p:cNvGrpSpPr/>
          <p:nvPr/>
        </p:nvGrpSpPr>
        <p:grpSpPr>
          <a:xfrm>
            <a:off x="2852727" y="2323962"/>
            <a:ext cx="1443024" cy="962799"/>
            <a:chOff x="4214050" y="5627747"/>
            <a:chExt cx="1443024" cy="962799"/>
          </a:xfrm>
        </p:grpSpPr>
        <p:pic>
          <p:nvPicPr>
            <p:cNvPr id="97" name="그림 96">
              <a:extLst>
                <a:ext uri="{FF2B5EF4-FFF2-40B4-BE49-F238E27FC236}">
                  <a16:creationId xmlns:a16="http://schemas.microsoft.com/office/drawing/2014/main" id="{9CAF0DA6-671F-16BF-727E-A79784797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9890" y="5904746"/>
              <a:ext cx="733425" cy="685800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B0FB073-3E61-1ABD-047E-EFC2E846644E}"/>
                </a:ext>
              </a:extLst>
            </p:cNvPr>
            <p:cNvSpPr txBox="1"/>
            <p:nvPr/>
          </p:nvSpPr>
          <p:spPr>
            <a:xfrm>
              <a:off x="4214050" y="5627747"/>
              <a:ext cx="14430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/>
                <a:t>거실배기</a:t>
              </a:r>
              <a:r>
                <a:rPr lang="en-US" altLang="ko-KR" sz="1000" b="1" dirty="0"/>
                <a:t>2(RA2)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cxnSp>
        <p:nvCxnSpPr>
          <p:cNvPr id="99" name="직선 화살표 연결선 98">
            <a:extLst>
              <a:ext uri="{FF2B5EF4-FFF2-40B4-BE49-F238E27FC236}">
                <a16:creationId xmlns:a16="http://schemas.microsoft.com/office/drawing/2014/main" id="{1786AAA6-A307-8628-087F-36797B64D0C3}"/>
              </a:ext>
            </a:extLst>
          </p:cNvPr>
          <p:cNvCxnSpPr/>
          <p:nvPr/>
        </p:nvCxnSpPr>
        <p:spPr>
          <a:xfrm flipH="1">
            <a:off x="3327318" y="3751114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124C921E-D615-F2E4-8D63-634DD6A42A0B}"/>
              </a:ext>
            </a:extLst>
          </p:cNvPr>
          <p:cNvGrpSpPr/>
          <p:nvPr/>
        </p:nvGrpSpPr>
        <p:grpSpPr>
          <a:xfrm rot="10800000" flipV="1">
            <a:off x="3219153" y="3345640"/>
            <a:ext cx="208727" cy="378597"/>
            <a:chOff x="2786976" y="4322911"/>
            <a:chExt cx="302160" cy="2182724"/>
          </a:xfrm>
        </p:grpSpPr>
        <p:cxnSp>
          <p:nvCxnSpPr>
            <p:cNvPr id="101" name="직선 연결선 100">
              <a:extLst>
                <a:ext uri="{FF2B5EF4-FFF2-40B4-BE49-F238E27FC236}">
                  <a16:creationId xmlns:a16="http://schemas.microsoft.com/office/drawing/2014/main" id="{DC6D8FBB-8160-8193-EA49-B2285BEB6B36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모서리가 둥근 직사각형 89">
              <a:extLst>
                <a:ext uri="{FF2B5EF4-FFF2-40B4-BE49-F238E27FC236}">
                  <a16:creationId xmlns:a16="http://schemas.microsoft.com/office/drawing/2014/main" id="{E96DD0CA-8939-4711-0877-2F40801667A4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F85A65DF-9B58-BD1C-71DE-639F51316B4A}"/>
              </a:ext>
            </a:extLst>
          </p:cNvPr>
          <p:cNvGrpSpPr/>
          <p:nvPr/>
        </p:nvGrpSpPr>
        <p:grpSpPr>
          <a:xfrm flipV="1">
            <a:off x="3227947" y="4246878"/>
            <a:ext cx="208727" cy="480258"/>
            <a:chOff x="2786976" y="4322911"/>
            <a:chExt cx="302160" cy="2182724"/>
          </a:xfrm>
        </p:grpSpPr>
        <p:cxnSp>
          <p:nvCxnSpPr>
            <p:cNvPr id="109" name="직선 연결선 108">
              <a:extLst>
                <a:ext uri="{FF2B5EF4-FFF2-40B4-BE49-F238E27FC236}">
                  <a16:creationId xmlns:a16="http://schemas.microsoft.com/office/drawing/2014/main" id="{2D601BE3-7A79-4784-B705-AA9C9DFEE886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모서리가 둥근 직사각형 131">
              <a:extLst>
                <a:ext uri="{FF2B5EF4-FFF2-40B4-BE49-F238E27FC236}">
                  <a16:creationId xmlns:a16="http://schemas.microsoft.com/office/drawing/2014/main" id="{CEABAEF1-ABD1-A25C-1EAC-D410E3F84231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9EE6D434-83FC-3F54-2461-10814EDF2EC3}"/>
              </a:ext>
            </a:extLst>
          </p:cNvPr>
          <p:cNvSpPr txBox="1"/>
          <p:nvPr/>
        </p:nvSpPr>
        <p:spPr>
          <a:xfrm>
            <a:off x="3289512" y="3401791"/>
            <a:ext cx="10759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b="1" dirty="0"/>
              <a:t>거실배기</a:t>
            </a:r>
            <a:r>
              <a:rPr lang="en-US" altLang="ko-KR" sz="900" b="1" dirty="0"/>
              <a:t>2</a:t>
            </a:r>
            <a:r>
              <a:rPr lang="ko-KR" altLang="en-US" sz="900" b="1" dirty="0"/>
              <a:t> 케이블</a:t>
            </a:r>
            <a:endParaRPr lang="en-US" altLang="ko-KR" sz="900" b="1" dirty="0"/>
          </a:p>
        </p:txBody>
      </p: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9F964492-5D2B-23DC-61C0-E6B8629B46BF}"/>
              </a:ext>
            </a:extLst>
          </p:cNvPr>
          <p:cNvGrpSpPr/>
          <p:nvPr/>
        </p:nvGrpSpPr>
        <p:grpSpPr>
          <a:xfrm>
            <a:off x="625751" y="5037223"/>
            <a:ext cx="1047589" cy="1000841"/>
            <a:chOff x="1089313" y="5151901"/>
            <a:chExt cx="1047589" cy="1000841"/>
          </a:xfrm>
        </p:grpSpPr>
        <p:pic>
          <p:nvPicPr>
            <p:cNvPr id="113" name="그림 112">
              <a:extLst>
                <a:ext uri="{FF2B5EF4-FFF2-40B4-BE49-F238E27FC236}">
                  <a16:creationId xmlns:a16="http://schemas.microsoft.com/office/drawing/2014/main" id="{9684D59E-6E77-2A99-64EA-AC3CD07FB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089313" y="5151901"/>
              <a:ext cx="1047589" cy="721320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D26B820-03DF-88DB-A379-B9A67F2161EF}"/>
                </a:ext>
              </a:extLst>
            </p:cNvPr>
            <p:cNvSpPr txBox="1"/>
            <p:nvPr/>
          </p:nvSpPr>
          <p:spPr>
            <a:xfrm>
              <a:off x="1374518" y="5906521"/>
              <a:ext cx="441146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1000" b="1" dirty="0">
                  <a:latin typeface="+mj-ea"/>
                  <a:ea typeface="+mj-ea"/>
                </a:rPr>
                <a:t>후드</a:t>
              </a:r>
            </a:p>
          </p:txBody>
        </p:sp>
      </p:grpSp>
      <p:cxnSp>
        <p:nvCxnSpPr>
          <p:cNvPr id="117" name="직선 화살표 연결선 116">
            <a:extLst>
              <a:ext uri="{FF2B5EF4-FFF2-40B4-BE49-F238E27FC236}">
                <a16:creationId xmlns:a16="http://schemas.microsoft.com/office/drawing/2014/main" id="{3DD15909-E6E8-B0C2-00AE-ED70CE593462}"/>
              </a:ext>
            </a:extLst>
          </p:cNvPr>
          <p:cNvCxnSpPr>
            <a:cxnSpLocks/>
          </p:cNvCxnSpPr>
          <p:nvPr/>
        </p:nvCxnSpPr>
        <p:spPr>
          <a:xfrm flipV="1">
            <a:off x="1087576" y="4553444"/>
            <a:ext cx="10076" cy="358820"/>
          </a:xfrm>
          <a:prstGeom prst="straightConnector1">
            <a:avLst/>
          </a:prstGeom>
          <a:ln w="28575">
            <a:solidFill>
              <a:srgbClr val="5B9BD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B2C3976-47C1-25B6-7F14-F08F00BC0A56}"/>
              </a:ext>
            </a:extLst>
          </p:cNvPr>
          <p:cNvSpPr txBox="1"/>
          <p:nvPr/>
        </p:nvSpPr>
        <p:spPr>
          <a:xfrm>
            <a:off x="-14294" y="4209906"/>
            <a:ext cx="11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>
                <a:solidFill>
                  <a:schemeClr val="accent2">
                    <a:lumMod val="75000"/>
                  </a:schemeClr>
                </a:solidFill>
              </a:rPr>
              <a:t>후드 통신 케이블</a:t>
            </a:r>
            <a:endParaRPr lang="en-US" altLang="ko-KR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altLang="ko-KR" sz="900" b="1" dirty="0">
                <a:solidFill>
                  <a:schemeClr val="accent2">
                    <a:lumMod val="75000"/>
                  </a:schemeClr>
                </a:solidFill>
              </a:rPr>
              <a:t>HOOD-485</a:t>
            </a:r>
            <a:endParaRPr lang="ko-KR" altLang="en-US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1E1B2AB8-4083-0AA9-E60B-82F99B81D459}"/>
              </a:ext>
            </a:extLst>
          </p:cNvPr>
          <p:cNvGrpSpPr/>
          <p:nvPr/>
        </p:nvGrpSpPr>
        <p:grpSpPr>
          <a:xfrm rot="5400000">
            <a:off x="907240" y="4265849"/>
            <a:ext cx="372174" cy="144822"/>
            <a:chOff x="2529346" y="1358453"/>
            <a:chExt cx="629253" cy="144822"/>
          </a:xfrm>
          <a:solidFill>
            <a:srgbClr val="FFC000"/>
          </a:solidFill>
        </p:grpSpPr>
        <p:cxnSp>
          <p:nvCxnSpPr>
            <p:cNvPr id="120" name="직선 화살표 연결선 119">
              <a:extLst>
                <a:ext uri="{FF2B5EF4-FFF2-40B4-BE49-F238E27FC236}">
                  <a16:creationId xmlns:a16="http://schemas.microsoft.com/office/drawing/2014/main" id="{3A92F077-8BD3-914D-8342-416596DD6662}"/>
                </a:ext>
              </a:extLst>
            </p:cNvPr>
            <p:cNvCxnSpPr/>
            <p:nvPr/>
          </p:nvCxnSpPr>
          <p:spPr>
            <a:xfrm>
              <a:off x="2529346" y="1428108"/>
              <a:ext cx="539037" cy="852"/>
            </a:xfrm>
            <a:prstGeom prst="straightConnector1">
              <a:avLst/>
            </a:prstGeom>
            <a:grpFill/>
            <a:ln w="57150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모서리가 둥근 직사각형 149">
              <a:extLst>
                <a:ext uri="{FF2B5EF4-FFF2-40B4-BE49-F238E27FC236}">
                  <a16:creationId xmlns:a16="http://schemas.microsoft.com/office/drawing/2014/main" id="{57DCA412-F261-444E-4E3F-9CD321510D05}"/>
                </a:ext>
              </a:extLst>
            </p:cNvPr>
            <p:cNvSpPr/>
            <p:nvPr/>
          </p:nvSpPr>
          <p:spPr>
            <a:xfrm rot="16200000">
              <a:off x="3024696" y="1369372"/>
              <a:ext cx="144822" cy="12298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A140A34C-236E-7555-7D1C-3791DDDD83E3}"/>
              </a:ext>
            </a:extLst>
          </p:cNvPr>
          <p:cNvSpPr txBox="1"/>
          <p:nvPr/>
        </p:nvSpPr>
        <p:spPr>
          <a:xfrm>
            <a:off x="162035" y="4632396"/>
            <a:ext cx="8883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RJ45 UTP 8C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612EBCE-6FC6-5445-1CF1-2B79FDCDDFB1}"/>
              </a:ext>
            </a:extLst>
          </p:cNvPr>
          <p:cNvSpPr txBox="1"/>
          <p:nvPr/>
        </p:nvSpPr>
        <p:spPr>
          <a:xfrm>
            <a:off x="1270363" y="2522182"/>
            <a:ext cx="1096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 dirty="0" err="1">
                <a:solidFill>
                  <a:srgbClr val="FF0000"/>
                </a:solidFill>
              </a:rPr>
              <a:t>홈넷</a:t>
            </a:r>
            <a:r>
              <a:rPr lang="ko-KR" altLang="en-US" sz="800" b="1" dirty="0">
                <a:solidFill>
                  <a:srgbClr val="FF0000"/>
                </a:solidFill>
              </a:rPr>
              <a:t> 통신 케이블</a:t>
            </a:r>
            <a:endParaRPr lang="en-US" altLang="ko-KR" sz="800" b="1" dirty="0">
              <a:solidFill>
                <a:srgbClr val="FF0000"/>
              </a:solidFill>
            </a:endParaRPr>
          </a:p>
        </p:txBody>
      </p: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287748BD-7A10-4367-4B99-22CDD0663161}"/>
              </a:ext>
            </a:extLst>
          </p:cNvPr>
          <p:cNvGrpSpPr/>
          <p:nvPr/>
        </p:nvGrpSpPr>
        <p:grpSpPr>
          <a:xfrm>
            <a:off x="2286193" y="2716653"/>
            <a:ext cx="648875" cy="749014"/>
            <a:chOff x="3038937" y="3309524"/>
            <a:chExt cx="1447420" cy="1439014"/>
          </a:xfrm>
        </p:grpSpPr>
        <p:pic>
          <p:nvPicPr>
            <p:cNvPr id="148" name="그림 147">
              <a:extLst>
                <a:ext uri="{FF2B5EF4-FFF2-40B4-BE49-F238E27FC236}">
                  <a16:creationId xmlns:a16="http://schemas.microsoft.com/office/drawing/2014/main" id="{7C4F1820-CE39-22EE-F874-8D12D7BAC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58206" y="3309524"/>
              <a:ext cx="1207705" cy="764879"/>
            </a:xfrm>
            <a:prstGeom prst="rect">
              <a:avLst/>
            </a:prstGeom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0CCCA18-F86D-223E-09AF-5DB062F2E496}"/>
                </a:ext>
              </a:extLst>
            </p:cNvPr>
            <p:cNvSpPr txBox="1"/>
            <p:nvPr/>
          </p:nvSpPr>
          <p:spPr>
            <a:xfrm>
              <a:off x="3038937" y="4152088"/>
              <a:ext cx="1447420" cy="59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dirty="0" err="1"/>
                <a:t>월패드</a:t>
              </a:r>
              <a:endParaRPr lang="en-US" altLang="ko-KR" sz="800" b="1" dirty="0"/>
            </a:p>
            <a:p>
              <a:pPr algn="ctr"/>
              <a:r>
                <a:rPr lang="en-US" altLang="ko-KR" sz="800" b="1" dirty="0"/>
                <a:t>(</a:t>
              </a:r>
              <a:r>
                <a:rPr lang="ko-KR" altLang="en-US" sz="800" b="1" dirty="0" err="1"/>
                <a:t>씨브이넷</a:t>
              </a:r>
              <a:r>
                <a:rPr lang="en-US" altLang="ko-KR" sz="800" b="1" dirty="0"/>
                <a:t>)</a:t>
              </a:r>
            </a:p>
          </p:txBody>
        </p:sp>
      </p:grpSp>
      <p:cxnSp>
        <p:nvCxnSpPr>
          <p:cNvPr id="153" name="직선 화살표 연결선 152">
            <a:extLst>
              <a:ext uri="{FF2B5EF4-FFF2-40B4-BE49-F238E27FC236}">
                <a16:creationId xmlns:a16="http://schemas.microsoft.com/office/drawing/2014/main" id="{A3C3B06A-51FB-870A-3458-DC733D9A9F37}"/>
              </a:ext>
            </a:extLst>
          </p:cNvPr>
          <p:cNvCxnSpPr/>
          <p:nvPr/>
        </p:nvCxnSpPr>
        <p:spPr>
          <a:xfrm flipH="1">
            <a:off x="1962187" y="2842460"/>
            <a:ext cx="366989" cy="10375"/>
          </a:xfrm>
          <a:prstGeom prst="straightConnector1">
            <a:avLst/>
          </a:prstGeom>
          <a:ln w="28575">
            <a:solidFill>
              <a:srgbClr val="5B9BD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그룹 206">
            <a:extLst>
              <a:ext uri="{FF2B5EF4-FFF2-40B4-BE49-F238E27FC236}">
                <a16:creationId xmlns:a16="http://schemas.microsoft.com/office/drawing/2014/main" id="{C2DC4ABA-DC45-F79C-63CE-3BF4739FF1D7}"/>
              </a:ext>
            </a:extLst>
          </p:cNvPr>
          <p:cNvGrpSpPr/>
          <p:nvPr/>
        </p:nvGrpSpPr>
        <p:grpSpPr>
          <a:xfrm>
            <a:off x="1597495" y="2771164"/>
            <a:ext cx="330825" cy="108453"/>
            <a:chOff x="2529346" y="1358453"/>
            <a:chExt cx="629253" cy="144822"/>
          </a:xfrm>
          <a:solidFill>
            <a:srgbClr val="FF0000"/>
          </a:solidFill>
        </p:grpSpPr>
        <p:cxnSp>
          <p:nvCxnSpPr>
            <p:cNvPr id="208" name="직선 화살표 연결선 207">
              <a:extLst>
                <a:ext uri="{FF2B5EF4-FFF2-40B4-BE49-F238E27FC236}">
                  <a16:creationId xmlns:a16="http://schemas.microsoft.com/office/drawing/2014/main" id="{087A5C54-9441-589C-9A74-7E6D6D4C35C9}"/>
                </a:ext>
              </a:extLst>
            </p:cNvPr>
            <p:cNvCxnSpPr/>
            <p:nvPr/>
          </p:nvCxnSpPr>
          <p:spPr>
            <a:xfrm>
              <a:off x="2529346" y="1428108"/>
              <a:ext cx="539037" cy="852"/>
            </a:xfrm>
            <a:prstGeom prst="straightConnector1">
              <a:avLst/>
            </a:prstGeom>
            <a:grpFill/>
            <a:ln w="5715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모서리가 둥근 직사각형 146">
              <a:extLst>
                <a:ext uri="{FF2B5EF4-FFF2-40B4-BE49-F238E27FC236}">
                  <a16:creationId xmlns:a16="http://schemas.microsoft.com/office/drawing/2014/main" id="{14B1E128-356F-4B34-EA99-041816E2331B}"/>
                </a:ext>
              </a:extLst>
            </p:cNvPr>
            <p:cNvSpPr/>
            <p:nvPr/>
          </p:nvSpPr>
          <p:spPr>
            <a:xfrm rot="16200000">
              <a:off x="3024696" y="1369372"/>
              <a:ext cx="144822" cy="12298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0" name="TextBox 249">
            <a:extLst>
              <a:ext uri="{FF2B5EF4-FFF2-40B4-BE49-F238E27FC236}">
                <a16:creationId xmlns:a16="http://schemas.microsoft.com/office/drawing/2014/main" id="{8BE5F57D-7EC1-DCC6-BCA4-B66FA16F75D3}"/>
              </a:ext>
            </a:extLst>
          </p:cNvPr>
          <p:cNvSpPr txBox="1"/>
          <p:nvPr/>
        </p:nvSpPr>
        <p:spPr>
          <a:xfrm>
            <a:off x="1740268" y="3000933"/>
            <a:ext cx="6559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>
                <a:latin typeface="+mj-ea"/>
                <a:ea typeface="+mj-ea"/>
              </a:rPr>
              <a:t>RJ45 UTP 8C</a:t>
            </a:r>
          </a:p>
        </p:txBody>
      </p:sp>
      <p:cxnSp>
        <p:nvCxnSpPr>
          <p:cNvPr id="257" name="직선 화살표 연결선 256">
            <a:extLst>
              <a:ext uri="{FF2B5EF4-FFF2-40B4-BE49-F238E27FC236}">
                <a16:creationId xmlns:a16="http://schemas.microsoft.com/office/drawing/2014/main" id="{BC232D28-A72D-2DD4-7D49-C4B12BBA8690}"/>
              </a:ext>
            </a:extLst>
          </p:cNvPr>
          <p:cNvCxnSpPr>
            <a:cxnSpLocks/>
          </p:cNvCxnSpPr>
          <p:nvPr/>
        </p:nvCxnSpPr>
        <p:spPr>
          <a:xfrm>
            <a:off x="125975" y="2949880"/>
            <a:ext cx="36758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8527F933-254D-5BC7-2E9C-B6DF689C8D06}"/>
              </a:ext>
            </a:extLst>
          </p:cNvPr>
          <p:cNvSpPr/>
          <p:nvPr/>
        </p:nvSpPr>
        <p:spPr>
          <a:xfrm>
            <a:off x="277337" y="255769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701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4094A-397A-B2BF-FFBF-11FD81243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C93236B7-9219-7DA6-C506-6EAC06B4B7B0}"/>
              </a:ext>
            </a:extLst>
          </p:cNvPr>
          <p:cNvSpPr/>
          <p:nvPr/>
        </p:nvSpPr>
        <p:spPr>
          <a:xfrm>
            <a:off x="358047" y="3690246"/>
            <a:ext cx="4394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938467">
              <a:buFont typeface="Wingdings"/>
              <a:buChar char="§"/>
              <a:defRPr/>
            </a:pPr>
            <a:r>
              <a:rPr lang="ko-KR" altLang="en-US" sz="1600" b="1" dirty="0">
                <a:latin typeface="+mn-ea"/>
                <a:cs typeface="Pretendard Bold"/>
              </a:rPr>
              <a:t>센서 범위에 따른 자동 공청모드 </a:t>
            </a:r>
            <a:r>
              <a:rPr lang="ko-KR" altLang="en-US" sz="1600" b="1" dirty="0" err="1">
                <a:latin typeface="+mn-ea"/>
                <a:cs typeface="Pretendard Bold"/>
              </a:rPr>
              <a:t>풍량</a:t>
            </a:r>
            <a:r>
              <a:rPr lang="ko-KR" altLang="en-US" sz="1600" b="1" dirty="0">
                <a:latin typeface="+mn-ea"/>
                <a:cs typeface="Pretendard Bold"/>
              </a:rPr>
              <a:t> 단계</a:t>
            </a:r>
            <a:endParaRPr lang="en-US" altLang="ko-KR" sz="1600" b="1" dirty="0">
              <a:latin typeface="+mn-ea"/>
              <a:cs typeface="Pretendard Bold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9CCB44B-4BBB-3477-636E-5E3310AA058C}"/>
              </a:ext>
            </a:extLst>
          </p:cNvPr>
          <p:cNvSpPr/>
          <p:nvPr/>
        </p:nvSpPr>
        <p:spPr>
          <a:xfrm>
            <a:off x="358047" y="612940"/>
            <a:ext cx="2946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38467">
              <a:buFont typeface="Wingdings" panose="05000000000000000000" pitchFamily="2" charset="2"/>
              <a:buChar char="§"/>
            </a:pPr>
            <a:r>
              <a:rPr lang="ko-KR" altLang="en-US" sz="1600" b="1" dirty="0" err="1">
                <a:latin typeface="+mn-ea"/>
                <a:cs typeface="Pretendard Bold" panose="02000803000000020004" pitchFamily="2" charset="-127"/>
              </a:rPr>
              <a:t>통합공기질</a:t>
            </a:r>
            <a:r>
              <a:rPr lang="ko-KR" altLang="en-US" sz="1600" b="1" dirty="0">
                <a:latin typeface="+mn-ea"/>
                <a:cs typeface="Pretendard Bold" panose="02000803000000020004" pitchFamily="2" charset="-127"/>
              </a:rPr>
              <a:t> 센서 측정 범위</a:t>
            </a:r>
            <a:endParaRPr lang="en-US" altLang="ko-KR" sz="1600" b="1" dirty="0"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31E2726B-CE35-8973-DD0F-0F43C7411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306728"/>
              </p:ext>
            </p:extLst>
          </p:nvPr>
        </p:nvGraphicFramePr>
        <p:xfrm>
          <a:off x="457362" y="951494"/>
          <a:ext cx="6514938" cy="261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1646">
                  <a:extLst>
                    <a:ext uri="{9D8B030D-6E8A-4147-A177-3AD203B41FA5}">
                      <a16:colId xmlns:a16="http://schemas.microsoft.com/office/drawing/2014/main" val="3566870170"/>
                    </a:ext>
                  </a:extLst>
                </a:gridCol>
              </a:tblGrid>
              <a:tr h="3035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센서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범위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오차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CO2 (ppm)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 ~ 40,000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400</a:t>
                      </a:r>
                      <a:r>
                        <a:rPr lang="en-US" altLang="ko-KR" sz="1200" baseline="0" dirty="0"/>
                        <a:t> ~ 1,000 : </a:t>
                      </a:r>
                      <a:r>
                        <a:rPr lang="en-US" altLang="ko-KR" sz="1200" dirty="0"/>
                        <a:t>±</a:t>
                      </a:r>
                      <a:r>
                        <a:rPr lang="en-US" altLang="ko-KR" sz="1200" baseline="0" dirty="0"/>
                        <a:t>50</a:t>
                      </a:r>
                    </a:p>
                    <a:p>
                      <a:pPr algn="ctr" latinLnBrk="1"/>
                      <a:r>
                        <a:rPr lang="en-US" altLang="ko-KR" sz="1200" baseline="0" dirty="0"/>
                        <a:t>1,001 ~ 2,000 : </a:t>
                      </a:r>
                      <a:r>
                        <a:rPr lang="en-US" altLang="ko-KR" sz="1200" dirty="0"/>
                        <a:t>±</a:t>
                      </a:r>
                      <a:r>
                        <a:rPr lang="en-US" altLang="ko-KR" sz="1200" baseline="0" dirty="0"/>
                        <a:t>50</a:t>
                      </a:r>
                    </a:p>
                    <a:p>
                      <a:pPr algn="ctr" latinLnBrk="1"/>
                      <a:r>
                        <a:rPr lang="en-US" altLang="ko-KR" sz="1200" baseline="0" dirty="0"/>
                        <a:t>2,001 ~ 5,000 : </a:t>
                      </a:r>
                      <a:r>
                        <a:rPr lang="en-US" altLang="ko-KR" sz="1200" dirty="0"/>
                        <a:t>±</a:t>
                      </a:r>
                      <a:r>
                        <a:rPr lang="en-US" altLang="ko-KR" sz="1200" baseline="0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6023637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VOC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 ~ 500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/>
                        <a:t>PM 2.5 (</a:t>
                      </a:r>
                      <a:r>
                        <a:rPr lang="en-US" altLang="ko-KR" sz="1200" b="1" dirty="0">
                          <a:latin typeface="맑은 고딕"/>
                          <a:ea typeface="+mn-ea"/>
                        </a:rPr>
                        <a:t>㎍/㎥)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 ~ 1,000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 ~ 100 : ±5</a:t>
                      </a:r>
                    </a:p>
                    <a:p>
                      <a:pPr algn="ctr" latinLnBrk="1"/>
                      <a:r>
                        <a:rPr lang="en-US" altLang="ko-KR" sz="1200" dirty="0"/>
                        <a:t>100 ~,1000 : ±10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8866632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b="1" dirty="0">
                          <a:latin typeface="맑은 고딕"/>
                          <a:ea typeface="+mn-ea"/>
                        </a:rPr>
                        <a:t>PM 10 </a:t>
                      </a:r>
                      <a:r>
                        <a:rPr lang="en-US" altLang="ko-KR" sz="1200" b="1" dirty="0"/>
                        <a:t>(</a:t>
                      </a:r>
                      <a:r>
                        <a:rPr lang="en-US" altLang="ko-KR" sz="1200" b="1" dirty="0">
                          <a:latin typeface="맑은 고딕"/>
                          <a:ea typeface="+mn-ea"/>
                        </a:rPr>
                        <a:t>㎍/㎥)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/>
                        <a:t>0 ~ 1,000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/>
                        <a:t>±25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b="1" dirty="0">
                          <a:latin typeface="맑은 고딕"/>
                          <a:ea typeface="+mn-ea"/>
                        </a:rPr>
                        <a:t>Temperature (℃)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/>
                        <a:t>사양서에 </a:t>
                      </a:r>
                      <a:r>
                        <a:rPr lang="ko-KR" altLang="en-US" sz="1200" dirty="0" err="1"/>
                        <a:t>미기재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±0.45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507673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b="1" dirty="0">
                          <a:latin typeface="맑은 고딕"/>
                          <a:ea typeface="+mn-ea"/>
                        </a:rPr>
                        <a:t>Humidity (%RH)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사양서에 </a:t>
                      </a:r>
                      <a:r>
                        <a:rPr lang="ko-KR" altLang="en-US" sz="1200" dirty="0" err="1"/>
                        <a:t>미기재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±4.5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440910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25417DB7-C0D2-AD43-7D01-0A37E724ADC8}"/>
              </a:ext>
            </a:extLst>
          </p:cNvPr>
          <p:cNvSpPr/>
          <p:nvPr/>
        </p:nvSpPr>
        <p:spPr>
          <a:xfrm>
            <a:off x="358047" y="214599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9D8EBE21-DA41-E008-62B8-348CD8531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141209"/>
              </p:ext>
            </p:extLst>
          </p:nvPr>
        </p:nvGraphicFramePr>
        <p:xfrm>
          <a:off x="457362" y="4028800"/>
          <a:ext cx="73378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2983">
                  <a:extLst>
                    <a:ext uri="{9D8B030D-6E8A-4147-A177-3AD203B41FA5}">
                      <a16:colId xmlns:a16="http://schemas.microsoft.com/office/drawing/2014/main" val="20601407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센서 </a:t>
                      </a:r>
                      <a:r>
                        <a:rPr lang="en-US" altLang="ko-KR" sz="1100" baseline="0" dirty="0"/>
                        <a:t> /  </a:t>
                      </a:r>
                      <a:r>
                        <a:rPr lang="ko-KR" altLang="en-US" sz="1100" baseline="0" dirty="0" err="1"/>
                        <a:t>풍량단계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정지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</a:t>
                      </a:r>
                      <a:r>
                        <a:rPr lang="ko-KR" altLang="en-US" sz="1100" dirty="0"/>
                        <a:t>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</a:t>
                      </a:r>
                      <a:r>
                        <a:rPr lang="ko-KR" altLang="en-US" sz="1100" dirty="0"/>
                        <a:t>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</a:t>
                      </a:r>
                      <a:r>
                        <a:rPr lang="ko-KR" altLang="en-US" sz="1100" dirty="0"/>
                        <a:t>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4</a:t>
                      </a:r>
                      <a:r>
                        <a:rPr lang="ko-KR" altLang="en-US" sz="1100" dirty="0"/>
                        <a:t>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b="1" dirty="0"/>
                        <a:t>PM2.5</a:t>
                      </a:r>
                      <a:r>
                        <a:rPr lang="ko-KR" altLang="en-US" sz="1100" b="1" dirty="0"/>
                        <a:t> </a:t>
                      </a:r>
                      <a:r>
                        <a:rPr lang="en-US" altLang="ko-KR" sz="1100" b="1" dirty="0"/>
                        <a:t>(</a:t>
                      </a:r>
                      <a:r>
                        <a:rPr lang="en-US" altLang="ko-KR" sz="1100" b="1" dirty="0">
                          <a:latin typeface="맑은 고딕"/>
                          <a:ea typeface="+mn-ea"/>
                        </a:rPr>
                        <a:t>㎍/㎥)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dirty="0"/>
                        <a:t>0 ~ 14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dirty="0"/>
                        <a:t>15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~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29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dirty="0"/>
                        <a:t>30 ~ 49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dirty="0"/>
                        <a:t>50 ~ 69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dirty="0"/>
                        <a:t>70 ~</a:t>
                      </a:r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32241681-B74F-2C19-289E-8B61B2719AB3}"/>
              </a:ext>
            </a:extLst>
          </p:cNvPr>
          <p:cNvSpPr/>
          <p:nvPr/>
        </p:nvSpPr>
        <p:spPr>
          <a:xfrm>
            <a:off x="365667" y="4696086"/>
            <a:ext cx="39116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938467">
              <a:buFont typeface="Wingdings"/>
              <a:buChar char="§"/>
              <a:defRPr/>
            </a:pPr>
            <a:r>
              <a:rPr lang="ko-KR" altLang="en-US" sz="1600" b="1" dirty="0">
                <a:latin typeface="+mn-ea"/>
                <a:cs typeface="Pretendard Bold"/>
              </a:rPr>
              <a:t>센서 범위에 따른 환기모드 </a:t>
            </a:r>
            <a:r>
              <a:rPr lang="ko-KR" altLang="en-US" sz="1600" b="1" dirty="0" err="1">
                <a:latin typeface="+mn-ea"/>
                <a:cs typeface="Pretendard Bold"/>
              </a:rPr>
              <a:t>풍량</a:t>
            </a:r>
            <a:r>
              <a:rPr lang="ko-KR" altLang="en-US" sz="1600" b="1" dirty="0">
                <a:latin typeface="+mn-ea"/>
                <a:cs typeface="Pretendard Bold"/>
              </a:rPr>
              <a:t> 단계</a:t>
            </a:r>
            <a:endParaRPr lang="en-US" altLang="ko-KR" sz="1600" b="1" dirty="0">
              <a:latin typeface="+mn-ea"/>
              <a:cs typeface="Pretendard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FC4F4E-75DE-2A49-D8F6-C373C7A8B9FD}"/>
              </a:ext>
            </a:extLst>
          </p:cNvPr>
          <p:cNvSpPr txBox="1"/>
          <p:nvPr/>
        </p:nvSpPr>
        <p:spPr>
          <a:xfrm>
            <a:off x="457362" y="5070031"/>
            <a:ext cx="3754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+mj-ea"/>
                <a:ea typeface="+mj-ea"/>
              </a:rPr>
              <a:t>&gt; </a:t>
            </a:r>
            <a:r>
              <a:rPr lang="ko-KR" altLang="en-US" sz="1200" b="1" dirty="0">
                <a:latin typeface="+mj-ea"/>
                <a:ea typeface="+mj-ea"/>
              </a:rPr>
              <a:t>모드별 오염 단계 및 </a:t>
            </a:r>
            <a:r>
              <a:rPr lang="ko-KR" altLang="en-US" sz="1200" b="1" dirty="0" err="1">
                <a:latin typeface="+mj-ea"/>
                <a:ea typeface="+mj-ea"/>
              </a:rPr>
              <a:t>히스테리시스</a:t>
            </a:r>
            <a:r>
              <a:rPr lang="ko-KR" altLang="en-US" sz="1200" b="1" dirty="0">
                <a:latin typeface="+mj-ea"/>
                <a:ea typeface="+mj-ea"/>
              </a:rPr>
              <a:t> 기준표에 따름</a:t>
            </a:r>
          </a:p>
        </p:txBody>
      </p:sp>
    </p:spTree>
    <p:extLst>
      <p:ext uri="{BB962C8B-B14F-4D97-AF65-F5344CB8AC3E}">
        <p14:creationId xmlns:p14="http://schemas.microsoft.com/office/powerpoint/2010/main" val="350430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639" y="930933"/>
            <a:ext cx="9446734" cy="18158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71450" lvl="0" indent="-171450">
              <a:buFont typeface="Arial"/>
              <a:buChar char="•"/>
              <a:defRPr/>
            </a:pPr>
            <a:r>
              <a:rPr lang="ko-KR" altLang="en-US" sz="1200" b="1" dirty="0">
                <a:latin typeface="+mj-ea"/>
                <a:ea typeface="+mj-ea"/>
              </a:rPr>
              <a:t>전원 </a:t>
            </a:r>
            <a:r>
              <a:rPr lang="en-US" altLang="ko-KR" sz="1200" b="1" dirty="0">
                <a:latin typeface="+mj-ea"/>
                <a:ea typeface="+mj-ea"/>
              </a:rPr>
              <a:t>ON/OFF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AC </a:t>
            </a:r>
            <a:r>
              <a:rPr lang="ko-KR" altLang="en-US" sz="1000" dirty="0">
                <a:latin typeface="+mj-ea"/>
                <a:ea typeface="+mj-ea"/>
              </a:rPr>
              <a:t>전원 </a:t>
            </a:r>
            <a:r>
              <a:rPr lang="en-US" altLang="ko-KR" sz="1000" dirty="0">
                <a:latin typeface="+mj-ea"/>
                <a:ea typeface="+mj-ea"/>
              </a:rPr>
              <a:t>ON</a:t>
            </a:r>
            <a:r>
              <a:rPr lang="ko-KR" altLang="en-US" sz="1000" dirty="0">
                <a:latin typeface="+mj-ea"/>
                <a:ea typeface="+mj-ea"/>
              </a:rPr>
              <a:t>시 </a:t>
            </a:r>
            <a:r>
              <a:rPr lang="ko-KR" altLang="en-US" sz="1000" dirty="0" err="1">
                <a:latin typeface="+mj-ea"/>
                <a:ea typeface="+mj-ea"/>
              </a:rPr>
              <a:t>디퓨저의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댐퍼는</a:t>
            </a:r>
            <a:r>
              <a:rPr lang="ko-KR" altLang="en-US" sz="1000" dirty="0">
                <a:latin typeface="+mj-ea"/>
                <a:ea typeface="+mj-ea"/>
              </a:rPr>
              <a:t> 모두 닫힘</a:t>
            </a:r>
            <a:r>
              <a:rPr lang="en-US" altLang="ko-KR" sz="1000" dirty="0">
                <a:latin typeface="+mj-ea"/>
                <a:ea typeface="+mj-ea"/>
              </a:rPr>
              <a:t>, LED</a:t>
            </a:r>
            <a:r>
              <a:rPr lang="ko-KR" altLang="en-US" sz="1000" dirty="0">
                <a:latin typeface="+mj-ea"/>
                <a:ea typeface="+mj-ea"/>
              </a:rPr>
              <a:t>는 꺼짐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룸컨</a:t>
            </a:r>
            <a:r>
              <a:rPr lang="ko-KR" altLang="en-US" sz="1000" dirty="0">
                <a:latin typeface="+mj-ea"/>
                <a:ea typeface="+mj-ea"/>
              </a:rPr>
              <a:t> 전원 </a:t>
            </a:r>
            <a:r>
              <a:rPr lang="en-US" altLang="ko-KR" sz="1000" dirty="0">
                <a:latin typeface="+mj-ea"/>
                <a:ea typeface="+mj-ea"/>
              </a:rPr>
              <a:t>ON </a:t>
            </a:r>
            <a:r>
              <a:rPr lang="ko-KR" altLang="en-US" sz="1000" dirty="0">
                <a:latin typeface="+mj-ea"/>
                <a:ea typeface="+mj-ea"/>
              </a:rPr>
              <a:t>시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환기 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수동</a:t>
            </a:r>
            <a:r>
              <a:rPr lang="en-US" altLang="ko-KR" sz="1000" dirty="0">
                <a:latin typeface="+mj-ea"/>
                <a:ea typeface="+mj-ea"/>
              </a:rPr>
              <a:t>) </a:t>
            </a:r>
            <a:r>
              <a:rPr lang="ko-KR" altLang="en-US" sz="1000" dirty="0">
                <a:latin typeface="+mj-ea"/>
                <a:ea typeface="+mj-ea"/>
              </a:rPr>
              <a:t>모드 동작</a:t>
            </a:r>
            <a:r>
              <a:rPr lang="en-US" altLang="ko-KR" sz="1000" dirty="0">
                <a:latin typeface="+mj-ea"/>
                <a:ea typeface="+mj-ea"/>
              </a:rPr>
              <a:t>.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댐퍼는</a:t>
            </a:r>
            <a:r>
              <a:rPr lang="ko-KR" altLang="en-US" sz="1000" dirty="0">
                <a:latin typeface="+mj-ea"/>
                <a:ea typeface="+mj-ea"/>
              </a:rPr>
              <a:t> 모두 열림</a:t>
            </a:r>
            <a:r>
              <a:rPr lang="en-US" altLang="ko-KR" sz="1000" dirty="0">
                <a:latin typeface="+mj-ea"/>
                <a:ea typeface="+mj-ea"/>
              </a:rPr>
              <a:t>.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LED</a:t>
            </a:r>
            <a:r>
              <a:rPr lang="ko-KR" altLang="en-US" sz="1000" dirty="0">
                <a:latin typeface="+mj-ea"/>
                <a:ea typeface="+mj-ea"/>
              </a:rPr>
              <a:t>도 모두 </a:t>
            </a:r>
            <a:r>
              <a:rPr lang="ko-KR" altLang="en-US" sz="1000" dirty="0" err="1">
                <a:latin typeface="+mj-ea"/>
                <a:ea typeface="+mj-ea"/>
              </a:rPr>
              <a:t>켜짐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 err="1">
                <a:latin typeface="+mj-ea"/>
                <a:ea typeface="+mj-ea"/>
              </a:rPr>
              <a:t>디밍값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9)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룸컨</a:t>
            </a:r>
            <a:r>
              <a:rPr lang="ko-KR" altLang="en-US" sz="1000" dirty="0">
                <a:latin typeface="+mj-ea"/>
                <a:ea typeface="+mj-ea"/>
              </a:rPr>
              <a:t> 전원 </a:t>
            </a:r>
            <a:r>
              <a:rPr lang="en-US" altLang="ko-KR" sz="1000" dirty="0">
                <a:latin typeface="+mj-ea"/>
                <a:ea typeface="+mj-ea"/>
              </a:rPr>
              <a:t>OFF, </a:t>
            </a:r>
            <a:r>
              <a:rPr lang="ko-KR" altLang="en-US" sz="1000" dirty="0">
                <a:latin typeface="+mj-ea"/>
                <a:ea typeface="+mj-ea"/>
              </a:rPr>
              <a:t>월패드에서 </a:t>
            </a:r>
            <a:r>
              <a:rPr lang="en-US" altLang="ko-KR" sz="1000" dirty="0">
                <a:latin typeface="+mj-ea"/>
                <a:ea typeface="+mj-ea"/>
              </a:rPr>
              <a:t>OFF</a:t>
            </a:r>
            <a:r>
              <a:rPr lang="ko-KR" altLang="en-US" sz="1000" dirty="0">
                <a:latin typeface="+mj-ea"/>
                <a:ea typeface="+mj-ea"/>
              </a:rPr>
              <a:t>시 </a:t>
            </a:r>
            <a:r>
              <a:rPr lang="ko-KR" altLang="en-US" sz="1000" dirty="0" err="1">
                <a:latin typeface="+mj-ea"/>
                <a:ea typeface="+mj-ea"/>
              </a:rPr>
              <a:t>디퓨저의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댐퍼도</a:t>
            </a:r>
            <a:r>
              <a:rPr lang="ko-KR" altLang="en-US" sz="1000" dirty="0">
                <a:latin typeface="+mj-ea"/>
                <a:ea typeface="+mj-ea"/>
              </a:rPr>
              <a:t> 모두 닫힘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LED</a:t>
            </a:r>
            <a:r>
              <a:rPr lang="ko-KR" altLang="en-US" sz="1000" dirty="0">
                <a:latin typeface="+mj-ea"/>
                <a:ea typeface="+mj-ea"/>
              </a:rPr>
              <a:t>는 꺼짐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댐퍼는</a:t>
            </a:r>
            <a:r>
              <a:rPr lang="ko-KR" altLang="en-US" sz="1000" dirty="0">
                <a:latin typeface="+mj-ea"/>
                <a:ea typeface="+mj-ea"/>
              </a:rPr>
              <a:t> 자동을 제외한 동작모드에서 전실 모두 열림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>
                <a:latin typeface="+mj-ea"/>
                <a:ea typeface="+mj-ea"/>
              </a:rPr>
              <a:t>자동모드에서 각실에서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댐퍼를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ON &gt; OFF</a:t>
            </a:r>
            <a:r>
              <a:rPr lang="ko-KR" altLang="en-US" sz="1000" dirty="0">
                <a:latin typeface="+mj-ea"/>
                <a:ea typeface="+mj-ea"/>
              </a:rPr>
              <a:t>하면 해당 </a:t>
            </a:r>
            <a:r>
              <a:rPr lang="ko-KR" altLang="en-US" sz="1000" dirty="0" err="1">
                <a:latin typeface="+mj-ea"/>
                <a:ea typeface="+mj-ea"/>
              </a:rPr>
              <a:t>각실만</a:t>
            </a:r>
            <a:r>
              <a:rPr lang="ko-KR" altLang="en-US" sz="1000" dirty="0">
                <a:latin typeface="+mj-ea"/>
                <a:ea typeface="+mj-ea"/>
              </a:rPr>
              <a:t> 제외하고 </a:t>
            </a:r>
            <a:r>
              <a:rPr lang="ko-KR" altLang="en-US" sz="1000" dirty="0" err="1">
                <a:latin typeface="+mj-ea"/>
                <a:ea typeface="+mj-ea"/>
              </a:rPr>
              <a:t>자동로직</a:t>
            </a:r>
            <a:r>
              <a:rPr lang="ko-KR" altLang="en-US" sz="1000" dirty="0">
                <a:latin typeface="+mj-ea"/>
                <a:ea typeface="+mj-ea"/>
              </a:rPr>
              <a:t> 다시 계산 적용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OFF &gt; ON</a:t>
            </a:r>
            <a:r>
              <a:rPr lang="ko-KR" altLang="en-US" sz="1000" dirty="0">
                <a:latin typeface="+mj-ea"/>
                <a:ea typeface="+mj-ea"/>
              </a:rPr>
              <a:t>은 적용 안됨</a:t>
            </a:r>
            <a:r>
              <a:rPr lang="en-US" altLang="ko-KR" sz="1000" dirty="0">
                <a:latin typeface="+mj-ea"/>
                <a:ea typeface="+mj-ea"/>
              </a:rPr>
              <a:t>. </a:t>
            </a:r>
            <a:r>
              <a:rPr lang="ko-KR" altLang="en-US" sz="1000" dirty="0" err="1">
                <a:latin typeface="+mj-ea"/>
                <a:ea typeface="+mj-ea"/>
              </a:rPr>
              <a:t>자동로직</a:t>
            </a:r>
            <a:r>
              <a:rPr lang="ko-KR" altLang="en-US" sz="1000" dirty="0">
                <a:latin typeface="+mj-ea"/>
                <a:ea typeface="+mj-ea"/>
              </a:rPr>
              <a:t> 깨짐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LED(</a:t>
            </a:r>
            <a:r>
              <a:rPr lang="ko-KR" altLang="en-US" sz="1000" dirty="0">
                <a:latin typeface="+mj-ea"/>
                <a:ea typeface="+mj-ea"/>
              </a:rPr>
              <a:t>표시램프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  <a:r>
              <a:rPr lang="ko-KR" altLang="en-US" sz="1000" dirty="0">
                <a:latin typeface="+mj-ea"/>
                <a:ea typeface="+mj-ea"/>
              </a:rPr>
              <a:t>는 각실에서 한 개의 </a:t>
            </a:r>
            <a:r>
              <a:rPr lang="ko-KR" altLang="en-US" sz="1000" dirty="0" err="1">
                <a:latin typeface="+mj-ea"/>
                <a:ea typeface="+mj-ea"/>
              </a:rPr>
              <a:t>댐퍼라도</a:t>
            </a:r>
            <a:r>
              <a:rPr lang="ko-KR" altLang="en-US" sz="1000" dirty="0">
                <a:latin typeface="+mj-ea"/>
                <a:ea typeface="+mj-ea"/>
              </a:rPr>
              <a:t> 열리면 켜지고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모두 닫히면 꺼짐</a:t>
            </a:r>
            <a:r>
              <a:rPr lang="en-US" altLang="ko-KR" sz="1000" dirty="0">
                <a:latin typeface="+mj-ea"/>
                <a:ea typeface="+mj-ea"/>
              </a:rPr>
              <a:t>,</a:t>
            </a:r>
            <a:r>
              <a:rPr lang="ko-KR" altLang="en-US" sz="1000" dirty="0">
                <a:latin typeface="+mj-ea"/>
                <a:ea typeface="+mj-ea"/>
              </a:rPr>
              <a:t> 밝기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 err="1">
                <a:latin typeface="+mj-ea"/>
                <a:ea typeface="+mj-ea"/>
              </a:rPr>
              <a:t>디밍값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  <a:r>
              <a:rPr lang="ko-KR" altLang="en-US" sz="1000" dirty="0">
                <a:latin typeface="+mj-ea"/>
                <a:ea typeface="+mj-ea"/>
              </a:rPr>
              <a:t>는 </a:t>
            </a:r>
            <a:r>
              <a:rPr lang="en-US" altLang="ko-KR" sz="1000" dirty="0">
                <a:latin typeface="+mj-ea"/>
                <a:ea typeface="+mj-ea"/>
              </a:rPr>
              <a:t>0~9</a:t>
            </a:r>
            <a:r>
              <a:rPr lang="ko-KR" altLang="en-US" sz="1000" dirty="0">
                <a:latin typeface="+mj-ea"/>
                <a:ea typeface="+mj-ea"/>
              </a:rPr>
              <a:t>단계 수동 조절 가능 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 err="1">
                <a:latin typeface="+mj-ea"/>
                <a:ea typeface="+mj-ea"/>
              </a:rPr>
              <a:t>월패드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스마트 스위치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LED</a:t>
            </a:r>
            <a:r>
              <a:rPr lang="ko-KR" altLang="en-US" sz="1000" dirty="0">
                <a:latin typeface="+mj-ea"/>
                <a:ea typeface="+mj-ea"/>
              </a:rPr>
              <a:t>를 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 err="1">
                <a:latin typeface="+mj-ea"/>
                <a:ea typeface="+mj-ea"/>
              </a:rPr>
              <a:t>월패드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스마트 스위치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  <a:r>
              <a:rPr lang="ko-KR" altLang="en-US" sz="1000" dirty="0">
                <a:latin typeface="+mj-ea"/>
                <a:ea typeface="+mj-ea"/>
              </a:rPr>
              <a:t>에서 각실에서 변경 시에 </a:t>
            </a:r>
            <a:r>
              <a:rPr lang="ko-KR" altLang="en-US" sz="1000" dirty="0" err="1">
                <a:latin typeface="+mj-ea"/>
                <a:ea typeface="+mj-ea"/>
              </a:rPr>
              <a:t>변경값을</a:t>
            </a:r>
            <a:r>
              <a:rPr lang="ko-KR" altLang="en-US" sz="1000" dirty="0">
                <a:latin typeface="+mj-ea"/>
                <a:ea typeface="+mj-ea"/>
              </a:rPr>
              <a:t> 적용</a:t>
            </a:r>
            <a:r>
              <a:rPr lang="en-US" altLang="ko-KR" sz="1000" dirty="0">
                <a:latin typeface="+mj-ea"/>
                <a:ea typeface="+mj-ea"/>
              </a:rPr>
              <a:t>. (</a:t>
            </a:r>
            <a:r>
              <a:rPr lang="ko-KR" altLang="en-US" sz="1000" dirty="0">
                <a:latin typeface="+mj-ea"/>
                <a:ea typeface="+mj-ea"/>
              </a:rPr>
              <a:t>예</a:t>
            </a:r>
            <a:r>
              <a:rPr lang="en-US" altLang="ko-KR" sz="1000" dirty="0">
                <a:latin typeface="+mj-ea"/>
                <a:ea typeface="+mj-ea"/>
              </a:rPr>
              <a:t>. </a:t>
            </a:r>
            <a:r>
              <a:rPr lang="ko-KR" altLang="en-US" sz="1000" dirty="0" err="1">
                <a:latin typeface="+mj-ea"/>
                <a:ea typeface="+mj-ea"/>
              </a:rPr>
              <a:t>디밍값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0 </a:t>
            </a:r>
            <a:r>
              <a:rPr lang="ko-KR" altLang="en-US" sz="1000" dirty="0" err="1">
                <a:latin typeface="+mj-ea"/>
                <a:ea typeface="+mj-ea"/>
              </a:rPr>
              <a:t>설정시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댐퍼가</a:t>
            </a:r>
            <a:r>
              <a:rPr lang="ko-KR" altLang="en-US" sz="1000" dirty="0">
                <a:latin typeface="+mj-ea"/>
                <a:ea typeface="+mj-ea"/>
              </a:rPr>
              <a:t> 열려도 </a:t>
            </a:r>
            <a:r>
              <a:rPr lang="en-US" altLang="ko-KR" sz="1000" dirty="0">
                <a:latin typeface="+mj-ea"/>
                <a:ea typeface="+mj-ea"/>
              </a:rPr>
              <a:t>LED</a:t>
            </a:r>
            <a:r>
              <a:rPr lang="ko-KR" altLang="en-US" sz="1000" dirty="0">
                <a:latin typeface="+mj-ea"/>
                <a:ea typeface="+mj-ea"/>
              </a:rPr>
              <a:t>는 안 </a:t>
            </a:r>
            <a:r>
              <a:rPr lang="ko-KR" altLang="en-US" sz="1000" dirty="0" err="1">
                <a:latin typeface="+mj-ea"/>
                <a:ea typeface="+mj-ea"/>
              </a:rPr>
              <a:t>켜짐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LED</a:t>
            </a:r>
            <a:r>
              <a:rPr lang="ko-KR" altLang="en-US" sz="1000" dirty="0">
                <a:latin typeface="+mj-ea"/>
                <a:ea typeface="+mj-ea"/>
              </a:rPr>
              <a:t>는 단색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색온도 </a:t>
            </a:r>
            <a:r>
              <a:rPr lang="en-US" altLang="ko-KR" sz="1000" dirty="0">
                <a:latin typeface="+mj-ea"/>
                <a:ea typeface="+mj-ea"/>
              </a:rPr>
              <a:t>38K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230" y="681487"/>
            <a:ext cx="98855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§"/>
              <a:defRPr/>
            </a:pPr>
            <a:r>
              <a:rPr lang="ko-KR" altLang="en-US" sz="1600" b="1" dirty="0"/>
              <a:t>동작모드</a:t>
            </a:r>
            <a:endParaRPr lang="en-US" altLang="ko-KR" sz="1600" b="1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C3E74EC-4312-DBE5-E4C4-ABAA87E2AF6E}"/>
              </a:ext>
            </a:extLst>
          </p:cNvPr>
          <p:cNvSpPr/>
          <p:nvPr/>
        </p:nvSpPr>
        <p:spPr>
          <a:xfrm>
            <a:off x="304430" y="260820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5676D948-ACCA-32B2-7F66-476911559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166098"/>
              </p:ext>
            </p:extLst>
          </p:nvPr>
        </p:nvGraphicFramePr>
        <p:xfrm>
          <a:off x="791702" y="3073193"/>
          <a:ext cx="4376183" cy="1195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2259">
                  <a:extLst>
                    <a:ext uri="{9D8B030D-6E8A-4147-A177-3AD203B41FA5}">
                      <a16:colId xmlns:a16="http://schemas.microsoft.com/office/drawing/2014/main" val="3896335821"/>
                    </a:ext>
                  </a:extLst>
                </a:gridCol>
                <a:gridCol w="738481">
                  <a:extLst>
                    <a:ext uri="{9D8B030D-6E8A-4147-A177-3AD203B41FA5}">
                      <a16:colId xmlns:a16="http://schemas.microsoft.com/office/drawing/2014/main" val="1564115234"/>
                    </a:ext>
                  </a:extLst>
                </a:gridCol>
                <a:gridCol w="738481">
                  <a:extLst>
                    <a:ext uri="{9D8B030D-6E8A-4147-A177-3AD203B41FA5}">
                      <a16:colId xmlns:a16="http://schemas.microsoft.com/office/drawing/2014/main" val="3981375979"/>
                    </a:ext>
                  </a:extLst>
                </a:gridCol>
                <a:gridCol w="738481">
                  <a:extLst>
                    <a:ext uri="{9D8B030D-6E8A-4147-A177-3AD203B41FA5}">
                      <a16:colId xmlns:a16="http://schemas.microsoft.com/office/drawing/2014/main" val="1562668055"/>
                    </a:ext>
                  </a:extLst>
                </a:gridCol>
                <a:gridCol w="738481">
                  <a:extLst>
                    <a:ext uri="{9D8B030D-6E8A-4147-A177-3AD203B41FA5}">
                      <a16:colId xmlns:a16="http://schemas.microsoft.com/office/drawing/2014/main" val="932393240"/>
                    </a:ext>
                  </a:extLst>
                </a:gridCol>
              </a:tblGrid>
              <a:tr h="2390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모드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/ </a:t>
                      </a:r>
                      <a:r>
                        <a:rPr lang="ko-KR" altLang="en-US" sz="1100" b="1" u="none" strike="noStrike" dirty="0" err="1">
                          <a:effectLst/>
                        </a:rPr>
                        <a:t>풍량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</a:t>
                      </a:r>
                      <a:r>
                        <a:rPr lang="en-US" sz="1100" b="1" u="none" strike="noStrike" dirty="0">
                          <a:effectLst/>
                        </a:rPr>
                        <a:t>CMH)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약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(1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단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중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(2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단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강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(3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단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 err="1">
                          <a:effectLst/>
                        </a:rPr>
                        <a:t>터보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(4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단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587753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환기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수동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100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150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200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242012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환기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자동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)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100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150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200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655896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공청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80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120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9387010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바이패스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12799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B9F10F1-4BBB-3892-97D9-AC0AFCFFB3F5}"/>
              </a:ext>
            </a:extLst>
          </p:cNvPr>
          <p:cNvSpPr txBox="1"/>
          <p:nvPr/>
        </p:nvSpPr>
        <p:spPr>
          <a:xfrm>
            <a:off x="581639" y="4307479"/>
            <a:ext cx="9446734" cy="320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+mj-ea"/>
                <a:ea typeface="+mj-ea"/>
              </a:rPr>
              <a:t>1. </a:t>
            </a:r>
            <a:r>
              <a:rPr lang="ko-KR" altLang="en-US" sz="1200" b="1" dirty="0">
                <a:latin typeface="+mj-ea"/>
                <a:ea typeface="+mj-ea"/>
              </a:rPr>
              <a:t>수동환기 모드</a:t>
            </a:r>
          </a:p>
          <a:p>
            <a:pPr lvl="0">
              <a:defRPr/>
            </a:pPr>
            <a:r>
              <a:rPr lang="en-US" altLang="ko-KR" sz="1000" b="1" dirty="0">
                <a:latin typeface="+mj-ea"/>
                <a:ea typeface="+mj-ea"/>
              </a:rPr>
              <a:t>   </a:t>
            </a:r>
            <a:r>
              <a:rPr lang="en-US" altLang="ko-KR" sz="1000" dirty="0">
                <a:latin typeface="+mj-ea"/>
                <a:ea typeface="+mj-ea"/>
              </a:rPr>
              <a:t>- </a:t>
            </a:r>
            <a:r>
              <a:rPr lang="ko-KR" altLang="en-US" sz="1000" dirty="0" err="1">
                <a:latin typeface="+mj-ea"/>
                <a:ea typeface="+mj-ea"/>
              </a:rPr>
              <a:t>룸컨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월패드에서 수동 환기 동작 시 </a:t>
            </a:r>
            <a:r>
              <a:rPr lang="ko-KR" altLang="en-US" sz="1000" dirty="0" err="1">
                <a:latin typeface="+mj-ea"/>
                <a:ea typeface="+mj-ea"/>
              </a:rPr>
              <a:t>각실</a:t>
            </a:r>
            <a:r>
              <a:rPr lang="ko-KR" altLang="en-US" sz="1000" dirty="0">
                <a:latin typeface="+mj-ea"/>
                <a:ea typeface="+mj-ea"/>
              </a:rPr>
              <a:t> 전동 </a:t>
            </a:r>
            <a:r>
              <a:rPr lang="ko-KR" altLang="en-US" sz="1000" dirty="0" err="1">
                <a:latin typeface="+mj-ea"/>
                <a:ea typeface="+mj-ea"/>
              </a:rPr>
              <a:t>디퓨저도</a:t>
            </a:r>
            <a:r>
              <a:rPr lang="ko-KR" altLang="en-US" sz="1000" dirty="0">
                <a:latin typeface="+mj-ea"/>
                <a:ea typeface="+mj-ea"/>
              </a:rPr>
              <a:t> 같이 동작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>
                <a:latin typeface="+mj-ea"/>
                <a:ea typeface="+mj-ea"/>
              </a:rPr>
              <a:t>월패드에서 </a:t>
            </a:r>
            <a:r>
              <a:rPr lang="ko-KR" altLang="en-US" sz="1000" dirty="0" err="1">
                <a:latin typeface="+mj-ea"/>
                <a:ea typeface="+mj-ea"/>
              </a:rPr>
              <a:t>풍량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조절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 err="1">
                <a:latin typeface="+mj-ea"/>
                <a:ea typeface="+mj-ea"/>
              </a:rPr>
              <a:t>각실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ON/OFF </a:t>
            </a:r>
            <a:r>
              <a:rPr lang="ko-KR" altLang="en-US" sz="1000" dirty="0">
                <a:latin typeface="+mj-ea"/>
                <a:ea typeface="+mj-ea"/>
              </a:rPr>
              <a:t>조작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5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200" b="1" dirty="0">
                <a:latin typeface="+mj-ea"/>
                <a:ea typeface="+mj-ea"/>
              </a:rPr>
              <a:t>2. </a:t>
            </a:r>
            <a:r>
              <a:rPr lang="ko-KR" altLang="en-US" sz="1200" b="1" dirty="0">
                <a:latin typeface="+mj-ea"/>
                <a:ea typeface="+mj-ea"/>
              </a:rPr>
              <a:t>자동환기 모드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 4</a:t>
            </a:r>
            <a:r>
              <a:rPr lang="ko-KR" altLang="en-US" sz="1000" dirty="0">
                <a:latin typeface="+mj-ea"/>
                <a:ea typeface="+mj-ea"/>
              </a:rPr>
              <a:t>종 센서의 </a:t>
            </a:r>
            <a:r>
              <a:rPr lang="ko-KR" altLang="en-US" sz="1000" dirty="0" err="1">
                <a:latin typeface="+mj-ea"/>
                <a:ea typeface="+mj-ea"/>
              </a:rPr>
              <a:t>기준값에</a:t>
            </a:r>
            <a:r>
              <a:rPr lang="ko-KR" altLang="en-US" sz="1000" dirty="0">
                <a:latin typeface="+mj-ea"/>
                <a:ea typeface="+mj-ea"/>
              </a:rPr>
              <a:t> 따라 </a:t>
            </a:r>
            <a:r>
              <a:rPr lang="en-US" altLang="ko-KR" sz="1000" dirty="0">
                <a:latin typeface="+mj-ea"/>
                <a:ea typeface="+mj-ea"/>
              </a:rPr>
              <a:t>4</a:t>
            </a:r>
            <a:r>
              <a:rPr lang="ko-KR" altLang="en-US" sz="1000" dirty="0">
                <a:latin typeface="+mj-ea"/>
                <a:ea typeface="+mj-ea"/>
              </a:rPr>
              <a:t>단계 </a:t>
            </a:r>
            <a:r>
              <a:rPr lang="ko-KR" altLang="en-US" sz="1000" dirty="0" err="1">
                <a:latin typeface="+mj-ea"/>
                <a:ea typeface="+mj-ea"/>
              </a:rPr>
              <a:t>풍량으로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b="1" dirty="0">
                <a:latin typeface="+mj-ea"/>
                <a:ea typeface="+mj-ea"/>
              </a:rPr>
              <a:t>집중모드</a:t>
            </a:r>
            <a:r>
              <a:rPr lang="en-US" altLang="ko-KR" sz="1000" b="1" dirty="0">
                <a:latin typeface="+mj-ea"/>
                <a:ea typeface="+mj-ea"/>
              </a:rPr>
              <a:t>, </a:t>
            </a:r>
            <a:r>
              <a:rPr lang="ko-KR" altLang="en-US" sz="1000" b="1" dirty="0">
                <a:latin typeface="+mj-ea"/>
                <a:ea typeface="+mj-ea"/>
              </a:rPr>
              <a:t>분산모드</a:t>
            </a:r>
            <a:r>
              <a:rPr lang="en-US" altLang="ko-KR" sz="1000" b="1" dirty="0">
                <a:latin typeface="+mj-ea"/>
                <a:ea typeface="+mj-ea"/>
              </a:rPr>
              <a:t> </a:t>
            </a:r>
            <a:r>
              <a:rPr lang="ko-KR" altLang="en-US" sz="1000" b="1" dirty="0">
                <a:latin typeface="+mj-ea"/>
                <a:ea typeface="+mj-ea"/>
              </a:rPr>
              <a:t>가동 </a:t>
            </a:r>
            <a:r>
              <a:rPr lang="en-US" altLang="ko-KR" sz="1000" b="1" dirty="0">
                <a:latin typeface="+mj-ea"/>
                <a:ea typeface="+mj-ea"/>
              </a:rPr>
              <a:t>-&gt; 10</a:t>
            </a:r>
            <a:r>
              <a:rPr lang="ko-KR" altLang="en-US" sz="1000" b="1" dirty="0">
                <a:latin typeface="+mj-ea"/>
                <a:ea typeface="+mj-ea"/>
              </a:rPr>
              <a:t>페이지 참조</a:t>
            </a:r>
            <a:endParaRPr lang="en-US" altLang="ko-KR" sz="1000" b="1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1000" b="1" dirty="0">
                <a:latin typeface="+mj-ea"/>
                <a:ea typeface="+mj-ea"/>
              </a:rPr>
              <a:t>   - </a:t>
            </a:r>
            <a:r>
              <a:rPr lang="ko-KR" altLang="en-US" sz="1000" b="1" dirty="0">
                <a:latin typeface="+mj-ea"/>
                <a:ea typeface="+mj-ea"/>
              </a:rPr>
              <a:t>자동 선택 시 절전 </a:t>
            </a:r>
            <a:r>
              <a:rPr lang="en-US" altLang="ko-KR" sz="1000" b="1" dirty="0">
                <a:latin typeface="+mj-ea"/>
                <a:ea typeface="+mj-ea"/>
              </a:rPr>
              <a:t>(ECO), </a:t>
            </a:r>
            <a:r>
              <a:rPr lang="ko-KR" altLang="en-US" sz="1000" b="1" dirty="0">
                <a:latin typeface="+mj-ea"/>
                <a:ea typeface="+mj-ea"/>
              </a:rPr>
              <a:t>표준 </a:t>
            </a:r>
            <a:r>
              <a:rPr lang="en-US" altLang="ko-KR" sz="1000" b="1" dirty="0">
                <a:latin typeface="+mj-ea"/>
                <a:ea typeface="+mj-ea"/>
              </a:rPr>
              <a:t>(NORMAL)-</a:t>
            </a:r>
            <a:r>
              <a:rPr lang="ko-KR" altLang="en-US" sz="1000" b="1" dirty="0">
                <a:latin typeface="+mj-ea"/>
                <a:ea typeface="+mj-ea"/>
              </a:rPr>
              <a:t>기본값</a:t>
            </a:r>
            <a:r>
              <a:rPr lang="en-US" altLang="ko-KR" sz="1000" b="1" dirty="0">
                <a:latin typeface="+mj-ea"/>
                <a:ea typeface="+mj-ea"/>
              </a:rPr>
              <a:t>,</a:t>
            </a:r>
            <a:r>
              <a:rPr lang="ko-KR" altLang="en-US" sz="1000" b="1" dirty="0">
                <a:latin typeface="+mj-ea"/>
                <a:ea typeface="+mj-ea"/>
              </a:rPr>
              <a:t> 쾌속 </a:t>
            </a:r>
            <a:r>
              <a:rPr lang="en-US" altLang="ko-KR" sz="1000" b="1" dirty="0">
                <a:latin typeface="+mj-ea"/>
                <a:ea typeface="+mj-ea"/>
              </a:rPr>
              <a:t>(TURBO) </a:t>
            </a:r>
            <a:r>
              <a:rPr lang="ko-KR" altLang="en-US" sz="1000" b="1" dirty="0">
                <a:latin typeface="+mj-ea"/>
                <a:ea typeface="+mj-ea"/>
              </a:rPr>
              <a:t>선택 운전 </a:t>
            </a:r>
            <a:r>
              <a:rPr lang="en-US" altLang="ko-KR" sz="1000" b="1" dirty="0">
                <a:latin typeface="+mj-ea"/>
              </a:rPr>
              <a:t>-&gt; 10</a:t>
            </a:r>
            <a:r>
              <a:rPr lang="ko-KR" altLang="en-US" sz="1000" b="1" dirty="0">
                <a:latin typeface="+mj-ea"/>
              </a:rPr>
              <a:t>페이지 참조</a:t>
            </a:r>
            <a:endParaRPr lang="en-US" altLang="ko-KR" sz="1000" b="1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200" b="1" dirty="0">
                <a:latin typeface="+mj-ea"/>
                <a:ea typeface="+mj-ea"/>
              </a:rPr>
              <a:t>3. </a:t>
            </a:r>
            <a:r>
              <a:rPr lang="ko-KR" altLang="en-US" sz="1200" b="1" dirty="0">
                <a:latin typeface="+mj-ea"/>
                <a:ea typeface="+mj-ea"/>
              </a:rPr>
              <a:t>공기청정 모드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>
                <a:latin typeface="+mj-ea"/>
                <a:ea typeface="+mj-ea"/>
              </a:rPr>
              <a:t>자동모드에서 </a:t>
            </a:r>
            <a:r>
              <a:rPr lang="en-US" altLang="ko-KR" sz="1000" dirty="0">
                <a:latin typeface="+mj-ea"/>
                <a:ea typeface="+mj-ea"/>
              </a:rPr>
              <a:t>PM2.5 </a:t>
            </a:r>
            <a:r>
              <a:rPr lang="ko-KR" altLang="en-US" sz="1000" dirty="0">
                <a:latin typeface="+mj-ea"/>
                <a:ea typeface="+mj-ea"/>
              </a:rPr>
              <a:t>센서에 따라 </a:t>
            </a:r>
            <a:r>
              <a:rPr lang="en-US" altLang="ko-KR" sz="1000" dirty="0">
                <a:latin typeface="+mj-ea"/>
                <a:ea typeface="+mj-ea"/>
              </a:rPr>
              <a:t>4</a:t>
            </a:r>
            <a:r>
              <a:rPr lang="ko-KR" altLang="en-US" sz="1000" dirty="0">
                <a:latin typeface="+mj-ea"/>
                <a:ea typeface="+mj-ea"/>
              </a:rPr>
              <a:t>단계 </a:t>
            </a:r>
            <a:r>
              <a:rPr lang="ko-KR" altLang="en-US" sz="1000" dirty="0" err="1">
                <a:latin typeface="+mj-ea"/>
                <a:ea typeface="+mj-ea"/>
              </a:rPr>
              <a:t>풍량</a:t>
            </a:r>
            <a:r>
              <a:rPr lang="ko-KR" altLang="en-US" sz="1000" dirty="0">
                <a:latin typeface="+mj-ea"/>
                <a:ea typeface="+mj-ea"/>
              </a:rPr>
              <a:t> 조절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 err="1">
                <a:latin typeface="+mj-ea"/>
                <a:ea typeface="+mj-ea"/>
              </a:rPr>
              <a:t>각실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댐퍼는</a:t>
            </a:r>
            <a:r>
              <a:rPr lang="ko-KR" altLang="en-US" sz="1000" dirty="0">
                <a:latin typeface="+mj-ea"/>
                <a:ea typeface="+mj-ea"/>
              </a:rPr>
              <a:t> 모두 열림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200" b="1" dirty="0">
                <a:latin typeface="+mj-ea"/>
                <a:ea typeface="+mj-ea"/>
              </a:rPr>
              <a:t>4. </a:t>
            </a:r>
            <a:r>
              <a:rPr lang="ko-KR" altLang="en-US" sz="1200" b="1" dirty="0">
                <a:latin typeface="+mj-ea"/>
                <a:ea typeface="+mj-ea"/>
              </a:rPr>
              <a:t>바이패스 모드</a:t>
            </a:r>
            <a:endParaRPr lang="en-US" altLang="ko-KR" sz="1200" b="1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- 1</a:t>
            </a:r>
            <a:r>
              <a:rPr lang="ko-KR" altLang="en-US" sz="1000" dirty="0">
                <a:latin typeface="+mj-ea"/>
                <a:ea typeface="+mj-ea"/>
              </a:rPr>
              <a:t>단 고정 </a:t>
            </a:r>
            <a:r>
              <a:rPr lang="ko-KR" altLang="en-US" sz="1000" dirty="0" err="1">
                <a:latin typeface="+mj-ea"/>
                <a:ea typeface="+mj-ea"/>
              </a:rPr>
              <a:t>풍량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 err="1">
                <a:latin typeface="+mj-ea"/>
                <a:ea typeface="+mj-ea"/>
              </a:rPr>
              <a:t>각실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댐퍼는</a:t>
            </a:r>
            <a:r>
              <a:rPr lang="ko-KR" altLang="en-US" sz="1000" dirty="0">
                <a:latin typeface="+mj-ea"/>
                <a:ea typeface="+mj-ea"/>
              </a:rPr>
              <a:t> 모두 열림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200" b="1" dirty="0">
                <a:latin typeface="+mj-ea"/>
                <a:ea typeface="+mj-ea"/>
              </a:rPr>
              <a:t>5. </a:t>
            </a:r>
            <a:r>
              <a:rPr lang="ko-KR" altLang="en-US" sz="1200" b="1" dirty="0">
                <a:latin typeface="+mj-ea"/>
                <a:ea typeface="+mj-ea"/>
              </a:rPr>
              <a:t>시나리오 모드</a:t>
            </a:r>
            <a:endParaRPr lang="en-US" altLang="ko-KR" sz="1200" b="1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b="1" dirty="0">
                <a:latin typeface="+mj-ea"/>
                <a:ea typeface="+mj-ea"/>
              </a:rPr>
              <a:t>   - </a:t>
            </a:r>
            <a:r>
              <a:rPr lang="ko-KR" altLang="en-US" sz="1000" b="1" dirty="0">
                <a:latin typeface="+mj-ea"/>
                <a:ea typeface="+mj-ea"/>
              </a:rPr>
              <a:t>시나리오 모드 </a:t>
            </a:r>
            <a:r>
              <a:rPr lang="en-US" altLang="ko-KR" sz="1000" b="1" dirty="0">
                <a:latin typeface="+mj-ea"/>
                <a:ea typeface="+mj-ea"/>
              </a:rPr>
              <a:t>off </a:t>
            </a:r>
            <a:r>
              <a:rPr lang="ko-KR" altLang="en-US" sz="1000" b="1" dirty="0">
                <a:latin typeface="+mj-ea"/>
                <a:ea typeface="+mj-ea"/>
              </a:rPr>
              <a:t>시 이전 모드 복귀</a:t>
            </a:r>
          </a:p>
          <a:p>
            <a:pPr lvl="0">
              <a:defRPr/>
            </a:pPr>
            <a:r>
              <a:rPr lang="en-US" altLang="ko-KR" sz="1000" b="1" dirty="0">
                <a:latin typeface="+mj-ea"/>
                <a:ea typeface="+mj-ea"/>
              </a:rPr>
              <a:t>   - </a:t>
            </a:r>
            <a:r>
              <a:rPr lang="ko-KR" altLang="en-US" sz="1000" b="1" dirty="0">
                <a:latin typeface="+mj-ea"/>
                <a:ea typeface="+mj-ea"/>
              </a:rPr>
              <a:t>안심회복</a:t>
            </a:r>
            <a:endParaRPr lang="en-US" altLang="ko-KR" sz="1000" b="1" dirty="0">
              <a:latin typeface="+mj-ea"/>
              <a:ea typeface="+mj-ea"/>
            </a:endParaRPr>
          </a:p>
          <a:p>
            <a:pPr lvl="0">
              <a:defRPr/>
            </a:pPr>
            <a:r>
              <a:rPr lang="ko-KR" altLang="en-US" sz="1000" b="1" dirty="0">
                <a:latin typeface="+mj-ea"/>
                <a:ea typeface="+mj-ea"/>
              </a:rPr>
              <a:t>   </a:t>
            </a:r>
            <a:r>
              <a:rPr lang="en-US" altLang="ko-KR" sz="1000" b="1" dirty="0">
                <a:latin typeface="+mj-ea"/>
                <a:ea typeface="+mj-ea"/>
              </a:rPr>
              <a:t>-</a:t>
            </a:r>
            <a:r>
              <a:rPr lang="ko-KR" altLang="en-US" sz="1000" b="1" dirty="0">
                <a:latin typeface="+mj-ea"/>
                <a:ea typeface="+mj-ea"/>
              </a:rPr>
              <a:t> 스마트수면</a:t>
            </a:r>
            <a:endParaRPr lang="en-US" altLang="ko-KR" sz="1000" b="1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b="1" dirty="0">
                <a:latin typeface="+mj-ea"/>
                <a:ea typeface="+mj-ea"/>
              </a:rPr>
              <a:t>   - </a:t>
            </a:r>
            <a:r>
              <a:rPr lang="ko-KR" altLang="en-US" sz="1000" b="1" dirty="0">
                <a:latin typeface="+mj-ea"/>
                <a:ea typeface="+mj-ea"/>
              </a:rPr>
              <a:t>쾌적조리</a:t>
            </a:r>
            <a:endParaRPr lang="en-US" altLang="ko-KR" sz="1000" b="1" dirty="0"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784FE-31C8-0F5E-ECC7-F6A2B488677C}"/>
              </a:ext>
            </a:extLst>
          </p:cNvPr>
          <p:cNvSpPr txBox="1"/>
          <p:nvPr/>
        </p:nvSpPr>
        <p:spPr>
          <a:xfrm>
            <a:off x="581639" y="2731348"/>
            <a:ext cx="21676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buFont typeface="Arial"/>
              <a:buChar char="•"/>
              <a:defRPr/>
            </a:pPr>
            <a:r>
              <a:rPr lang="ko-KR" altLang="en-US" sz="1200" b="1" dirty="0">
                <a:latin typeface="+mj-ea"/>
                <a:ea typeface="+mj-ea"/>
              </a:rPr>
              <a:t>동작모드별 </a:t>
            </a:r>
            <a:r>
              <a:rPr lang="ko-KR" altLang="en-US" sz="1200" b="1" dirty="0" err="1">
                <a:latin typeface="+mj-ea"/>
                <a:ea typeface="+mj-ea"/>
              </a:rPr>
              <a:t>풍량</a:t>
            </a:r>
            <a:r>
              <a:rPr lang="ko-KR" altLang="en-US" sz="1200" b="1" dirty="0">
                <a:latin typeface="+mj-ea"/>
                <a:ea typeface="+mj-ea"/>
              </a:rPr>
              <a:t> 단계</a:t>
            </a:r>
            <a:endParaRPr lang="en-US" altLang="ko-KR" sz="1200" b="1" dirty="0">
              <a:latin typeface="+mj-ea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B7052-B4F4-BC03-5A84-938EC2366F3A}"/>
              </a:ext>
            </a:extLst>
          </p:cNvPr>
          <p:cNvSpPr txBox="1"/>
          <p:nvPr/>
        </p:nvSpPr>
        <p:spPr>
          <a:xfrm>
            <a:off x="5345906" y="2890313"/>
            <a:ext cx="3572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buFont typeface="Arial"/>
              <a:buChar char="•"/>
              <a:defRPr/>
            </a:pP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제품 인증 시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단계로 받음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최대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200CMH)</a:t>
            </a:r>
          </a:p>
          <a:p>
            <a:pPr lvl="0">
              <a:defRPr/>
            </a:pP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&gt; 4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단 표시는 협의 필요함</a:t>
            </a:r>
            <a:endParaRPr lang="en-US" altLang="ko-KR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167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230" y="681487"/>
            <a:ext cx="98855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§"/>
              <a:defRPr/>
            </a:pPr>
            <a:r>
              <a:rPr lang="ko-KR" altLang="en-US" sz="1600" b="1" dirty="0"/>
              <a:t>동작모드 </a:t>
            </a:r>
            <a:r>
              <a:rPr lang="en-US" altLang="ko-KR" sz="1600" b="1" dirty="0"/>
              <a:t>– </a:t>
            </a:r>
            <a:r>
              <a:rPr lang="ko-KR" altLang="en-US" sz="1600" b="1" dirty="0"/>
              <a:t>시나리오 모드</a:t>
            </a:r>
            <a:endParaRPr lang="en-US" altLang="ko-KR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1837" y="1161206"/>
            <a:ext cx="495761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0">
              <a:spcBef>
                <a:spcPct val="50000"/>
              </a:spcBef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1. </a:t>
            </a:r>
            <a:r>
              <a:rPr lang="ko-KR" altLang="en-US" sz="1200" b="1" dirty="0">
                <a:latin typeface="맑은 고딕"/>
                <a:ea typeface="맑은 고딕"/>
              </a:rPr>
              <a:t>안심회복 모드 </a:t>
            </a:r>
            <a:r>
              <a:rPr lang="en-US" altLang="ko-KR" sz="1200" b="1" dirty="0">
                <a:latin typeface="맑은 고딕"/>
                <a:ea typeface="맑은 고딕"/>
              </a:rPr>
              <a:t>&gt; </a:t>
            </a:r>
            <a:r>
              <a:rPr lang="ko-KR" altLang="en-US" sz="1200" b="1" dirty="0">
                <a:latin typeface="맑은 고딕"/>
                <a:ea typeface="맑은 고딕"/>
              </a:rPr>
              <a:t>침실</a:t>
            </a:r>
            <a:r>
              <a:rPr lang="en-US" altLang="ko-KR" sz="1200" b="1" dirty="0">
                <a:latin typeface="맑은 고딕"/>
                <a:ea typeface="맑은 고딕"/>
              </a:rPr>
              <a:t>1</a:t>
            </a:r>
            <a:r>
              <a:rPr lang="ko-KR" altLang="en-US" sz="1200" b="1" dirty="0">
                <a:latin typeface="맑은 고딕"/>
                <a:ea typeface="맑은 고딕"/>
              </a:rPr>
              <a:t>만 적용</a:t>
            </a: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ko-KR" sz="1000" dirty="0">
                <a:latin typeface="+mn-ea"/>
              </a:rPr>
              <a:t>특정 방(침실1)의 공기만 집중적으로 밖으로 배출(</a:t>
            </a:r>
            <a:r>
              <a:rPr lang="ko-KR" altLang="ko-KR" sz="1000" dirty="0" err="1">
                <a:latin typeface="+mn-ea"/>
              </a:rPr>
              <a:t>음압</a:t>
            </a:r>
            <a:r>
              <a:rPr lang="ko-KR" altLang="ko-KR" sz="1000" dirty="0">
                <a:latin typeface="+mn-ea"/>
              </a:rPr>
              <a:t> 형성)</a:t>
            </a:r>
            <a:r>
              <a:rPr lang="ko-KR" altLang="en-US" sz="1000" dirty="0">
                <a:latin typeface="+mn-ea"/>
              </a:rPr>
              <a:t>을 </a:t>
            </a:r>
            <a:r>
              <a:rPr lang="ko-KR" altLang="en-US" sz="1000" b="1" dirty="0">
                <a:latin typeface="+mn-ea"/>
              </a:rPr>
              <a:t>유도</a:t>
            </a:r>
            <a:r>
              <a:rPr lang="ko-KR" altLang="ko-KR" sz="1000" dirty="0">
                <a:latin typeface="+mn-ea"/>
              </a:rPr>
              <a:t>하여, 유행성 질환 등 바이러스나 오염된 공기가 거실이나 다른 방으로 확산되지 않도록 안전하게 격리하는 모드입니다.</a:t>
            </a:r>
            <a:endParaRPr lang="en-US" altLang="ko-KR" sz="1000" dirty="0">
              <a:latin typeface="+mn-ea"/>
            </a:endParaRP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latin typeface="+mn-ea"/>
              </a:rPr>
              <a:t>H-ERV : </a:t>
            </a:r>
            <a:r>
              <a:rPr lang="ko-KR" altLang="en-US" sz="1000" dirty="0">
                <a:latin typeface="+mn-ea"/>
              </a:rPr>
              <a:t>환기 수동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 err="1">
                <a:latin typeface="+mn-ea"/>
              </a:rPr>
              <a:t>풍량</a:t>
            </a:r>
            <a:r>
              <a:rPr lang="ko-KR" altLang="en-US" sz="1000" dirty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: 2</a:t>
            </a:r>
            <a:r>
              <a:rPr lang="ko-KR" altLang="en-US" sz="1000" dirty="0">
                <a:latin typeface="+mn-ea"/>
              </a:rPr>
              <a:t>단</a:t>
            </a: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en-US" sz="1000" dirty="0">
                <a:latin typeface="+mn-ea"/>
              </a:rPr>
              <a:t>유지시간 </a:t>
            </a:r>
            <a:r>
              <a:rPr lang="en-US" altLang="ko-KR" sz="1000" dirty="0">
                <a:latin typeface="+mn-ea"/>
              </a:rPr>
              <a:t>:</a:t>
            </a:r>
            <a:r>
              <a:rPr lang="ko-KR" altLang="en-US" sz="1000" dirty="0">
                <a:latin typeface="+mn-ea"/>
              </a:rPr>
              <a:t> 사용자가 </a:t>
            </a:r>
            <a:r>
              <a:rPr lang="en-US" altLang="ko-KR" sz="1000" dirty="0">
                <a:latin typeface="+mn-ea"/>
              </a:rPr>
              <a:t>ON/OFF,</a:t>
            </a:r>
            <a:r>
              <a:rPr lang="ko-KR" altLang="en-US" sz="1000" dirty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OFF</a:t>
            </a:r>
            <a:r>
              <a:rPr lang="ko-KR" altLang="en-US" sz="1000" dirty="0">
                <a:latin typeface="+mn-ea"/>
              </a:rPr>
              <a:t>하면 이전 모드 복귀</a:t>
            </a:r>
            <a:endParaRPr lang="en-US" altLang="ko-KR" sz="1000" dirty="0">
              <a:latin typeface="+mn-ea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2F30641-C1BA-328C-F7CE-92958EC4B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039138"/>
              </p:ext>
            </p:extLst>
          </p:nvPr>
        </p:nvGraphicFramePr>
        <p:xfrm>
          <a:off x="6231502" y="1594072"/>
          <a:ext cx="3429000" cy="6286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70421756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680623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800534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528585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6265035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거실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90456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 err="1">
                          <a:effectLst/>
                        </a:rPr>
                        <a:t>급기</a:t>
                      </a:r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>
                          <a:effectLst/>
                        </a:rPr>
                        <a:t>(SA)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05856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배기 </a:t>
                      </a:r>
                      <a:r>
                        <a:rPr lang="en-US" altLang="ko-KR" sz="1100" u="none" strike="noStrike" dirty="0">
                          <a:effectLst/>
                        </a:rPr>
                        <a:t>(RA)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854356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16F8F64-1555-CE84-1A0B-26D846DCC468}"/>
              </a:ext>
            </a:extLst>
          </p:cNvPr>
          <p:cNvSpPr txBox="1"/>
          <p:nvPr/>
        </p:nvSpPr>
        <p:spPr>
          <a:xfrm>
            <a:off x="6755287" y="1303015"/>
            <a:ext cx="2523118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1" dirty="0" err="1">
                <a:latin typeface="맑은 고딕" pitchFamily="50" charset="-127"/>
                <a:ea typeface="맑은 고딕" pitchFamily="50" charset="-127"/>
              </a:rPr>
              <a:t>안심회복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 모드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200" b="1" dirty="0">
                <a:latin typeface="맑은 고딕" pitchFamily="50" charset="-127"/>
              </a:rPr>
              <a:t>침실</a:t>
            </a:r>
            <a:r>
              <a:rPr lang="en-US" altLang="ko-KR" sz="1200" b="1" dirty="0">
                <a:latin typeface="맑은 고딕" pitchFamily="50" charset="-127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F9A60C8-B7F6-0286-6F89-8A8564F0853A}"/>
              </a:ext>
            </a:extLst>
          </p:cNvPr>
          <p:cNvSpPr/>
          <p:nvPr/>
        </p:nvSpPr>
        <p:spPr>
          <a:xfrm>
            <a:off x="277337" y="241573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446CE-7361-3D19-194D-BCBCAD3BF590}"/>
              </a:ext>
            </a:extLst>
          </p:cNvPr>
          <p:cNvSpPr txBox="1"/>
          <p:nvPr/>
        </p:nvSpPr>
        <p:spPr>
          <a:xfrm>
            <a:off x="491837" y="3178323"/>
            <a:ext cx="5661497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0">
              <a:spcBef>
                <a:spcPct val="50000"/>
              </a:spcBef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2. </a:t>
            </a:r>
            <a:r>
              <a:rPr lang="ko-KR" altLang="en-US" sz="1200" b="1" dirty="0">
                <a:latin typeface="맑은 고딕"/>
                <a:ea typeface="맑은 고딕"/>
              </a:rPr>
              <a:t>스마트수면 모드</a:t>
            </a:r>
          </a:p>
          <a:p>
            <a:pPr marL="17145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ko-KR" sz="1000" dirty="0">
                <a:latin typeface="+mn-ea"/>
              </a:rPr>
              <a:t>설정된 수면 시간 동안 거주자의 잠을 깨우지 않도록 **저소음(1단 고정)**</a:t>
            </a:r>
            <a:r>
              <a:rPr lang="ko-KR" altLang="ko-KR" sz="1000" dirty="0" err="1">
                <a:latin typeface="+mn-ea"/>
              </a:rPr>
              <a:t>으로</a:t>
            </a:r>
            <a:r>
              <a:rPr lang="ko-KR" altLang="ko-KR" sz="1000" dirty="0">
                <a:latin typeface="+mn-ea"/>
              </a:rPr>
              <a:t> 가동하면서, CO2</a:t>
            </a:r>
            <a:r>
              <a:rPr lang="en-US" altLang="ko-KR" sz="1000" dirty="0">
                <a:latin typeface="+mn-ea"/>
              </a:rPr>
              <a:t> </a:t>
            </a:r>
            <a:r>
              <a:rPr lang="ko-KR" altLang="en-US" sz="1000" dirty="0">
                <a:latin typeface="+mn-ea"/>
              </a:rPr>
              <a:t>기준</a:t>
            </a:r>
            <a:r>
              <a:rPr lang="en-US" altLang="ko-KR" sz="1000" dirty="0">
                <a:latin typeface="+mn-ea"/>
              </a:rPr>
              <a:t>(1,000 ppm On / 800 PPM OFF)</a:t>
            </a:r>
            <a:r>
              <a:rPr lang="ko-KR" altLang="en-US" sz="1000" dirty="0">
                <a:latin typeface="+mn-ea"/>
              </a:rPr>
              <a:t>으로 </a:t>
            </a:r>
            <a:r>
              <a:rPr lang="ko-KR" altLang="ko-KR" sz="1000" dirty="0">
                <a:latin typeface="+mn-ea"/>
              </a:rPr>
              <a:t>필수적인</a:t>
            </a:r>
            <a:r>
              <a:rPr lang="ko-KR" altLang="en-US" sz="1000" dirty="0">
                <a:latin typeface="+mn-ea"/>
              </a:rPr>
              <a:t> </a:t>
            </a:r>
            <a:r>
              <a:rPr lang="ko-KR" altLang="ko-KR" sz="1000" dirty="0">
                <a:latin typeface="+mn-ea"/>
              </a:rPr>
              <a:t>환기만 조용히 수행하는 스케줄러 기능입니다. </a:t>
            </a:r>
            <a:endParaRPr lang="en-US" altLang="ko-KR" sz="1000" dirty="0">
              <a:latin typeface="+mn-ea"/>
            </a:endParaRP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latin typeface="+mn-ea"/>
              </a:rPr>
              <a:t>H-ERV : </a:t>
            </a:r>
            <a:r>
              <a:rPr lang="ko-KR" altLang="en-US" sz="1000" dirty="0">
                <a:latin typeface="+mn-ea"/>
              </a:rPr>
              <a:t>환기 수동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 err="1">
                <a:latin typeface="+mn-ea"/>
              </a:rPr>
              <a:t>풍량</a:t>
            </a:r>
            <a:r>
              <a:rPr lang="ko-KR" altLang="en-US" sz="1000" dirty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1</a:t>
            </a:r>
            <a:r>
              <a:rPr lang="ko-KR" altLang="en-US" sz="1000" dirty="0">
                <a:latin typeface="+mn-ea"/>
              </a:rPr>
              <a:t>단 고정</a:t>
            </a:r>
            <a:endParaRPr lang="en-US" altLang="ko-KR" sz="1000" dirty="0">
              <a:latin typeface="+mn-ea"/>
            </a:endParaRP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en-US" sz="1000" dirty="0">
                <a:latin typeface="+mn-ea"/>
              </a:rPr>
              <a:t>초기상태 </a:t>
            </a:r>
            <a:r>
              <a:rPr lang="en-US" altLang="ko-KR" sz="1000" dirty="0">
                <a:latin typeface="+mn-ea"/>
              </a:rPr>
              <a:t>: </a:t>
            </a:r>
            <a:r>
              <a:rPr lang="ko-KR" altLang="en-US" sz="1000" dirty="0">
                <a:latin typeface="+mn-ea"/>
              </a:rPr>
              <a:t>거실 </a:t>
            </a:r>
            <a:r>
              <a:rPr lang="en-US" altLang="ko-KR" sz="1000" dirty="0">
                <a:latin typeface="+mn-ea"/>
              </a:rPr>
              <a:t>CLOSE, </a:t>
            </a:r>
            <a:r>
              <a:rPr lang="ko-KR" altLang="en-US" sz="1000" dirty="0">
                <a:latin typeface="+mn-ea"/>
              </a:rPr>
              <a:t>침실</a:t>
            </a:r>
            <a:r>
              <a:rPr lang="en-US" altLang="ko-KR" sz="1000" dirty="0">
                <a:latin typeface="+mn-ea"/>
              </a:rPr>
              <a:t>1~3 OPEN</a:t>
            </a: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latin typeface="+mn-ea"/>
              </a:rPr>
              <a:t>CO2 </a:t>
            </a:r>
            <a:r>
              <a:rPr lang="ko-KR" altLang="en-US" sz="1000" dirty="0">
                <a:latin typeface="+mn-ea"/>
              </a:rPr>
              <a:t>센서 기준 동작</a:t>
            </a:r>
            <a:r>
              <a:rPr lang="en-US" altLang="ko-KR" sz="1000" dirty="0">
                <a:latin typeface="+mn-ea"/>
              </a:rPr>
              <a:t>. CO2 &gt;= 1000 PPM </a:t>
            </a:r>
            <a:r>
              <a:rPr lang="ko-KR" altLang="en-US" sz="1000" dirty="0">
                <a:latin typeface="+mn-ea"/>
              </a:rPr>
              <a:t>이면 해당 실 </a:t>
            </a:r>
            <a:r>
              <a:rPr lang="ko-KR" altLang="en-US" sz="1000" dirty="0" err="1">
                <a:latin typeface="+mn-ea"/>
              </a:rPr>
              <a:t>댐퍼</a:t>
            </a:r>
            <a:r>
              <a:rPr lang="ko-KR" altLang="en-US" sz="1000" dirty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OPEN, 800PPM</a:t>
            </a:r>
            <a:r>
              <a:rPr lang="ko-KR" altLang="en-US" sz="1000" dirty="0">
                <a:latin typeface="+mn-ea"/>
              </a:rPr>
              <a:t>이면 </a:t>
            </a:r>
            <a:r>
              <a:rPr lang="ko-KR" altLang="en-US" sz="1000" dirty="0" err="1">
                <a:latin typeface="+mn-ea"/>
              </a:rPr>
              <a:t>댐퍼</a:t>
            </a:r>
            <a:r>
              <a:rPr lang="en-US" altLang="ko-KR" sz="1000" dirty="0">
                <a:latin typeface="+mn-ea"/>
              </a:rPr>
              <a:t> CLOSE</a:t>
            </a:r>
          </a:p>
          <a:p>
            <a:pPr marL="17145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en-US" sz="1000" dirty="0">
                <a:latin typeface="+mn-ea"/>
              </a:rPr>
              <a:t>유지시간 </a:t>
            </a:r>
            <a:r>
              <a:rPr lang="en-US" altLang="ko-KR" sz="1000" dirty="0">
                <a:latin typeface="+mn-ea"/>
              </a:rPr>
              <a:t>:</a:t>
            </a:r>
            <a:r>
              <a:rPr lang="ko-KR" altLang="en-US" sz="1000" dirty="0">
                <a:latin typeface="+mn-ea"/>
              </a:rPr>
              <a:t> 사용자가 </a:t>
            </a:r>
            <a:r>
              <a:rPr lang="en-US" altLang="ko-KR" sz="1000" dirty="0">
                <a:latin typeface="+mn-ea"/>
              </a:rPr>
              <a:t>ON/OFF, OFF</a:t>
            </a:r>
            <a:r>
              <a:rPr lang="ko-KR" altLang="en-US" sz="1000" dirty="0">
                <a:latin typeface="+mn-ea"/>
              </a:rPr>
              <a:t>하면 이전 모드 복귀</a:t>
            </a:r>
            <a:endParaRPr lang="en-US" altLang="ko-KR" sz="1000" dirty="0">
              <a:latin typeface="+mn-ea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9AF4E6B8-8249-C628-4FB3-D6E84A633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179320"/>
              </p:ext>
            </p:extLst>
          </p:nvPr>
        </p:nvGraphicFramePr>
        <p:xfrm>
          <a:off x="6224729" y="3561724"/>
          <a:ext cx="3429000" cy="6286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70421756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680623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800534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528585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6265035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거실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90456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 err="1">
                          <a:effectLst/>
                        </a:rPr>
                        <a:t>급기</a:t>
                      </a:r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>
                          <a:effectLst/>
                        </a:rPr>
                        <a:t>(SA)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05856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배기 </a:t>
                      </a:r>
                      <a:r>
                        <a:rPr lang="en-US" altLang="ko-KR" sz="1100" u="none" strike="noStrike" dirty="0">
                          <a:effectLst/>
                        </a:rPr>
                        <a:t>(RA)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854356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628900B-8961-E5BC-5F09-9718A1E04020}"/>
              </a:ext>
            </a:extLst>
          </p:cNvPr>
          <p:cNvSpPr txBox="1"/>
          <p:nvPr/>
        </p:nvSpPr>
        <p:spPr>
          <a:xfrm>
            <a:off x="6755287" y="3286561"/>
            <a:ext cx="2523118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스마트수면 모드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초기 상태</a:t>
            </a:r>
          </a:p>
        </p:txBody>
      </p:sp>
    </p:spTree>
    <p:extLst>
      <p:ext uri="{BB962C8B-B14F-4D97-AF65-F5344CB8AC3E}">
        <p14:creationId xmlns:p14="http://schemas.microsoft.com/office/powerpoint/2010/main" val="1527687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84ACF-3C29-1E70-6970-5298AAE0F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08A795-EB2D-5173-E277-8189855DB193}"/>
              </a:ext>
            </a:extLst>
          </p:cNvPr>
          <p:cNvSpPr txBox="1"/>
          <p:nvPr/>
        </p:nvSpPr>
        <p:spPr>
          <a:xfrm>
            <a:off x="362230" y="681487"/>
            <a:ext cx="98855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§"/>
              <a:defRPr/>
            </a:pPr>
            <a:r>
              <a:rPr lang="ko-KR" altLang="en-US" sz="1600" b="1" dirty="0"/>
              <a:t>동작모드 </a:t>
            </a:r>
            <a:r>
              <a:rPr lang="en-US" altLang="ko-KR" sz="1600" b="1" dirty="0"/>
              <a:t>– </a:t>
            </a:r>
            <a:r>
              <a:rPr lang="ko-KR" altLang="en-US" sz="1600" b="1" dirty="0"/>
              <a:t>시나리오 모드</a:t>
            </a:r>
            <a:endParaRPr lang="en-US" altLang="ko-KR" sz="1600" b="1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8A50C2A-8AE8-5CC8-A282-A44E67AF511D}"/>
              </a:ext>
            </a:extLst>
          </p:cNvPr>
          <p:cNvSpPr/>
          <p:nvPr/>
        </p:nvSpPr>
        <p:spPr>
          <a:xfrm>
            <a:off x="277337" y="241573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39C24-379F-2D5A-AC99-BCF810FA4911}"/>
              </a:ext>
            </a:extLst>
          </p:cNvPr>
          <p:cNvSpPr txBox="1"/>
          <p:nvPr/>
        </p:nvSpPr>
        <p:spPr>
          <a:xfrm>
            <a:off x="440528" y="1019233"/>
            <a:ext cx="54886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0">
              <a:spcBef>
                <a:spcPct val="50000"/>
              </a:spcBef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3. </a:t>
            </a:r>
            <a:r>
              <a:rPr lang="ko-KR" altLang="en-US" sz="1200" b="1" dirty="0">
                <a:latin typeface="맑은 고딕"/>
                <a:ea typeface="맑은 고딕"/>
              </a:rPr>
              <a:t>쾌적조리 모드</a:t>
            </a:r>
          </a:p>
          <a:p>
            <a:pPr marL="17145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ko-KR" sz="1100" dirty="0"/>
              <a:t>쾌적조리는 운전 모드가 아닌 '외부 장비(</a:t>
            </a:r>
            <a:r>
              <a:rPr lang="ko-KR" altLang="ko-KR" sz="1100" dirty="0" err="1"/>
              <a:t>렌지후드</a:t>
            </a:r>
            <a:r>
              <a:rPr lang="ko-KR" altLang="ko-KR" sz="1100" dirty="0"/>
              <a:t>) 연동 </a:t>
            </a:r>
            <a:r>
              <a:rPr lang="ko-KR" altLang="ko-KR" sz="1100" dirty="0" err="1"/>
              <a:t>스위치'입니다</a:t>
            </a:r>
            <a:r>
              <a:rPr lang="ko-KR" altLang="ko-KR" sz="1100" dirty="0"/>
              <a:t>. </a:t>
            </a:r>
            <a:endParaRPr lang="en-US" altLang="ko-KR" sz="1100" dirty="0"/>
          </a:p>
          <a:p>
            <a:pPr marL="17145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ko-KR" sz="1100" dirty="0"/>
              <a:t>자동운전/수동운전 상태와 무관하게, 후드 가동 신호에 따라 즉각적인 </a:t>
            </a:r>
            <a:r>
              <a:rPr lang="ko-KR" altLang="ko-KR" sz="1100" b="1" dirty="0"/>
              <a:t>메이크업 에어(</a:t>
            </a:r>
            <a:r>
              <a:rPr lang="ko-KR" altLang="ko-KR" sz="1100" b="1" dirty="0" err="1"/>
              <a:t>Make-up</a:t>
            </a:r>
            <a:r>
              <a:rPr lang="ko-KR" altLang="ko-KR" sz="1100" b="1" dirty="0"/>
              <a:t> Air, </a:t>
            </a:r>
            <a:r>
              <a:rPr lang="ko-KR" altLang="ko-KR" sz="1100" b="1" dirty="0" err="1"/>
              <a:t>급기</a:t>
            </a:r>
            <a:r>
              <a:rPr lang="ko-KR" altLang="ko-KR" sz="1100" b="1" dirty="0"/>
              <a:t> 전용 </a:t>
            </a:r>
            <a:r>
              <a:rPr lang="ko-KR" altLang="ko-KR" sz="1100" b="1" dirty="0" err="1"/>
              <a:t>양압</a:t>
            </a:r>
            <a:r>
              <a:rPr lang="ko-KR" altLang="ko-KR" sz="1100" b="1" dirty="0"/>
              <a:t> 형성)</a:t>
            </a:r>
            <a:r>
              <a:rPr lang="ko-KR" altLang="ko-KR" sz="1100" dirty="0"/>
              <a:t> 동작을 수행합니다.</a:t>
            </a:r>
            <a:endParaRPr lang="en-US" altLang="ko-KR" sz="1100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497F402E-A629-B743-585B-916EF49D1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505993"/>
              </p:ext>
            </p:extLst>
          </p:nvPr>
        </p:nvGraphicFramePr>
        <p:xfrm>
          <a:off x="6292462" y="1411065"/>
          <a:ext cx="3429000" cy="6286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70421756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680623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800534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528585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6265035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거실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침실</a:t>
                      </a:r>
                      <a:r>
                        <a:rPr lang="en-US" altLang="ko-KR" sz="1100" u="none" strike="noStrike" dirty="0">
                          <a:effectLst/>
                        </a:rPr>
                        <a:t>1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침실</a:t>
                      </a:r>
                      <a:r>
                        <a:rPr lang="en-US" altLang="ko-KR" sz="1100" u="none" strike="noStrike" dirty="0">
                          <a:effectLst/>
                        </a:rPr>
                        <a:t>2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침실</a:t>
                      </a:r>
                      <a:r>
                        <a:rPr lang="en-US" altLang="ko-KR" sz="1100" u="none" strike="noStrike" dirty="0">
                          <a:effectLst/>
                        </a:rPr>
                        <a:t>3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0456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 err="1">
                          <a:effectLst/>
                        </a:rPr>
                        <a:t>급기</a:t>
                      </a:r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>
                          <a:effectLst/>
                        </a:rPr>
                        <a:t>(SA)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05856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배기 </a:t>
                      </a:r>
                      <a:r>
                        <a:rPr lang="en-US" altLang="ko-KR" sz="1100" u="none" strike="noStrike" dirty="0">
                          <a:effectLst/>
                        </a:rPr>
                        <a:t>(RA)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854356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B1C4C2-757C-5A0E-FFB8-D27C61D59DB3}"/>
              </a:ext>
            </a:extLst>
          </p:cNvPr>
          <p:cNvSpPr txBox="1"/>
          <p:nvPr/>
        </p:nvSpPr>
        <p:spPr>
          <a:xfrm>
            <a:off x="6674558" y="1147614"/>
            <a:ext cx="2523118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쾌적조리 모드 </a:t>
            </a:r>
            <a:r>
              <a:rPr lang="ko-KR" altLang="en-US" sz="1200" b="1" dirty="0" err="1">
                <a:latin typeface="맑은 고딕" pitchFamily="50" charset="-127"/>
                <a:ea typeface="맑은 고딕" pitchFamily="50" charset="-127"/>
              </a:rPr>
              <a:t>각실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>
                <a:latin typeface="맑은 고딕" pitchFamily="50" charset="-127"/>
                <a:ea typeface="맑은 고딕" pitchFamily="50" charset="-127"/>
              </a:rPr>
              <a:t>급배기</a:t>
            </a:r>
            <a:endParaRPr lang="ko-KR" altLang="en-US" sz="12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82B39-D8B8-9207-0059-BCEE21B8A999}"/>
              </a:ext>
            </a:extLst>
          </p:cNvPr>
          <p:cNvSpPr txBox="1"/>
          <p:nvPr/>
        </p:nvSpPr>
        <p:spPr>
          <a:xfrm>
            <a:off x="440528" y="2172586"/>
            <a:ext cx="17982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/>
              <a:t>3.1. </a:t>
            </a:r>
            <a:r>
              <a:rPr lang="ko-KR" altLang="en-US" sz="1200" b="1" dirty="0"/>
              <a:t>연동작동 매트릭스</a:t>
            </a:r>
            <a:endParaRPr lang="ko-KR" altLang="ko-KR" sz="1200" b="1" dirty="0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0BF9228F-A99E-6B00-E8E1-D4869E4C8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665193"/>
              </p:ext>
            </p:extLst>
          </p:nvPr>
        </p:nvGraphicFramePr>
        <p:xfrm>
          <a:off x="545750" y="2468617"/>
          <a:ext cx="8910628" cy="1668283"/>
        </p:xfrm>
        <a:graphic>
          <a:graphicData uri="http://schemas.openxmlformats.org/drawingml/2006/table">
            <a:tbl>
              <a:tblPr/>
              <a:tblGrid>
                <a:gridCol w="2045285">
                  <a:extLst>
                    <a:ext uri="{9D8B030D-6E8A-4147-A177-3AD203B41FA5}">
                      <a16:colId xmlns:a16="http://schemas.microsoft.com/office/drawing/2014/main" val="1421232945"/>
                    </a:ext>
                  </a:extLst>
                </a:gridCol>
                <a:gridCol w="1571414">
                  <a:extLst>
                    <a:ext uri="{9D8B030D-6E8A-4147-A177-3AD203B41FA5}">
                      <a16:colId xmlns:a16="http://schemas.microsoft.com/office/drawing/2014/main" val="3403758685"/>
                    </a:ext>
                  </a:extLst>
                </a:gridCol>
                <a:gridCol w="5293929">
                  <a:extLst>
                    <a:ext uri="{9D8B030D-6E8A-4147-A177-3AD203B41FA5}">
                      <a16:colId xmlns:a16="http://schemas.microsoft.com/office/drawing/2014/main" val="2319805040"/>
                    </a:ext>
                  </a:extLst>
                </a:gridCol>
              </a:tblGrid>
              <a:tr h="229685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쾌적조리 </a:t>
                      </a: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토글</a:t>
                      </a:r>
                      <a:r>
                        <a:rPr lang="en-US" alt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(UI)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렌지후드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상태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환기장치(ERV) 최종 작동 상태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101759"/>
                  </a:ext>
                </a:extLst>
              </a:tr>
              <a:tr h="302174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OFF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켜짐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/ 꺼짐</a:t>
                      </a: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[연동 없음]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환기장치는 쾌적조리를 무시하고 본래 설정(자동/수동)대로 가동.</a:t>
                      </a: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029504"/>
                  </a:ext>
                </a:extLst>
              </a:tr>
              <a:tr h="321013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ON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꺼짐</a:t>
                      </a: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[대기 상태]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환기장치는 본래 설정(자동/수동)대로 가동.</a:t>
                      </a: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26451"/>
                  </a:ext>
                </a:extLst>
              </a:tr>
              <a:tr h="655793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ON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켜짐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[메이크업 에어 (강제 연동)]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buNone/>
                      </a:pP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1. 기존 제어(자동/수동) 무시 및 일시 정지</a:t>
                      </a:r>
                    </a:p>
                    <a:p>
                      <a:pPr rtl="0">
                        <a:buNone/>
                      </a:pP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2. 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전실 </a:t>
                      </a: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급기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(SA) </a:t>
                      </a: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댐퍼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100% </a:t>
                      </a:r>
                      <a:r>
                        <a:rPr lang="ko-KR" altLang="en-US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열림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및 배기(</a:t>
                      </a:r>
                      <a:r>
                        <a:rPr lang="en-US" alt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A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) 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댐퍼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ko-KR" altLang="en-US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닫힘</a:t>
                      </a:r>
                      <a:endParaRPr lang="en-US" alt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buNone/>
                      </a:pP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3. 장비 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풍량을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렌지후드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풍량에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동기화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91714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0F7BBD0-D0E9-CBF2-D066-11A487D7D5EC}"/>
              </a:ext>
            </a:extLst>
          </p:cNvPr>
          <p:cNvSpPr txBox="1"/>
          <p:nvPr/>
        </p:nvSpPr>
        <p:spPr>
          <a:xfrm>
            <a:off x="497697" y="4263479"/>
            <a:ext cx="10102479" cy="1885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3.2. </a:t>
            </a:r>
            <a:r>
              <a:rPr lang="ko-KR" altLang="en-US" sz="1200" b="1" dirty="0" err="1"/>
              <a:t>풍량</a:t>
            </a:r>
            <a:r>
              <a:rPr lang="ko-KR" altLang="en-US" sz="1200" b="1" dirty="0"/>
              <a:t> 동기화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단수 추종</a:t>
            </a:r>
            <a:r>
              <a:rPr lang="en-US" altLang="ko-KR" sz="1200" b="1" dirty="0"/>
              <a:t>) </a:t>
            </a:r>
            <a:r>
              <a:rPr lang="ko-KR" altLang="en-US" sz="1200" b="1" dirty="0"/>
              <a:t>매핑 기준</a:t>
            </a:r>
            <a:endParaRPr lang="en-US" altLang="ko-KR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1단 가동 시 </a:t>
            </a:r>
            <a:r>
              <a:rPr lang="ko-KR" altLang="en-US" sz="1000" dirty="0"/>
              <a:t>→</a:t>
            </a:r>
            <a:r>
              <a:rPr lang="ko-KR" altLang="ko-KR" sz="1000" dirty="0"/>
              <a:t> 환기장치 1단 (약) 강제 가동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2단 가동 시 </a:t>
            </a:r>
            <a:r>
              <a:rPr lang="ko-KR" altLang="en-US" sz="1000" dirty="0"/>
              <a:t>→</a:t>
            </a:r>
            <a:r>
              <a:rPr lang="ko-KR" altLang="ko-KR" sz="1000" dirty="0"/>
              <a:t> 환기장치 2단 (중) 강제 가동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3단 가동 시 </a:t>
            </a:r>
            <a:r>
              <a:rPr lang="ko-KR" altLang="en-US" sz="1000" dirty="0"/>
              <a:t>→</a:t>
            </a:r>
            <a:r>
              <a:rPr lang="ko-KR" altLang="ko-KR" sz="1000" dirty="0"/>
              <a:t> 환기장치 3단 (강) 강제 가동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</a:t>
            </a:r>
            <a:r>
              <a:rPr lang="en-US" altLang="ko-KR" sz="1000" dirty="0"/>
              <a:t>4</a:t>
            </a:r>
            <a:r>
              <a:rPr lang="ko-KR" altLang="ko-KR" sz="1000" dirty="0"/>
              <a:t>단 가동 시 </a:t>
            </a:r>
            <a:r>
              <a:rPr lang="ko-KR" altLang="en-US" sz="1000" dirty="0"/>
              <a:t>→</a:t>
            </a:r>
            <a:r>
              <a:rPr lang="ko-KR" altLang="ko-KR" sz="1000" dirty="0"/>
              <a:t> 환기장치 </a:t>
            </a:r>
            <a:r>
              <a:rPr lang="en-US" altLang="ko-KR" sz="1000" dirty="0"/>
              <a:t>4</a:t>
            </a:r>
            <a:r>
              <a:rPr lang="ko-KR" altLang="ko-KR" sz="1000" dirty="0"/>
              <a:t>단 (강) 강제 가동</a:t>
            </a:r>
            <a:endParaRPr lang="en-US" altLang="ko-KR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</a:t>
            </a:r>
            <a:r>
              <a:rPr lang="en-US" altLang="ko-KR" sz="1000" dirty="0"/>
              <a:t>5</a:t>
            </a:r>
            <a:r>
              <a:rPr lang="ko-KR" altLang="ko-KR" sz="1000" dirty="0"/>
              <a:t>단 가동 시 </a:t>
            </a:r>
            <a:r>
              <a:rPr lang="ko-KR" altLang="en-US" sz="1000" dirty="0"/>
              <a:t>→</a:t>
            </a:r>
            <a:r>
              <a:rPr lang="ko-KR" altLang="ko-KR" sz="1000" dirty="0"/>
              <a:t> 환기장치 </a:t>
            </a:r>
            <a:r>
              <a:rPr lang="en-US" altLang="ko-KR" sz="1000" dirty="0"/>
              <a:t>4</a:t>
            </a:r>
            <a:r>
              <a:rPr lang="ko-KR" altLang="ko-KR" sz="1000" dirty="0"/>
              <a:t>단 (강) 강제 가동</a:t>
            </a:r>
          </a:p>
          <a:p>
            <a:endParaRPr lang="en-US" altLang="ko-KR" sz="1050" b="1" dirty="0"/>
          </a:p>
          <a:p>
            <a:pPr>
              <a:lnSpc>
                <a:spcPct val="150000"/>
              </a:lnSpc>
            </a:pPr>
            <a:r>
              <a:rPr lang="ko-KR" altLang="ko-KR" sz="1200" b="1" dirty="0"/>
              <a:t>3.3. 조리 종료 후 복귀 (</a:t>
            </a:r>
            <a:r>
              <a:rPr lang="ko-KR" altLang="ko-KR" sz="1200" b="1" dirty="0" err="1"/>
              <a:t>Roll-back</a:t>
            </a:r>
            <a:r>
              <a:rPr lang="ko-KR" altLang="ko-KR" sz="1200" b="1" dirty="0"/>
              <a:t>) 로직</a:t>
            </a:r>
            <a:endParaRPr lang="en-US" altLang="ko-KR" sz="1200" b="1" dirty="0"/>
          </a:p>
          <a:p>
            <a:pPr marL="185046" indent="-185046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전원이 꺼지면, 환기장치는 잔여 냄새 배출을 위해 </a:t>
            </a:r>
            <a:r>
              <a:rPr lang="ko-KR" altLang="ko-KR" sz="1000" b="1" dirty="0"/>
              <a:t>[설정된 딜레이 시간, 예: 3분]</a:t>
            </a:r>
            <a:r>
              <a:rPr lang="ko-KR" altLang="ko-KR" sz="1000" dirty="0"/>
              <a:t> 동안 연동 상태(메이크업 에어)</a:t>
            </a:r>
            <a:r>
              <a:rPr lang="ko-KR" altLang="ko-KR" sz="1000" dirty="0" err="1"/>
              <a:t>를</a:t>
            </a:r>
            <a:r>
              <a:rPr lang="ko-KR" altLang="ko-KR" sz="1000" dirty="0"/>
              <a:t> 유지</a:t>
            </a:r>
          </a:p>
          <a:p>
            <a:pPr marL="185046" indent="-185046">
              <a:buFont typeface="Arial" panose="020B0604020202020204" pitchFamily="34" charset="0"/>
              <a:buChar char="•"/>
            </a:pPr>
            <a:r>
              <a:rPr lang="ko-KR" altLang="ko-KR" sz="1000" dirty="0"/>
              <a:t>딜레이 시간이 종료되면, 환기장치는 쾌적조리가 발동되기 직전에 사용자가 설정해</a:t>
            </a:r>
            <a:r>
              <a:rPr lang="en-US" altLang="ko-KR" sz="1000" dirty="0"/>
              <a:t> </a:t>
            </a:r>
            <a:r>
              <a:rPr lang="ko-KR" altLang="ko-KR" sz="1000" dirty="0"/>
              <a:t>두었던 </a:t>
            </a:r>
            <a:r>
              <a:rPr lang="ko-KR" altLang="ko-KR" sz="1000" b="1" dirty="0"/>
              <a:t>원래 상태(자동운전 ON 또는 수동 특정 단수)로 복귀(</a:t>
            </a:r>
            <a:r>
              <a:rPr lang="ko-KR" altLang="ko-KR" sz="1000" b="1" dirty="0" err="1"/>
              <a:t>Roll-back</a:t>
            </a:r>
            <a:r>
              <a:rPr lang="ko-KR" altLang="ko-KR" sz="1000" b="1" dirty="0"/>
              <a:t>)</a:t>
            </a:r>
            <a:endParaRPr lang="ko-KR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968512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3528</Words>
  <Application>Microsoft Office PowerPoint</Application>
  <PresentationFormat>사용자 지정</PresentationFormat>
  <Paragraphs>1194</Paragraphs>
  <Slides>15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Google Sans Text</vt:lpstr>
      <vt:lpstr>Pretendard</vt:lpstr>
      <vt:lpstr>맑은 고딕</vt:lpstr>
      <vt:lpstr>옥션고딕 B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힘펠_재무현황_보고</dc:title>
  <dc:creator>김재형</dc:creator>
  <cp:lastModifiedBy>경선 전</cp:lastModifiedBy>
  <cp:revision>1044</cp:revision>
  <dcterms:created xsi:type="dcterms:W3CDTF">2024-02-14T07:16:37Z</dcterms:created>
  <dcterms:modified xsi:type="dcterms:W3CDTF">2026-06-14T06:43:53Z</dcterms:modified>
  <cp:version/>
</cp:coreProperties>
</file>