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16"/>
  </p:notesMasterIdLst>
  <p:sldIdLst>
    <p:sldId id="257" r:id="rId2"/>
    <p:sldId id="397" r:id="rId3"/>
    <p:sldId id="487" r:id="rId4"/>
    <p:sldId id="482" r:id="rId5"/>
    <p:sldId id="489" r:id="rId6"/>
    <p:sldId id="475" r:id="rId7"/>
    <p:sldId id="481" r:id="rId8"/>
    <p:sldId id="21855" r:id="rId9"/>
    <p:sldId id="488" r:id="rId10"/>
    <p:sldId id="491" r:id="rId11"/>
    <p:sldId id="21856" r:id="rId12"/>
    <p:sldId id="418" r:id="rId13"/>
    <p:sldId id="410" r:id="rId14"/>
    <p:sldId id="413" r:id="rId15"/>
  </p:sldIdLst>
  <p:sldSz cx="10691813" cy="7559675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9">
          <p15:clr>
            <a:srgbClr val="A4A3A4"/>
          </p15:clr>
        </p15:guide>
        <p15:guide id="2" pos="33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="" xmlns:c="http://schemas.openxmlformats.org/drawingml/2006/chart" xmlns:dgm="http://schemas.openxmlformats.org/drawingml/2006/diagram" xmlns:dsp="http://schemas.microsoft.com/office/drawing/2008/diagram"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보통 스타일 3">
    <a:wholeTbl>
      <a:tcTxStyle>
        <a:fontRef idx="minor">
          <a:schemeClr val="tx1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TxStyle/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TxStyle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TxStyle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75" autoAdjust="0"/>
    <p:restoredTop sz="96400" autoAdjust="0"/>
  </p:normalViewPr>
  <p:slideViewPr>
    <p:cSldViewPr snapToGrid="0">
      <p:cViewPr varScale="1">
        <p:scale>
          <a:sx n="87" d="100"/>
          <a:sy n="87" d="100"/>
        </p:scale>
        <p:origin x="1022" y="58"/>
      </p:cViewPr>
      <p:guideLst>
        <p:guide orient="horz" pos="2379"/>
        <p:guide pos="3366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8136"/>
          </a:xfrm>
          <a:prstGeom prst="rect">
            <a:avLst/>
          </a:prstGeom>
        </p:spPr>
        <p:txBody>
          <a:bodyPr vert="horz" lIns="92032" tIns="46016" rIns="92032" bIns="46016" rtlCol="0"/>
          <a:lstStyle>
            <a:lvl1pPr algn="l">
              <a:defRPr sz="1200"/>
            </a:lvl1pPr>
          </a:lstStyle>
          <a:p>
            <a:pPr lvl="0"/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136"/>
          </a:xfrm>
          <a:prstGeom prst="rect">
            <a:avLst/>
          </a:prstGeom>
        </p:spPr>
        <p:txBody>
          <a:bodyPr vert="horz" lIns="92032" tIns="46016" rIns="92032" bIns="46016" rtlCol="0"/>
          <a:lstStyle>
            <a:lvl1pPr algn="r">
              <a:defRPr sz="1200"/>
            </a:lvl1pPr>
          </a:lstStyle>
          <a:p>
            <a:pPr lvl="0"/>
            <a:fld id="{B049E517-FEFA-4633-8DE9-50CEE941335A}" type="datetime1">
              <a:rPr lang="ko-KR" altLang="en-US" smtClean="0"/>
              <a:t>2026-06-18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2" tIns="46016" rIns="92032" bIns="46016" rtlCol="0" anchor="ctr"/>
          <a:lstStyle/>
          <a:p>
            <a:pPr lvl="0"/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8"/>
          </a:xfrm>
          <a:prstGeom prst="rect">
            <a:avLst/>
          </a:prstGeom>
        </p:spPr>
        <p:txBody>
          <a:bodyPr vert="horz" lIns="92031" tIns="46015" rIns="92031" bIns="46015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8135"/>
          </a:xfrm>
          <a:prstGeom prst="rect">
            <a:avLst/>
          </a:prstGeom>
        </p:spPr>
        <p:txBody>
          <a:bodyPr vert="horz" lIns="92032" tIns="46016" rIns="92032" bIns="46016" rtlCol="0" anchor="b"/>
          <a:lstStyle>
            <a:lvl1pPr algn="l">
              <a:defRPr sz="1200"/>
            </a:lvl1pPr>
          </a:lstStyle>
          <a:p>
            <a:pPr lvl="0"/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2032" tIns="46016" rIns="92032" bIns="46016" rtlCol="0" anchor="b"/>
          <a:lstStyle>
            <a:lvl1pPr algn="r">
              <a:defRPr sz="1200"/>
            </a:lvl1pPr>
          </a:lstStyle>
          <a:p>
            <a:pPr lvl="0"/>
            <a:fld id="{E76D034E-1CBA-4D7F-92B2-0D854C3CCD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92205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008063" y="1230313"/>
            <a:ext cx="4691062" cy="33178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7D9E9-41E9-4E33-A147-387AD2D92C80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8605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0B62E0-5EF7-AD2D-22C5-DB7DA5E64C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FCD0166-8C6C-7FFE-4D2F-6CDAA2545D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08063" y="1230313"/>
            <a:ext cx="4691062" cy="3317875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FA1F869-A66E-B71D-8949-EAA65EE838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6B39331-0A7D-E1E9-E3DC-6B8F867ED7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7D9E9-41E9-4E33-A147-387AD2D92C80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9249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008063" y="1230313"/>
            <a:ext cx="4691062" cy="33178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7D9E9-41E9-4E33-A147-387AD2D92C80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9174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008063" y="1230313"/>
            <a:ext cx="4691062" cy="33178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7D9E9-41E9-4E33-A147-387AD2D92C80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5743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DB8320-6C19-73EC-C75F-A6FC3C169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4F77B39-52F4-534C-8BD3-36294A45C4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08063" y="1230313"/>
            <a:ext cx="4691062" cy="3317875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6E95A11-7672-03D8-8BC6-DB6F766BEF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33FD2D5-8F2B-1351-02DB-5ACEFB2613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7D9E9-41E9-4E33-A147-387AD2D92C80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2500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8063" y="1230313"/>
            <a:ext cx="4691062" cy="33178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487D9E9-41E9-4E33-A147-387AD2D92C80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8487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8063" y="1230313"/>
            <a:ext cx="4691062" cy="33178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487D9E9-41E9-4E33-A147-387AD2D92C80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0792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F03A52-525D-3CB2-DDAD-49E9A0239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FBE0F69-0D20-B52D-0441-CAFC984957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8063" y="1230313"/>
            <a:ext cx="4691062" cy="3317875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085233B-F1F6-58FE-6405-8E68740311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EBD7495-8FB3-F9F4-FD49-2E895315BF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487D9E9-41E9-4E33-A147-387AD2D92C80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9641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5"/>
            <a:ext cx="10691813" cy="75595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F77E-44B9-4231-B7FF-A70244267FAC}" type="datetimeFigureOut">
              <a:rPr lang="ko-KR" altLang="en-US" smtClean="0"/>
              <a:t>2026-06-18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8EFF-241D-4FEE-9C11-3D7F1AE539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0652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F77E-44B9-4231-B7FF-A70244267FAC}" type="datetimeFigureOut">
              <a:rPr lang="ko-KR" altLang="en-US" smtClean="0"/>
              <a:t>2026-06-18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8EFF-241D-4FEE-9C11-3D7F1AE539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1009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F77E-44B9-4231-B7FF-A70244267FAC}" type="datetimeFigureOut">
              <a:rPr lang="ko-KR" altLang="en-US" smtClean="0"/>
              <a:t>2026-06-18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8EFF-241D-4FEE-9C11-3D7F1AE539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389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0AC0-0B48-486E-9A08-0040EE78DF95}" type="datetimeFigureOut">
              <a:rPr lang="ko-KR" altLang="en-US" smtClean="0"/>
              <a:t>2026-06-18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53AC7-FACE-407F-93AB-ED7145255A59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2" name="직선 연결선 11"/>
          <p:cNvCxnSpPr/>
          <p:nvPr userDrawn="1"/>
        </p:nvCxnSpPr>
        <p:spPr>
          <a:xfrm>
            <a:off x="419100" y="759346"/>
            <a:ext cx="993620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01" t="24569" r="8001" b="24569"/>
          <a:stretch/>
        </p:blipFill>
        <p:spPr>
          <a:xfrm>
            <a:off x="8968975" y="315978"/>
            <a:ext cx="1386333" cy="26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65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평행 사변형 12"/>
          <p:cNvSpPr/>
          <p:nvPr userDrawn="1"/>
        </p:nvSpPr>
        <p:spPr>
          <a:xfrm>
            <a:off x="3309077" y="0"/>
            <a:ext cx="3358893" cy="1188720"/>
          </a:xfrm>
          <a:prstGeom prst="parallelogram">
            <a:avLst>
              <a:gd name="adj" fmla="val 54101"/>
            </a:avLst>
          </a:prstGeom>
          <a:solidFill>
            <a:srgbClr val="9CB9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002678" y="662522"/>
            <a:ext cx="1738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ea typeface="옥션고딕 B" pitchFamily="2" charset="-127"/>
              </a:rPr>
              <a:t>CONTENTS</a:t>
            </a:r>
            <a:endParaRPr lang="ko-KR" altLang="en-US" sz="2400" dirty="0">
              <a:solidFill>
                <a:schemeClr val="bg1"/>
              </a:solidFill>
              <a:ea typeface="옥션고딕 B" pitchFamily="2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01" t="24569" r="8001" b="24569"/>
          <a:stretch/>
        </p:blipFill>
        <p:spPr>
          <a:xfrm>
            <a:off x="8968975" y="315978"/>
            <a:ext cx="1386333" cy="26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885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2104" y="1637047"/>
            <a:ext cx="5668166" cy="261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810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직선 연결선 11"/>
          <p:cNvCxnSpPr/>
          <p:nvPr userDrawn="1"/>
        </p:nvCxnSpPr>
        <p:spPr>
          <a:xfrm>
            <a:off x="419100" y="582943"/>
            <a:ext cx="993620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" t="24569" r="8001" b="24569"/>
          <a:stretch/>
        </p:blipFill>
        <p:spPr>
          <a:xfrm>
            <a:off x="9369006" y="315978"/>
            <a:ext cx="986302" cy="18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924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직선 연결선 11"/>
          <p:cNvCxnSpPr/>
          <p:nvPr userDrawn="1"/>
        </p:nvCxnSpPr>
        <p:spPr>
          <a:xfrm>
            <a:off x="419100" y="582943"/>
            <a:ext cx="993620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" t="24569" r="8001" b="24569"/>
          <a:stretch/>
        </p:blipFill>
        <p:spPr>
          <a:xfrm>
            <a:off x="9369006" y="315978"/>
            <a:ext cx="986302" cy="18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28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F77E-44B9-4231-B7FF-A70244267FAC}" type="datetimeFigureOut">
              <a:rPr lang="ko-KR" altLang="en-US" smtClean="0"/>
              <a:t>2026-06-18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8EFF-241D-4FEE-9C11-3D7F1AE539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6997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F77E-44B9-4231-B7FF-A70244267FAC}" type="datetimeFigureOut">
              <a:rPr lang="ko-KR" altLang="en-US" smtClean="0"/>
              <a:t>2026-06-18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8EFF-241D-4FEE-9C11-3D7F1AE539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319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F77E-44B9-4231-B7FF-A70244267FAC}" type="datetimeFigureOut">
              <a:rPr lang="ko-KR" altLang="en-US" smtClean="0"/>
              <a:t>2026-06-18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8EFF-241D-4FEE-9C11-3D7F1AE539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1629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F77E-44B9-4231-B7FF-A70244267FAC}" type="datetimeFigureOut">
              <a:rPr lang="ko-KR" altLang="en-US" smtClean="0"/>
              <a:t>2026-06-18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8EFF-241D-4FEE-9C11-3D7F1AE539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7473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F77E-44B9-4231-B7FF-A70244267FAC}" type="datetimeFigureOut">
              <a:rPr lang="ko-KR" altLang="en-US" smtClean="0"/>
              <a:t>2026-06-18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8EFF-241D-4FEE-9C11-3D7F1AE539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5233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 userDrawn="1"/>
        </p:nvSpPr>
        <p:spPr>
          <a:xfrm>
            <a:off x="3401690" y="1"/>
            <a:ext cx="7290123" cy="75859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날짜 개체 틀 1"/>
          <p:cNvSpPr>
            <a:spLocks noGrp="1"/>
          </p:cNvSpPr>
          <p:nvPr>
            <p:ph type="dt" sz="half" idx="10"/>
          </p:nvPr>
        </p:nvSpPr>
        <p:spPr>
          <a:xfrm>
            <a:off x="534591" y="7006703"/>
            <a:ext cx="2494756" cy="402483"/>
          </a:xfrm>
        </p:spPr>
        <p:txBody>
          <a:bodyPr/>
          <a:lstStyle/>
          <a:p>
            <a:fld id="{CF620AC0-0B48-486E-9A08-0040EE78DF95}" type="datetimeFigureOut">
              <a:rPr lang="ko-KR" altLang="en-US" smtClean="0"/>
              <a:t>2026-06-18</a:t>
            </a:fld>
            <a:endParaRPr lang="ko-KR" altLang="en-US"/>
          </a:p>
        </p:txBody>
      </p:sp>
      <p:sp>
        <p:nvSpPr>
          <p:cNvPr id="8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653036" y="7006703"/>
            <a:ext cx="3385741" cy="402483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662467" y="7006703"/>
            <a:ext cx="2494756" cy="402483"/>
          </a:xfrm>
        </p:spPr>
        <p:txBody>
          <a:bodyPr/>
          <a:lstStyle/>
          <a:p>
            <a:fld id="{F9153AC7-FACE-407F-93AB-ED7145255A59}" type="slidenum">
              <a:rPr lang="ko-KR" altLang="en-US" smtClean="0"/>
              <a:t>‹#›</a:t>
            </a:fld>
            <a:endParaRPr lang="ko-KR" altLang="en-US" dirty="0"/>
          </a:p>
        </p:txBody>
      </p:sp>
      <p:cxnSp>
        <p:nvCxnSpPr>
          <p:cNvPr id="13" name="직선 연결선 12"/>
          <p:cNvCxnSpPr/>
          <p:nvPr userDrawn="1"/>
        </p:nvCxnSpPr>
        <p:spPr>
          <a:xfrm>
            <a:off x="5029200" y="3331098"/>
            <a:ext cx="507070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그림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245" y="3291840"/>
            <a:ext cx="2563448" cy="9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6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F77E-44B9-4231-B7FF-A70244267FAC}" type="datetimeFigureOut">
              <a:rPr lang="ko-KR" altLang="en-US" smtClean="0"/>
              <a:t>2026-06-18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8EFF-241D-4FEE-9C11-3D7F1AE539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5685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F77E-44B9-4231-B7FF-A70244267FAC}" type="datetimeFigureOut">
              <a:rPr lang="ko-KR" altLang="en-US" smtClean="0"/>
              <a:t>2026-06-18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8EFF-241D-4FEE-9C11-3D7F1AE539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8070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FF77E-44B9-4231-B7FF-A70244267FAC}" type="datetimeFigureOut">
              <a:rPr lang="ko-KR" altLang="en-US" smtClean="0"/>
              <a:t>2026-06-18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08EFF-241D-4FEE-9C11-3D7F1AE539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7322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6" r:id="rId13"/>
    <p:sldLayoutId id="2147483675" r:id="rId14"/>
    <p:sldLayoutId id="2147483678" r:id="rId15"/>
    <p:sldLayoutId id="2147483683" r:id="rId16"/>
  </p:sldLayoutIdLst>
  <p:txStyles>
    <p:titleStyle>
      <a:lvl1pPr algn="l" defTabSz="1007943" rtl="0" eaLnBrk="1" latinLnBrk="1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1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86459" y="2815717"/>
            <a:ext cx="60003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38467"/>
            <a:r>
              <a:rPr lang="ko-KR" altLang="en-US" sz="3200" b="1" dirty="0">
                <a:solidFill>
                  <a:srgbClr val="231815"/>
                </a:solidFill>
                <a:latin typeface="+mn-ea"/>
                <a:cs typeface="Pretendard Bold" panose="02000803000000020004" pitchFamily="2" charset="-127"/>
              </a:rPr>
              <a:t>개발 사양서 </a:t>
            </a:r>
            <a:r>
              <a:rPr lang="en-US" altLang="ko-KR" sz="3200" b="1" dirty="0">
                <a:solidFill>
                  <a:srgbClr val="231815"/>
                </a:solidFill>
                <a:latin typeface="+mn-ea"/>
                <a:cs typeface="Pretendard Bold" panose="02000803000000020004" pitchFamily="2" charset="-127"/>
              </a:rPr>
              <a:t>- </a:t>
            </a:r>
            <a:r>
              <a:rPr lang="ko-KR" altLang="en-US" sz="3200" b="1" dirty="0" err="1">
                <a:solidFill>
                  <a:srgbClr val="231815"/>
                </a:solidFill>
                <a:latin typeface="+mn-ea"/>
                <a:cs typeface="Pretendard Bold" panose="02000803000000020004" pitchFamily="2" charset="-127"/>
              </a:rPr>
              <a:t>각실제어</a:t>
            </a:r>
            <a:r>
              <a:rPr lang="ko-KR" altLang="en-US" sz="3200" b="1" dirty="0">
                <a:solidFill>
                  <a:srgbClr val="231815"/>
                </a:solidFill>
                <a:latin typeface="+mn-ea"/>
                <a:cs typeface="Pretendard Bold" panose="02000803000000020004" pitchFamily="2" charset="-127"/>
              </a:rPr>
              <a:t> 시스템 </a:t>
            </a:r>
            <a:endParaRPr lang="en-US" altLang="ko-KR" sz="3200" b="1" dirty="0">
              <a:solidFill>
                <a:srgbClr val="231815"/>
              </a:solidFill>
              <a:latin typeface="+mn-ea"/>
              <a:cs typeface="Pretendard Bold" panose="02000803000000020004" pitchFamily="2" charset="-127"/>
            </a:endParaRPr>
          </a:p>
          <a:p>
            <a:pPr defTabSz="938467"/>
            <a:r>
              <a:rPr lang="en-US" altLang="ko-KR" sz="3200" b="1" dirty="0">
                <a:solidFill>
                  <a:srgbClr val="231815"/>
                </a:solidFill>
                <a:latin typeface="+mn-ea"/>
                <a:cs typeface="Pretendard Bold" panose="02000803000000020004" pitchFamily="2" charset="-127"/>
              </a:rPr>
              <a:t>(DL </a:t>
            </a:r>
            <a:r>
              <a:rPr lang="ko-KR" altLang="en-US" sz="3200" b="1" dirty="0">
                <a:solidFill>
                  <a:srgbClr val="231815"/>
                </a:solidFill>
                <a:latin typeface="+mn-ea"/>
                <a:cs typeface="Pretendard Bold" panose="02000803000000020004" pitchFamily="2" charset="-127"/>
              </a:rPr>
              <a:t>사양</a:t>
            </a:r>
            <a:r>
              <a:rPr lang="en-US" altLang="ko-KR" sz="3200" b="1" dirty="0">
                <a:solidFill>
                  <a:srgbClr val="231815"/>
                </a:solidFill>
                <a:latin typeface="+mn-ea"/>
                <a:cs typeface="Pretendard Bold" panose="02000803000000020004" pitchFamily="2" charset="-127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98463" y="6014065"/>
            <a:ext cx="132921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r" defTabSz="938467">
              <a:defRPr/>
            </a:pPr>
            <a:r>
              <a:rPr lang="en-US" altLang="ko-KR" sz="1600" dirty="0">
                <a:solidFill>
                  <a:srgbClr val="231815"/>
                </a:solidFill>
                <a:latin typeface="+mn-ea"/>
                <a:cs typeface="Pretendard Regular"/>
              </a:rPr>
              <a:t>2026. 06. 13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44953" y="6402457"/>
            <a:ext cx="12827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38467"/>
            <a:r>
              <a:rPr lang="ko-KR" altLang="en-US" sz="1600" dirty="0" err="1">
                <a:solidFill>
                  <a:srgbClr val="231815"/>
                </a:solidFill>
                <a:latin typeface="+mn-ea"/>
                <a:cs typeface="Pretendard Regular" panose="02000503000000020004" pitchFamily="2" charset="-127"/>
              </a:rPr>
              <a:t>전경선</a:t>
            </a:r>
            <a:r>
              <a:rPr lang="ko-KR" altLang="en-US" sz="1600" dirty="0">
                <a:solidFill>
                  <a:srgbClr val="231815"/>
                </a:solidFill>
                <a:latin typeface="+mn-ea"/>
                <a:cs typeface="Pretendard Regular" panose="02000503000000020004" pitchFamily="2" charset="-127"/>
              </a:rPr>
              <a:t> 수석</a:t>
            </a:r>
            <a:endParaRPr lang="en-US" altLang="ko-KR" sz="1600" dirty="0">
              <a:solidFill>
                <a:srgbClr val="231815"/>
              </a:solidFill>
              <a:latin typeface="+mn-ea"/>
              <a:cs typeface="Pretendard Regular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6740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2230" y="681487"/>
            <a:ext cx="98855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Wingdings"/>
              <a:buChar char="§"/>
              <a:defRPr/>
            </a:pPr>
            <a:r>
              <a:rPr lang="ko-KR" altLang="en-US" sz="1600" b="1" dirty="0" err="1"/>
              <a:t>동작로직</a:t>
            </a:r>
            <a:r>
              <a:rPr lang="ko-KR" altLang="en-US" sz="1600" b="1" dirty="0"/>
              <a:t> </a:t>
            </a:r>
            <a:r>
              <a:rPr lang="en-US" altLang="ko-KR" sz="1600" b="1" dirty="0"/>
              <a:t>– </a:t>
            </a:r>
            <a:r>
              <a:rPr lang="ko-KR" altLang="en-US" sz="1600" b="1" dirty="0"/>
              <a:t>자동 </a:t>
            </a:r>
            <a:r>
              <a:rPr lang="en-US" altLang="ko-KR" sz="1600" b="1" dirty="0"/>
              <a:t>(</a:t>
            </a:r>
            <a:r>
              <a:rPr lang="ko-KR" altLang="en-US" sz="1600" b="1" dirty="0"/>
              <a:t>집중</a:t>
            </a:r>
            <a:r>
              <a:rPr lang="en-US" altLang="ko-KR" sz="1600" b="1" dirty="0"/>
              <a:t>, </a:t>
            </a:r>
            <a:r>
              <a:rPr lang="ko-KR" altLang="en-US" sz="1600" b="1" dirty="0"/>
              <a:t>분산모드</a:t>
            </a:r>
            <a:r>
              <a:rPr lang="en-US" altLang="ko-KR" sz="1600" b="1" dirty="0"/>
              <a:t>)</a:t>
            </a:r>
            <a:endParaRPr lang="en-US" altLang="ko-KR" sz="1600" b="1" dirty="0">
              <a:latin typeface="+mn-ea"/>
              <a:cs typeface="Pretendard Bold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99400" y="230505"/>
            <a:ext cx="3382965" cy="368429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lvl="0" defTabSz="938467">
              <a:defRPr/>
            </a:pPr>
            <a:r>
              <a:rPr lang="ko-KR" altLang="en-US" b="1">
                <a:solidFill>
                  <a:schemeClr val="bg1">
                    <a:lumMod val="50000"/>
                  </a:schemeClr>
                </a:solidFill>
                <a:latin typeface="+mn-ea"/>
                <a:cs typeface="Pretendard Bold"/>
              </a:rPr>
              <a:t>개발 사양서 </a:t>
            </a:r>
            <a:r>
              <a:rPr lang="en-US" altLang="ko-KR" b="1">
                <a:solidFill>
                  <a:schemeClr val="bg1">
                    <a:lumMod val="50000"/>
                  </a:schemeClr>
                </a:solidFill>
                <a:latin typeface="+mn-ea"/>
                <a:cs typeface="Pretendard Bold"/>
              </a:rPr>
              <a:t>- </a:t>
            </a:r>
            <a:r>
              <a:rPr lang="ko-KR" altLang="en-US" b="1">
                <a:solidFill>
                  <a:schemeClr val="bg1">
                    <a:lumMod val="50000"/>
                  </a:schemeClr>
                </a:solidFill>
                <a:latin typeface="+mn-ea"/>
                <a:cs typeface="Pretendard Bold"/>
              </a:rPr>
              <a:t>각실제어 시스템</a:t>
            </a:r>
            <a:endParaRPr lang="en-US" altLang="ko-KR" b="1">
              <a:solidFill>
                <a:schemeClr val="bg1">
                  <a:lumMod val="50000"/>
                </a:schemeClr>
              </a:solidFill>
              <a:latin typeface="+mn-ea"/>
              <a:cs typeface="Pretendard 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342904-F6A4-424D-E77F-885F4C348B70}"/>
              </a:ext>
            </a:extLst>
          </p:cNvPr>
          <p:cNvSpPr txBox="1"/>
          <p:nvPr/>
        </p:nvSpPr>
        <p:spPr>
          <a:xfrm>
            <a:off x="330557" y="3512024"/>
            <a:ext cx="46129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b="1" dirty="0">
                <a:latin typeface="+mj-ea"/>
                <a:ea typeface="+mj-ea"/>
              </a:rPr>
              <a:t>4. </a:t>
            </a:r>
            <a:r>
              <a:rPr lang="ko-KR" altLang="en-US" sz="1400" b="1" dirty="0" err="1">
                <a:latin typeface="+mj-ea"/>
                <a:ea typeface="+mj-ea"/>
              </a:rPr>
              <a:t>댐퍼</a:t>
            </a:r>
            <a:r>
              <a:rPr lang="ko-KR" altLang="en-US" sz="1400" b="1" dirty="0">
                <a:latin typeface="+mj-ea"/>
                <a:ea typeface="+mj-ea"/>
              </a:rPr>
              <a:t> 개폐 모드 결정 </a:t>
            </a:r>
            <a:r>
              <a:rPr lang="en-US" altLang="ko-KR" sz="1400" b="1" dirty="0">
                <a:latin typeface="+mj-ea"/>
                <a:ea typeface="+mj-ea"/>
              </a:rPr>
              <a:t>(</a:t>
            </a:r>
            <a:r>
              <a:rPr lang="ko-KR" altLang="en-US" sz="1400" b="1" dirty="0">
                <a:latin typeface="+mj-ea"/>
                <a:ea typeface="+mj-ea"/>
              </a:rPr>
              <a:t>집중 </a:t>
            </a:r>
            <a:r>
              <a:rPr lang="en-US" altLang="ko-KR" sz="1400" b="1" dirty="0">
                <a:latin typeface="+mj-ea"/>
                <a:ea typeface="+mj-ea"/>
              </a:rPr>
              <a:t>VS </a:t>
            </a:r>
            <a:r>
              <a:rPr lang="ko-KR" altLang="en-US" sz="1400" b="1" dirty="0">
                <a:latin typeface="+mj-ea"/>
                <a:ea typeface="+mj-ea"/>
              </a:rPr>
              <a:t>분산</a:t>
            </a:r>
            <a:r>
              <a:rPr lang="en-US" altLang="ko-KR" sz="1400" b="1" dirty="0">
                <a:latin typeface="+mj-ea"/>
                <a:ea typeface="+mj-ea"/>
              </a:rPr>
              <a:t>)</a:t>
            </a:r>
            <a:endParaRPr lang="ko-KR" altLang="en-US" sz="1400" b="1" dirty="0">
              <a:latin typeface="+mj-ea"/>
              <a:ea typeface="+mj-e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22EEE7-4870-2920-DE48-5BE26262A6FE}"/>
              </a:ext>
            </a:extLst>
          </p:cNvPr>
          <p:cNvSpPr txBox="1"/>
          <p:nvPr/>
        </p:nvSpPr>
        <p:spPr>
          <a:xfrm>
            <a:off x="330558" y="3819801"/>
            <a:ext cx="71308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200" dirty="0" err="1"/>
              <a:t>dP</a:t>
            </a:r>
            <a:r>
              <a:rPr lang="ko-KR" altLang="en-US" sz="1200" dirty="0"/>
              <a:t> (</a:t>
            </a:r>
            <a:r>
              <a:rPr lang="ko-KR" altLang="en-US" sz="1200" dirty="0" err="1"/>
              <a:t>P_max</a:t>
            </a:r>
            <a:r>
              <a:rPr lang="ko-KR" altLang="en-US" sz="1200" dirty="0"/>
              <a:t> - P_2nd) 값을 기준으로 </a:t>
            </a:r>
            <a:r>
              <a:rPr lang="ko-KR" altLang="en-US" sz="1200" dirty="0" err="1"/>
              <a:t>댐퍼의</a:t>
            </a:r>
            <a:r>
              <a:rPr lang="ko-KR" altLang="en-US" sz="1200" dirty="0"/>
              <a:t> 100% 개방 여부만 결정</a:t>
            </a:r>
            <a:endParaRPr lang="en-US" altLang="ko-KR" sz="1200" dirty="0"/>
          </a:p>
          <a:p>
            <a:r>
              <a:rPr lang="en-US" altLang="ko-KR" sz="1200" dirty="0"/>
              <a:t>[</a:t>
            </a:r>
            <a:r>
              <a:rPr lang="ko-KR" altLang="en-US" sz="1200" dirty="0"/>
              <a:t>대기 모드</a:t>
            </a:r>
            <a:r>
              <a:rPr lang="en-US" altLang="ko-KR" sz="1200" dirty="0"/>
              <a:t>] </a:t>
            </a:r>
            <a:r>
              <a:rPr lang="en-US" altLang="ko-KR" sz="1200" dirty="0" err="1"/>
              <a:t>P_max</a:t>
            </a:r>
            <a:r>
              <a:rPr lang="en-US" altLang="ko-KR" sz="1200" dirty="0"/>
              <a:t> == 0 -&gt; </a:t>
            </a:r>
            <a:r>
              <a:rPr lang="ko-KR" altLang="en-US" sz="1200" dirty="0"/>
              <a:t>모든 실 </a:t>
            </a:r>
            <a:r>
              <a:rPr lang="ko-KR" altLang="en-US" sz="1200" dirty="0" err="1"/>
              <a:t>댐퍼</a:t>
            </a:r>
            <a:r>
              <a:rPr lang="ko-KR" altLang="en-US" sz="1200" dirty="0"/>
              <a:t> </a:t>
            </a:r>
            <a:r>
              <a:rPr lang="en-US" altLang="ko-KR" sz="1200" dirty="0"/>
              <a:t>OFF (0%)</a:t>
            </a:r>
          </a:p>
          <a:p>
            <a:r>
              <a:rPr lang="en-US" altLang="ko-KR" sz="1200" dirty="0"/>
              <a:t>[</a:t>
            </a:r>
            <a:r>
              <a:rPr lang="ko-KR" altLang="en-US" sz="1200" dirty="0"/>
              <a:t>집중 환기 모드</a:t>
            </a:r>
            <a:r>
              <a:rPr lang="en-US" altLang="ko-KR" sz="1200" dirty="0"/>
              <a:t>] </a:t>
            </a:r>
            <a:r>
              <a:rPr lang="en-US" altLang="ko-KR" sz="1200" dirty="0" err="1"/>
              <a:t>dP</a:t>
            </a:r>
            <a:r>
              <a:rPr lang="en-US" altLang="ko-KR" sz="1200" dirty="0"/>
              <a:t> &gt;= 2 -&gt; </a:t>
            </a:r>
            <a:r>
              <a:rPr lang="en-US" altLang="ko-KR" sz="1200" dirty="0" err="1"/>
              <a:t>P_max</a:t>
            </a:r>
            <a:r>
              <a:rPr lang="en-US" altLang="ko-KR" sz="1200" dirty="0"/>
              <a:t> </a:t>
            </a:r>
            <a:r>
              <a:rPr lang="ko-KR" altLang="en-US" sz="1200" dirty="0"/>
              <a:t>단계와 동일한 오염도를 가진 실만 </a:t>
            </a:r>
            <a:r>
              <a:rPr lang="en-US" altLang="ko-KR" sz="1200" dirty="0"/>
              <a:t>ON (100%) / </a:t>
            </a:r>
            <a:r>
              <a:rPr lang="ko-KR" altLang="en-US" sz="1200" dirty="0"/>
              <a:t>나머지는 모두 </a:t>
            </a:r>
            <a:r>
              <a:rPr lang="en-US" altLang="ko-KR" sz="1200" dirty="0"/>
              <a:t>OFF (0%)</a:t>
            </a:r>
            <a:endParaRPr lang="ko-KR" altLang="en-US" sz="1200" dirty="0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C4BBFEF7-76CA-368A-7C8D-A1BFBF9BA2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961772"/>
              </p:ext>
            </p:extLst>
          </p:nvPr>
        </p:nvGraphicFramePr>
        <p:xfrm>
          <a:off x="394649" y="5260652"/>
          <a:ext cx="10030184" cy="22726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9597">
                  <a:extLst>
                    <a:ext uri="{9D8B030D-6E8A-4147-A177-3AD203B41FA5}">
                      <a16:colId xmlns:a16="http://schemas.microsoft.com/office/drawing/2014/main" val="3085518574"/>
                    </a:ext>
                  </a:extLst>
                </a:gridCol>
                <a:gridCol w="625129">
                  <a:extLst>
                    <a:ext uri="{9D8B030D-6E8A-4147-A177-3AD203B41FA5}">
                      <a16:colId xmlns:a16="http://schemas.microsoft.com/office/drawing/2014/main" val="22479885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753689108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301993152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1770825833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112974957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740939168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786141248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126634935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893216725"/>
                    </a:ext>
                  </a:extLst>
                </a:gridCol>
                <a:gridCol w="2080933">
                  <a:extLst>
                    <a:ext uri="{9D8B030D-6E8A-4147-A177-3AD203B41FA5}">
                      <a16:colId xmlns:a16="http://schemas.microsoft.com/office/drawing/2014/main" val="2574823499"/>
                    </a:ext>
                  </a:extLst>
                </a:gridCol>
              </a:tblGrid>
              <a:tr h="183226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 u="none" strike="noStrike" dirty="0">
                          <a:effectLst/>
                          <a:latin typeface="+mj-ea"/>
                          <a:ea typeface="+mj-ea"/>
                        </a:rPr>
                        <a:t>시나리오 설명</a:t>
                      </a:r>
                      <a:endParaRPr lang="ko-KR" altLang="en-US" sz="1100" b="1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 u="none" strike="noStrike" dirty="0">
                          <a:effectLst/>
                          <a:latin typeface="+mj-ea"/>
                          <a:ea typeface="+mj-ea"/>
                        </a:rPr>
                        <a:t>거실</a:t>
                      </a:r>
                      <a:endParaRPr lang="ko-KR" altLang="en-US" sz="1100" b="1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 u="none" strike="noStrike" dirty="0">
                          <a:effectLst/>
                          <a:latin typeface="+mj-ea"/>
                          <a:ea typeface="+mj-ea"/>
                        </a:rPr>
                        <a:t>침실</a:t>
                      </a:r>
                      <a:r>
                        <a:rPr lang="en-US" altLang="ko-KR" sz="1100" b="1" u="none" strike="noStrike" dirty="0"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en-US" altLang="ko-KR" sz="1100" b="1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 u="none" strike="noStrike" dirty="0">
                          <a:effectLst/>
                          <a:latin typeface="+mj-ea"/>
                          <a:ea typeface="+mj-ea"/>
                        </a:rPr>
                        <a:t>침실</a:t>
                      </a:r>
                      <a:r>
                        <a:rPr lang="en-US" altLang="ko-KR" sz="1100" b="1" u="none" strike="noStrike" dirty="0">
                          <a:effectLst/>
                          <a:latin typeface="+mj-ea"/>
                          <a:ea typeface="+mj-ea"/>
                        </a:rPr>
                        <a:t>2</a:t>
                      </a:r>
                      <a:endParaRPr lang="en-US" altLang="ko-KR" sz="1100" b="1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 u="none" strike="noStrike" dirty="0">
                          <a:effectLst/>
                          <a:latin typeface="+mj-ea"/>
                          <a:ea typeface="+mj-ea"/>
                        </a:rPr>
                        <a:t>침실</a:t>
                      </a:r>
                      <a:r>
                        <a:rPr lang="en-US" altLang="ko-KR" sz="1100" b="1" u="none" strike="noStrike" dirty="0">
                          <a:effectLst/>
                          <a:latin typeface="+mj-ea"/>
                          <a:ea typeface="+mj-ea"/>
                        </a:rPr>
                        <a:t>3</a:t>
                      </a:r>
                      <a:endParaRPr lang="en-US" altLang="ko-KR" sz="1100" b="1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 dirty="0" err="1">
                          <a:effectLst/>
                          <a:latin typeface="+mj-ea"/>
                          <a:ea typeface="+mj-ea"/>
                        </a:rPr>
                        <a:t>P_max</a:t>
                      </a:r>
                      <a:endParaRPr lang="en-US" sz="1100" b="1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 dirty="0" err="1">
                          <a:effectLst/>
                          <a:latin typeface="+mj-ea"/>
                          <a:ea typeface="+mj-ea"/>
                        </a:rPr>
                        <a:t>dP</a:t>
                      </a:r>
                      <a:endParaRPr lang="en-US" sz="1100" b="1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 u="none" strike="noStrike" dirty="0" err="1">
                          <a:effectLst/>
                          <a:latin typeface="+mj-ea"/>
                          <a:ea typeface="+mj-ea"/>
                        </a:rPr>
                        <a:t>댐퍼</a:t>
                      </a:r>
                      <a:r>
                        <a:rPr lang="ko-KR" altLang="en-US" sz="1100" b="1" u="none" strike="noStrike" dirty="0">
                          <a:effectLst/>
                          <a:latin typeface="+mj-ea"/>
                          <a:ea typeface="+mj-ea"/>
                        </a:rPr>
                        <a:t> 모드</a:t>
                      </a:r>
                      <a:endParaRPr lang="ko-KR" altLang="en-US" sz="1100" b="1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 u="none" strike="noStrike" dirty="0">
                          <a:effectLst/>
                          <a:latin typeface="+mj-ea"/>
                          <a:ea typeface="+mj-ea"/>
                        </a:rPr>
                        <a:t>부하 총점</a:t>
                      </a:r>
                      <a:endParaRPr lang="ko-KR" altLang="en-US" sz="1100" b="1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 u="none" strike="noStrike" dirty="0">
                          <a:effectLst/>
                          <a:latin typeface="+mj-ea"/>
                          <a:ea typeface="+mj-ea"/>
                        </a:rPr>
                        <a:t>최종 단수</a:t>
                      </a:r>
                      <a:endParaRPr lang="ko-KR" altLang="en-US" sz="1100" b="1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 u="none" strike="noStrike" dirty="0">
                          <a:effectLst/>
                          <a:latin typeface="+mj-ea"/>
                          <a:ea typeface="+mj-ea"/>
                        </a:rPr>
                        <a:t>개방 </a:t>
                      </a:r>
                      <a:r>
                        <a:rPr lang="ko-KR" altLang="en-US" sz="1100" b="1" u="none" strike="noStrike" dirty="0" err="1">
                          <a:effectLst/>
                          <a:latin typeface="+mj-ea"/>
                          <a:ea typeface="+mj-ea"/>
                        </a:rPr>
                        <a:t>댐퍼</a:t>
                      </a:r>
                      <a:endParaRPr lang="ko-KR" altLang="en-US" sz="1100" b="1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986582"/>
                  </a:ext>
                </a:extLst>
              </a:tr>
              <a:tr h="31068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1100" b="1" u="none" strike="noStrike" dirty="0">
                          <a:effectLst/>
                          <a:latin typeface="+mj-ea"/>
                          <a:ea typeface="+mj-ea"/>
                        </a:rPr>
                        <a:t>1. </a:t>
                      </a:r>
                      <a:r>
                        <a:rPr lang="ko-KR" altLang="en-US" sz="1100" b="1" u="none" strike="noStrike" dirty="0">
                          <a:effectLst/>
                          <a:latin typeface="+mj-ea"/>
                          <a:ea typeface="+mj-ea"/>
                        </a:rPr>
                        <a:t>전체 청정</a:t>
                      </a:r>
                      <a:endParaRPr lang="ko-KR" altLang="en-US" sz="1100" b="1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 dirty="0">
                          <a:effectLst/>
                          <a:latin typeface="+mj-ea"/>
                          <a:ea typeface="+mj-ea"/>
                        </a:rPr>
                        <a:t>0</a:t>
                      </a:r>
                      <a:endParaRPr lang="en-US" altLang="ko-KR" sz="1100" b="0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 dirty="0">
                          <a:effectLst/>
                          <a:latin typeface="+mj-ea"/>
                          <a:ea typeface="+mj-ea"/>
                        </a:rPr>
                        <a:t>0</a:t>
                      </a:r>
                      <a:endParaRPr lang="en-US" altLang="ko-KR" sz="1100" b="0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 dirty="0">
                          <a:effectLst/>
                          <a:latin typeface="+mj-ea"/>
                          <a:ea typeface="+mj-ea"/>
                        </a:rPr>
                        <a:t>0</a:t>
                      </a:r>
                      <a:endParaRPr lang="en-US" altLang="ko-KR" sz="1100" b="0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 dirty="0">
                          <a:effectLst/>
                          <a:latin typeface="+mj-ea"/>
                          <a:ea typeface="+mj-ea"/>
                        </a:rPr>
                        <a:t>0</a:t>
                      </a:r>
                      <a:endParaRPr lang="en-US" altLang="ko-KR" sz="1100" b="0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0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0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u="none" strike="noStrike">
                          <a:effectLst/>
                          <a:latin typeface="+mj-ea"/>
                          <a:ea typeface="+mj-ea"/>
                        </a:rPr>
                        <a:t>대기</a:t>
                      </a:r>
                      <a:endParaRPr lang="ko-KR" altLang="en-US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0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0</a:t>
                      </a:r>
                      <a:r>
                        <a:rPr lang="ko-KR" altLang="en-US" sz="1100" u="none" strike="noStrike">
                          <a:effectLst/>
                          <a:latin typeface="+mj-ea"/>
                          <a:ea typeface="+mj-ea"/>
                        </a:rPr>
                        <a:t>단</a:t>
                      </a:r>
                      <a:endParaRPr lang="ko-KR" altLang="en-US" sz="1100" b="1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100" u="none" strike="noStrike" dirty="0">
                          <a:effectLst/>
                          <a:latin typeface="+mj-ea"/>
                          <a:ea typeface="+mj-ea"/>
                        </a:rPr>
                        <a:t>없음 </a:t>
                      </a:r>
                      <a:r>
                        <a:rPr lang="en-US" altLang="ko-KR" sz="1100" u="none" strike="noStrike" dirty="0"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100" u="none" strike="noStrike" dirty="0">
                          <a:effectLst/>
                          <a:latin typeface="+mj-ea"/>
                          <a:ea typeface="+mj-ea"/>
                        </a:rPr>
                        <a:t>전체</a:t>
                      </a:r>
                      <a:r>
                        <a:rPr lang="en-US" sz="1100" u="none" strike="noStrike" dirty="0">
                          <a:effectLst/>
                          <a:latin typeface="+mj-ea"/>
                          <a:ea typeface="+mj-ea"/>
                        </a:rPr>
                        <a:t>OFF)</a:t>
                      </a:r>
                      <a:endParaRPr lang="en-US" sz="1100" b="0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4878500"/>
                  </a:ext>
                </a:extLst>
              </a:tr>
              <a:tr h="33034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1100" b="1" u="none" strike="noStrike" dirty="0">
                          <a:effectLst/>
                          <a:latin typeface="+mj-ea"/>
                          <a:ea typeface="+mj-ea"/>
                        </a:rPr>
                        <a:t>2. </a:t>
                      </a:r>
                      <a:r>
                        <a:rPr lang="ko-KR" altLang="en-US" sz="1100" b="1" u="none" strike="noStrike" dirty="0">
                          <a:effectLst/>
                          <a:latin typeface="+mj-ea"/>
                          <a:ea typeface="+mj-ea"/>
                        </a:rPr>
                        <a:t>침실 단독 극심 오염</a:t>
                      </a:r>
                      <a:br>
                        <a:rPr lang="ko-KR" altLang="en-US" sz="1100" b="1" u="none" strike="noStrike" dirty="0">
                          <a:effectLst/>
                          <a:latin typeface="+mj-ea"/>
                          <a:ea typeface="+mj-ea"/>
                        </a:rPr>
                      </a:br>
                      <a:r>
                        <a:rPr lang="en-US" altLang="ko-KR" sz="1100" b="1" u="none" strike="noStrike" dirty="0"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100" b="1" u="none" strike="noStrike" dirty="0">
                          <a:effectLst/>
                          <a:latin typeface="+mj-ea"/>
                          <a:ea typeface="+mj-ea"/>
                        </a:rPr>
                        <a:t>최소 소음 </a:t>
                      </a:r>
                      <a:r>
                        <a:rPr lang="ko-KR" altLang="en-US" sz="1100" b="1" u="none" strike="noStrike" dirty="0" err="1">
                          <a:effectLst/>
                          <a:latin typeface="+mj-ea"/>
                          <a:ea typeface="+mj-ea"/>
                        </a:rPr>
                        <a:t>집중급기</a:t>
                      </a:r>
                      <a:r>
                        <a:rPr lang="en-US" altLang="ko-KR" sz="1100" b="1" u="none" strike="noStrike" dirty="0"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ko-KR" altLang="en-US" sz="1100" b="1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0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4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0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 dirty="0">
                          <a:effectLst/>
                          <a:latin typeface="+mj-ea"/>
                          <a:ea typeface="+mj-ea"/>
                        </a:rPr>
                        <a:t>0</a:t>
                      </a:r>
                      <a:endParaRPr lang="en-US" altLang="ko-KR" sz="1100" b="0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4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4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u="none" strike="noStrike">
                          <a:effectLst/>
                          <a:latin typeface="+mj-ea"/>
                          <a:ea typeface="+mj-ea"/>
                        </a:rPr>
                        <a:t>집중</a:t>
                      </a:r>
                      <a:endParaRPr lang="ko-KR" altLang="en-US" sz="1100" b="1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4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1</a:t>
                      </a:r>
                      <a:r>
                        <a:rPr lang="ko-KR" altLang="en-US" sz="1100" u="none" strike="noStrike">
                          <a:effectLst/>
                          <a:latin typeface="+mj-ea"/>
                          <a:ea typeface="+mj-ea"/>
                        </a:rPr>
                        <a:t>단</a:t>
                      </a:r>
                      <a:endParaRPr lang="ko-KR" altLang="en-US" sz="1100" b="1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100" u="none" strike="noStrike">
                          <a:effectLst/>
                          <a:latin typeface="+mj-ea"/>
                          <a:ea typeface="+mj-ea"/>
                        </a:rPr>
                        <a:t>침</a:t>
                      </a:r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2402177"/>
                  </a:ext>
                </a:extLst>
              </a:tr>
              <a:tr h="3266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1100" b="1" u="none" strike="noStrike" dirty="0">
                          <a:effectLst/>
                          <a:latin typeface="+mj-ea"/>
                          <a:ea typeface="+mj-ea"/>
                        </a:rPr>
                        <a:t>3. </a:t>
                      </a:r>
                      <a:r>
                        <a:rPr lang="ko-KR" altLang="en-US" sz="1100" b="1" u="none" strike="noStrike" dirty="0">
                          <a:effectLst/>
                          <a:latin typeface="+mj-ea"/>
                          <a:ea typeface="+mj-ea"/>
                        </a:rPr>
                        <a:t>거실 단독 극심 오염</a:t>
                      </a:r>
                      <a:endParaRPr lang="ko-KR" altLang="en-US" sz="1100" b="1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4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0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0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 dirty="0">
                          <a:effectLst/>
                          <a:latin typeface="+mj-ea"/>
                          <a:ea typeface="+mj-ea"/>
                        </a:rPr>
                        <a:t>0</a:t>
                      </a:r>
                      <a:endParaRPr lang="en-US" altLang="ko-KR" sz="1100" b="0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 dirty="0">
                          <a:effectLst/>
                          <a:latin typeface="+mj-ea"/>
                          <a:ea typeface="+mj-ea"/>
                        </a:rPr>
                        <a:t>4</a:t>
                      </a:r>
                      <a:endParaRPr lang="en-US" altLang="ko-KR" sz="1100" b="0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4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u="none" strike="noStrike">
                          <a:effectLst/>
                          <a:latin typeface="+mj-ea"/>
                          <a:ea typeface="+mj-ea"/>
                        </a:rPr>
                        <a:t>집중</a:t>
                      </a:r>
                      <a:endParaRPr lang="ko-KR" altLang="en-US" sz="1100" b="1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4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1</a:t>
                      </a:r>
                      <a:r>
                        <a:rPr lang="ko-KR" altLang="en-US" sz="1100" u="none" strike="noStrike">
                          <a:effectLst/>
                          <a:latin typeface="+mj-ea"/>
                          <a:ea typeface="+mj-ea"/>
                        </a:rPr>
                        <a:t>단</a:t>
                      </a:r>
                      <a:endParaRPr lang="ko-KR" altLang="en-US" sz="1100" b="1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100" u="none" strike="noStrike">
                          <a:effectLst/>
                          <a:latin typeface="+mj-ea"/>
                          <a:ea typeface="+mj-ea"/>
                        </a:rPr>
                        <a:t>거실</a:t>
                      </a:r>
                      <a:endParaRPr lang="ko-KR" altLang="en-US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47248182"/>
                  </a:ext>
                </a:extLst>
              </a:tr>
              <a:tr h="3027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1100" b="1" u="none" strike="noStrike" dirty="0">
                          <a:effectLst/>
                          <a:latin typeface="+mj-ea"/>
                          <a:ea typeface="+mj-ea"/>
                        </a:rPr>
                        <a:t>4. </a:t>
                      </a:r>
                      <a:r>
                        <a:rPr lang="ko-KR" altLang="en-US" sz="1100" b="1" u="none" strike="noStrike" dirty="0">
                          <a:effectLst/>
                          <a:latin typeface="+mj-ea"/>
                          <a:ea typeface="+mj-ea"/>
                        </a:rPr>
                        <a:t>전체 미세 오염</a:t>
                      </a:r>
                      <a:endParaRPr lang="ko-KR" altLang="en-US" sz="1100" b="1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 dirty="0"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en-US" altLang="ko-KR" sz="1100" b="0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0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u="none" strike="noStrike">
                          <a:effectLst/>
                          <a:latin typeface="+mj-ea"/>
                          <a:ea typeface="+mj-ea"/>
                        </a:rPr>
                        <a:t>분산</a:t>
                      </a:r>
                      <a:endParaRPr lang="ko-KR" altLang="en-US" sz="1100" b="1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4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1</a:t>
                      </a:r>
                      <a:r>
                        <a:rPr lang="ko-KR" altLang="en-US" sz="1100" u="none" strike="noStrike">
                          <a:effectLst/>
                          <a:latin typeface="+mj-ea"/>
                          <a:ea typeface="+mj-ea"/>
                        </a:rPr>
                        <a:t>단</a:t>
                      </a:r>
                      <a:endParaRPr lang="ko-KR" altLang="en-US" sz="1100" b="1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100" u="none" strike="noStrike">
                          <a:effectLst/>
                          <a:latin typeface="+mj-ea"/>
                          <a:ea typeface="+mj-ea"/>
                        </a:rPr>
                        <a:t>거실</a:t>
                      </a:r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,</a:t>
                      </a:r>
                      <a:r>
                        <a:rPr lang="ko-KR" altLang="en-US" sz="1100" u="none" strike="noStrike">
                          <a:effectLst/>
                          <a:latin typeface="+mj-ea"/>
                          <a:ea typeface="+mj-ea"/>
                        </a:rPr>
                        <a:t>침</a:t>
                      </a:r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1,</a:t>
                      </a:r>
                      <a:r>
                        <a:rPr lang="ko-KR" altLang="en-US" sz="1100" u="none" strike="noStrike">
                          <a:effectLst/>
                          <a:latin typeface="+mj-ea"/>
                          <a:ea typeface="+mj-ea"/>
                        </a:rPr>
                        <a:t>침</a:t>
                      </a:r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2,</a:t>
                      </a:r>
                      <a:r>
                        <a:rPr lang="ko-KR" altLang="en-US" sz="1100" u="none" strike="noStrike">
                          <a:effectLst/>
                          <a:latin typeface="+mj-ea"/>
                          <a:ea typeface="+mj-ea"/>
                        </a:rPr>
                        <a:t>침</a:t>
                      </a:r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3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57609879"/>
                  </a:ext>
                </a:extLst>
              </a:tr>
              <a:tr h="31068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1100" b="1" u="none" strike="noStrike" dirty="0">
                          <a:effectLst/>
                          <a:latin typeface="+mj-ea"/>
                          <a:ea typeface="+mj-ea"/>
                        </a:rPr>
                        <a:t>5. </a:t>
                      </a:r>
                      <a:r>
                        <a:rPr lang="ko-KR" altLang="en-US" sz="1100" b="1" u="none" strike="noStrike" dirty="0">
                          <a:effectLst/>
                          <a:latin typeface="+mj-ea"/>
                          <a:ea typeface="+mj-ea"/>
                        </a:rPr>
                        <a:t>전반적 오염 확산</a:t>
                      </a:r>
                      <a:endParaRPr lang="ko-KR" altLang="en-US" sz="1100" b="1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2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2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2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 dirty="0">
                          <a:effectLst/>
                          <a:latin typeface="+mj-ea"/>
                          <a:ea typeface="+mj-ea"/>
                        </a:rPr>
                        <a:t>0</a:t>
                      </a:r>
                      <a:endParaRPr lang="en-US" altLang="ko-KR" sz="1100" b="0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u="none" strike="noStrike">
                          <a:effectLst/>
                          <a:latin typeface="+mj-ea"/>
                          <a:ea typeface="+mj-ea"/>
                        </a:rPr>
                        <a:t>분산</a:t>
                      </a:r>
                      <a:endParaRPr lang="ko-KR" altLang="en-US" sz="1100" b="1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6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2</a:t>
                      </a:r>
                      <a:r>
                        <a:rPr lang="ko-KR" altLang="en-US" sz="1100" u="none" strike="noStrike">
                          <a:effectLst/>
                          <a:latin typeface="+mj-ea"/>
                          <a:ea typeface="+mj-ea"/>
                        </a:rPr>
                        <a:t>단</a:t>
                      </a:r>
                      <a:endParaRPr lang="ko-KR" altLang="en-US" sz="1100" b="1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100" u="none" strike="noStrike">
                          <a:effectLst/>
                          <a:latin typeface="+mj-ea"/>
                          <a:ea typeface="+mj-ea"/>
                        </a:rPr>
                        <a:t>거실</a:t>
                      </a:r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,</a:t>
                      </a:r>
                      <a:r>
                        <a:rPr lang="ko-KR" altLang="en-US" sz="1100" u="none" strike="noStrike">
                          <a:effectLst/>
                          <a:latin typeface="+mj-ea"/>
                          <a:ea typeface="+mj-ea"/>
                        </a:rPr>
                        <a:t>침</a:t>
                      </a:r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1,</a:t>
                      </a:r>
                      <a:r>
                        <a:rPr lang="ko-KR" altLang="en-US" sz="1100" u="none" strike="noStrike">
                          <a:effectLst/>
                          <a:latin typeface="+mj-ea"/>
                          <a:ea typeface="+mj-ea"/>
                        </a:rPr>
                        <a:t>침</a:t>
                      </a:r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2,</a:t>
                      </a:r>
                      <a:r>
                        <a:rPr lang="ko-KR" altLang="en-US" sz="1100" u="none" strike="noStrike">
                          <a:effectLst/>
                          <a:latin typeface="+mj-ea"/>
                          <a:ea typeface="+mj-ea"/>
                        </a:rPr>
                        <a:t>침</a:t>
                      </a:r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3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39834092"/>
                  </a:ext>
                </a:extLst>
              </a:tr>
              <a:tr h="18322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1100" b="1" u="none" strike="noStrike" dirty="0">
                          <a:effectLst/>
                          <a:latin typeface="+mj-ea"/>
                          <a:ea typeface="+mj-ea"/>
                        </a:rPr>
                        <a:t>6. </a:t>
                      </a:r>
                      <a:r>
                        <a:rPr lang="ko-KR" altLang="en-US" sz="1100" b="1" u="none" strike="noStrike" dirty="0">
                          <a:effectLst/>
                          <a:latin typeface="+mj-ea"/>
                          <a:ea typeface="+mj-ea"/>
                        </a:rPr>
                        <a:t>방 </a:t>
                      </a:r>
                      <a:r>
                        <a:rPr lang="en-US" altLang="ko-KR" sz="1100" b="1" u="none" strike="noStrike" dirty="0">
                          <a:effectLst/>
                          <a:latin typeface="+mj-ea"/>
                          <a:ea typeface="+mj-ea"/>
                        </a:rPr>
                        <a:t>2</a:t>
                      </a:r>
                      <a:r>
                        <a:rPr lang="ko-KR" altLang="en-US" sz="1100" b="1" u="none" strike="noStrike" dirty="0">
                          <a:effectLst/>
                          <a:latin typeface="+mj-ea"/>
                          <a:ea typeface="+mj-ea"/>
                        </a:rPr>
                        <a:t>개 </a:t>
                      </a:r>
                      <a:r>
                        <a:rPr lang="ko-KR" altLang="en-US" sz="1100" b="1" u="none" strike="noStrike" dirty="0" err="1">
                          <a:effectLst/>
                          <a:latin typeface="+mj-ea"/>
                          <a:ea typeface="+mj-ea"/>
                        </a:rPr>
                        <a:t>고오염</a:t>
                      </a:r>
                      <a:endParaRPr lang="ko-KR" altLang="en-US" sz="1100" b="1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0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3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3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0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3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 dirty="0">
                          <a:effectLst/>
                          <a:latin typeface="+mj-ea"/>
                          <a:ea typeface="+mj-ea"/>
                        </a:rPr>
                        <a:t>3</a:t>
                      </a:r>
                      <a:endParaRPr lang="en-US" altLang="ko-KR" sz="1100" b="0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u="none" strike="noStrike" dirty="0">
                          <a:effectLst/>
                          <a:latin typeface="+mj-ea"/>
                          <a:ea typeface="+mj-ea"/>
                        </a:rPr>
                        <a:t>집중</a:t>
                      </a:r>
                      <a:endParaRPr lang="ko-KR" altLang="en-US" sz="1100" b="1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6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2</a:t>
                      </a:r>
                      <a:r>
                        <a:rPr lang="ko-KR" altLang="en-US" sz="1100" u="none" strike="noStrike">
                          <a:effectLst/>
                          <a:latin typeface="+mj-ea"/>
                          <a:ea typeface="+mj-ea"/>
                        </a:rPr>
                        <a:t>단</a:t>
                      </a:r>
                      <a:endParaRPr lang="ko-KR" altLang="en-US" sz="1100" b="1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100" u="none" strike="noStrike">
                          <a:effectLst/>
                          <a:latin typeface="+mj-ea"/>
                          <a:ea typeface="+mj-ea"/>
                        </a:rPr>
                        <a:t>침</a:t>
                      </a:r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1, </a:t>
                      </a:r>
                      <a:r>
                        <a:rPr lang="ko-KR" altLang="en-US" sz="1100" u="none" strike="noStrike">
                          <a:effectLst/>
                          <a:latin typeface="+mj-ea"/>
                          <a:ea typeface="+mj-ea"/>
                        </a:rPr>
                        <a:t>침</a:t>
                      </a:r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2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73636170"/>
                  </a:ext>
                </a:extLst>
              </a:tr>
              <a:tr h="31068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1100" b="1" u="none" strike="noStrike" dirty="0">
                          <a:effectLst/>
                          <a:latin typeface="+mj-ea"/>
                          <a:ea typeface="+mj-ea"/>
                        </a:rPr>
                        <a:t>7. </a:t>
                      </a:r>
                      <a:r>
                        <a:rPr lang="ko-KR" altLang="en-US" sz="1100" b="1" u="none" strike="noStrike" dirty="0">
                          <a:effectLst/>
                          <a:latin typeface="+mj-ea"/>
                          <a:ea typeface="+mj-ea"/>
                        </a:rPr>
                        <a:t>극한 부하</a:t>
                      </a:r>
                      <a:endParaRPr lang="ko-KR" altLang="en-US" sz="1100" b="1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4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4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4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4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4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0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u="none" strike="noStrike" dirty="0">
                          <a:effectLst/>
                          <a:latin typeface="+mj-ea"/>
                          <a:ea typeface="+mj-ea"/>
                        </a:rPr>
                        <a:t>분산</a:t>
                      </a:r>
                      <a:endParaRPr lang="ko-KR" altLang="en-US" sz="1100" b="1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 dirty="0">
                          <a:effectLst/>
                          <a:latin typeface="+mj-ea"/>
                          <a:ea typeface="+mj-ea"/>
                        </a:rPr>
                        <a:t>16</a:t>
                      </a:r>
                      <a:endParaRPr lang="en-US" altLang="ko-KR" sz="1100" b="0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 dirty="0">
                          <a:effectLst/>
                          <a:latin typeface="+mj-ea"/>
                          <a:ea typeface="+mj-ea"/>
                        </a:rPr>
                        <a:t>4</a:t>
                      </a:r>
                      <a:r>
                        <a:rPr lang="ko-KR" altLang="en-US" sz="1100" u="none" strike="noStrike" dirty="0">
                          <a:effectLst/>
                          <a:latin typeface="+mj-ea"/>
                          <a:ea typeface="+mj-ea"/>
                        </a:rPr>
                        <a:t>단</a:t>
                      </a:r>
                      <a:endParaRPr lang="ko-KR" altLang="en-US" sz="1100" b="1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100" u="none" strike="noStrike" dirty="0">
                          <a:effectLst/>
                          <a:latin typeface="+mj-ea"/>
                          <a:ea typeface="+mj-ea"/>
                        </a:rPr>
                        <a:t>거실</a:t>
                      </a:r>
                      <a:r>
                        <a:rPr lang="en-US" altLang="ko-KR" sz="1100" u="none" strike="noStrike" dirty="0">
                          <a:effectLst/>
                          <a:latin typeface="+mj-ea"/>
                          <a:ea typeface="+mj-ea"/>
                        </a:rPr>
                        <a:t>,</a:t>
                      </a:r>
                      <a:r>
                        <a:rPr lang="ko-KR" altLang="en-US" sz="1100" u="none" strike="noStrike" dirty="0">
                          <a:effectLst/>
                          <a:latin typeface="+mj-ea"/>
                          <a:ea typeface="+mj-ea"/>
                        </a:rPr>
                        <a:t>침</a:t>
                      </a:r>
                      <a:r>
                        <a:rPr lang="en-US" altLang="ko-KR" sz="1100" u="none" strike="noStrike" dirty="0">
                          <a:effectLst/>
                          <a:latin typeface="+mj-ea"/>
                          <a:ea typeface="+mj-ea"/>
                        </a:rPr>
                        <a:t>1,</a:t>
                      </a:r>
                      <a:r>
                        <a:rPr lang="ko-KR" altLang="en-US" sz="1100" u="none" strike="noStrike" dirty="0">
                          <a:effectLst/>
                          <a:latin typeface="+mj-ea"/>
                          <a:ea typeface="+mj-ea"/>
                        </a:rPr>
                        <a:t>침</a:t>
                      </a:r>
                      <a:r>
                        <a:rPr lang="en-US" altLang="ko-KR" sz="1100" u="none" strike="noStrike" dirty="0">
                          <a:effectLst/>
                          <a:latin typeface="+mj-ea"/>
                          <a:ea typeface="+mj-ea"/>
                        </a:rPr>
                        <a:t>2,</a:t>
                      </a:r>
                      <a:r>
                        <a:rPr lang="ko-KR" altLang="en-US" sz="1100" u="none" strike="noStrike" dirty="0">
                          <a:effectLst/>
                          <a:latin typeface="+mj-ea"/>
                          <a:ea typeface="+mj-ea"/>
                        </a:rPr>
                        <a:t>침</a:t>
                      </a:r>
                      <a:r>
                        <a:rPr lang="en-US" altLang="ko-KR" sz="1100" u="none" strike="noStrike" dirty="0">
                          <a:effectLst/>
                          <a:latin typeface="+mj-ea"/>
                          <a:ea typeface="+mj-ea"/>
                        </a:rPr>
                        <a:t>3</a:t>
                      </a:r>
                      <a:endParaRPr lang="en-US" altLang="ko-KR" sz="1100" b="0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41066809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4DC26C7B-C911-0882-8E3C-83BE2A0300CE}"/>
              </a:ext>
            </a:extLst>
          </p:cNvPr>
          <p:cNvSpPr txBox="1"/>
          <p:nvPr/>
        </p:nvSpPr>
        <p:spPr>
          <a:xfrm>
            <a:off x="299398" y="4489833"/>
            <a:ext cx="53203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b="1" dirty="0">
                <a:latin typeface="+mj-ea"/>
                <a:ea typeface="+mj-ea"/>
              </a:rPr>
              <a:t>5. [</a:t>
            </a:r>
            <a:r>
              <a:rPr lang="ko-KR" altLang="en-US" sz="1400" b="1" dirty="0">
                <a:latin typeface="+mj-ea"/>
                <a:ea typeface="+mj-ea"/>
              </a:rPr>
              <a:t>검증용</a:t>
            </a:r>
            <a:r>
              <a:rPr lang="en-US" altLang="ko-KR" sz="1400" b="1" dirty="0">
                <a:latin typeface="+mj-ea"/>
                <a:ea typeface="+mj-ea"/>
              </a:rPr>
              <a:t>] </a:t>
            </a:r>
            <a:r>
              <a:rPr lang="ko-KR" altLang="en-US" sz="1400" b="1" dirty="0">
                <a:latin typeface="+mj-ea"/>
                <a:ea typeface="+mj-ea"/>
              </a:rPr>
              <a:t>대표 경우의 수 </a:t>
            </a:r>
            <a:r>
              <a:rPr lang="ko-KR" altLang="en-US" sz="1400" b="1" dirty="0" err="1">
                <a:latin typeface="+mj-ea"/>
                <a:ea typeface="+mj-ea"/>
              </a:rPr>
              <a:t>진리표</a:t>
            </a:r>
            <a:r>
              <a:rPr lang="ko-KR" altLang="en-US" sz="1400" b="1" dirty="0">
                <a:latin typeface="+mj-ea"/>
                <a:ea typeface="+mj-ea"/>
              </a:rPr>
              <a:t> </a:t>
            </a:r>
            <a:r>
              <a:rPr lang="en-US" altLang="ko-KR" sz="1400" b="1" dirty="0">
                <a:latin typeface="+mj-ea"/>
                <a:ea typeface="+mj-ea"/>
              </a:rPr>
              <a:t>(QA Test Cases)</a:t>
            </a:r>
            <a:endParaRPr lang="ko-KR" altLang="en-US" sz="1400" b="1" dirty="0">
              <a:latin typeface="+mj-ea"/>
              <a:ea typeface="+mj-e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724947-0FD9-CF04-2D4A-7AD6592D8147}"/>
              </a:ext>
            </a:extLst>
          </p:cNvPr>
          <p:cNvSpPr txBox="1"/>
          <p:nvPr/>
        </p:nvSpPr>
        <p:spPr>
          <a:xfrm>
            <a:off x="330558" y="4783434"/>
            <a:ext cx="89658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200" dirty="0"/>
              <a:t>로직 구현 완료 후, 아래의 극단적 시나리오들이 의도대로 출력되는지 반드시 유닛 테스트 검증할 것</a:t>
            </a:r>
            <a:endParaRPr lang="en-US" altLang="ko-KR" sz="1200" dirty="0"/>
          </a:p>
          <a:p>
            <a:r>
              <a:rPr lang="en-US" altLang="ko-KR" sz="1200" dirty="0"/>
              <a:t>(</a:t>
            </a:r>
            <a:r>
              <a:rPr lang="ko-KR" altLang="en-US" sz="1200" dirty="0"/>
              <a:t>거실 가중치 및 </a:t>
            </a:r>
            <a:r>
              <a:rPr lang="en-US" altLang="ko-KR" sz="1200" dirty="0" err="1"/>
              <a:t>P_max</a:t>
            </a:r>
            <a:r>
              <a:rPr lang="en-US" altLang="ko-KR" sz="1200" dirty="0"/>
              <a:t> </a:t>
            </a:r>
            <a:r>
              <a:rPr lang="ko-KR" altLang="en-US" sz="1200" dirty="0"/>
              <a:t>강제 보상이 삭제되어</a:t>
            </a:r>
            <a:r>
              <a:rPr lang="en-US" altLang="ko-KR" sz="1200" dirty="0"/>
              <a:t>, </a:t>
            </a:r>
            <a:r>
              <a:rPr lang="ko-KR" altLang="en-US" sz="1200" dirty="0"/>
              <a:t>점수 기반으로 직관적이고 부드럽게 동작하는 것이 핵심</a:t>
            </a:r>
            <a:r>
              <a:rPr lang="en-US" altLang="ko-KR" sz="1200" dirty="0"/>
              <a:t>)</a:t>
            </a:r>
            <a:endParaRPr lang="ko-KR" altLang="en-US" sz="1200" dirty="0"/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CBA51B59-343D-A99A-BD7D-DCFB32DBB0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394909"/>
              </p:ext>
            </p:extLst>
          </p:nvPr>
        </p:nvGraphicFramePr>
        <p:xfrm>
          <a:off x="429374" y="1342812"/>
          <a:ext cx="6180976" cy="12871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53497">
                  <a:extLst>
                    <a:ext uri="{9D8B030D-6E8A-4147-A177-3AD203B41FA5}">
                      <a16:colId xmlns:a16="http://schemas.microsoft.com/office/drawing/2014/main" val="1102743453"/>
                    </a:ext>
                  </a:extLst>
                </a:gridCol>
                <a:gridCol w="1795743">
                  <a:extLst>
                    <a:ext uri="{9D8B030D-6E8A-4147-A177-3AD203B41FA5}">
                      <a16:colId xmlns:a16="http://schemas.microsoft.com/office/drawing/2014/main" val="893706868"/>
                    </a:ext>
                  </a:extLst>
                </a:gridCol>
                <a:gridCol w="2431736">
                  <a:extLst>
                    <a:ext uri="{9D8B030D-6E8A-4147-A177-3AD203B41FA5}">
                      <a16:colId xmlns:a16="http://schemas.microsoft.com/office/drawing/2014/main" val="26997582"/>
                    </a:ext>
                  </a:extLst>
                </a:gridCol>
              </a:tblGrid>
              <a:tr h="25305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 dirty="0">
                          <a:effectLst/>
                          <a:latin typeface="+mj-ea"/>
                          <a:ea typeface="+mj-ea"/>
                        </a:rPr>
                        <a:t>요구 부하 점수 </a:t>
                      </a:r>
                      <a:r>
                        <a:rPr lang="en-US" altLang="ko-KR" sz="1200" b="1" u="none" strike="noStrike" dirty="0"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200" b="1" u="none" strike="noStrike" dirty="0">
                          <a:effectLst/>
                          <a:latin typeface="+mj-ea"/>
                          <a:ea typeface="+mj-ea"/>
                        </a:rPr>
                        <a:t>총점</a:t>
                      </a:r>
                      <a:r>
                        <a:rPr lang="en-US" altLang="ko-KR" sz="1200" b="1" u="none" strike="noStrike" dirty="0"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 dirty="0">
                          <a:effectLst/>
                          <a:latin typeface="+mj-ea"/>
                          <a:ea typeface="+mj-ea"/>
                        </a:rPr>
                        <a:t>최종 가동 단수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 dirty="0">
                          <a:effectLst/>
                          <a:latin typeface="+mj-ea"/>
                          <a:ea typeface="+mj-ea"/>
                        </a:rPr>
                        <a:t>비고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499532"/>
                  </a:ext>
                </a:extLst>
              </a:tr>
              <a:tr h="14195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  <a:latin typeface="+mj-ea"/>
                          <a:ea typeface="+mj-ea"/>
                        </a:rPr>
                        <a:t>0 </a:t>
                      </a:r>
                      <a:r>
                        <a:rPr lang="ko-KR" altLang="en-US" sz="1200" u="none" strike="noStrike">
                          <a:effectLst/>
                          <a:latin typeface="+mj-ea"/>
                          <a:ea typeface="+mj-ea"/>
                        </a:rPr>
                        <a:t>점</a:t>
                      </a:r>
                      <a:endParaRPr lang="ko-KR" altLang="en-US" sz="12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+mj-ea"/>
                          <a:ea typeface="+mj-ea"/>
                        </a:rPr>
                        <a:t>0</a:t>
                      </a:r>
                      <a:r>
                        <a:rPr lang="ko-KR" altLang="en-US" sz="1200" u="none" strike="noStrike" dirty="0">
                          <a:effectLst/>
                          <a:latin typeface="+mj-ea"/>
                          <a:ea typeface="+mj-ea"/>
                        </a:rPr>
                        <a:t>단 </a:t>
                      </a:r>
                      <a:r>
                        <a:rPr lang="en-US" altLang="ko-KR" sz="1200" u="none" strike="noStrike" dirty="0"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en-US" sz="1200" u="none" strike="noStrike" dirty="0">
                          <a:effectLst/>
                          <a:latin typeface="+mj-ea"/>
                          <a:ea typeface="+mj-ea"/>
                        </a:rPr>
                        <a:t>OFF)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  <a:latin typeface="+mj-ea"/>
                          <a:ea typeface="+mj-ea"/>
                        </a:rPr>
                        <a:t>전체 대기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35788149"/>
                  </a:ext>
                </a:extLst>
              </a:tr>
              <a:tr h="21615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+mj-ea"/>
                          <a:ea typeface="+mj-ea"/>
                        </a:rPr>
                        <a:t>1 ~ 4 </a:t>
                      </a:r>
                      <a:r>
                        <a:rPr lang="ko-KR" altLang="en-US" sz="1200" u="none" strike="noStrike" dirty="0">
                          <a:effectLst/>
                          <a:latin typeface="+mj-ea"/>
                          <a:ea typeface="+mj-ea"/>
                        </a:rPr>
                        <a:t>점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+mj-ea"/>
                          <a:ea typeface="+mj-ea"/>
                        </a:rPr>
                        <a:t>1</a:t>
                      </a:r>
                      <a:r>
                        <a:rPr lang="ko-KR" altLang="en-US" sz="1200" u="none" strike="noStrike" dirty="0">
                          <a:effectLst/>
                          <a:latin typeface="+mj-ea"/>
                          <a:ea typeface="+mj-ea"/>
                        </a:rPr>
                        <a:t>단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  <a:latin typeface="+mj-ea"/>
                          <a:ea typeface="+mj-ea"/>
                        </a:rPr>
                        <a:t>미세 오염 또는 단일 실 오염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60700703"/>
                  </a:ext>
                </a:extLst>
              </a:tr>
              <a:tr h="17281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  <a:latin typeface="+mj-ea"/>
                          <a:ea typeface="+mj-ea"/>
                        </a:rPr>
                        <a:t>5 ~ 8 </a:t>
                      </a:r>
                      <a:r>
                        <a:rPr lang="ko-KR" altLang="en-US" sz="1200" u="none" strike="noStrike">
                          <a:effectLst/>
                          <a:latin typeface="+mj-ea"/>
                          <a:ea typeface="+mj-ea"/>
                        </a:rPr>
                        <a:t>점</a:t>
                      </a:r>
                      <a:endParaRPr lang="ko-KR" altLang="en-US" sz="12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+mj-ea"/>
                          <a:ea typeface="+mj-ea"/>
                        </a:rPr>
                        <a:t>2</a:t>
                      </a:r>
                      <a:r>
                        <a:rPr lang="ko-KR" altLang="en-US" sz="1200" u="none" strike="noStrike" dirty="0">
                          <a:effectLst/>
                          <a:latin typeface="+mj-ea"/>
                          <a:ea typeface="+mj-ea"/>
                        </a:rPr>
                        <a:t>단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  <a:latin typeface="+mj-ea"/>
                          <a:ea typeface="+mj-ea"/>
                        </a:rPr>
                        <a:t>전반적 보통</a:t>
                      </a:r>
                      <a:r>
                        <a:rPr lang="en-US" altLang="ko-KR" sz="1200" u="none" strike="noStrike" dirty="0">
                          <a:effectLst/>
                          <a:latin typeface="+mj-ea"/>
                          <a:ea typeface="+mj-ea"/>
                        </a:rPr>
                        <a:t>~</a:t>
                      </a:r>
                      <a:r>
                        <a:rPr lang="ko-KR" altLang="en-US" sz="1200" u="none" strike="noStrike" dirty="0">
                          <a:effectLst/>
                          <a:latin typeface="+mj-ea"/>
                          <a:ea typeface="+mj-ea"/>
                        </a:rPr>
                        <a:t>나쁨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2276185"/>
                  </a:ext>
                </a:extLst>
              </a:tr>
              <a:tr h="17898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  <a:latin typeface="+mj-ea"/>
                          <a:ea typeface="+mj-ea"/>
                        </a:rPr>
                        <a:t>9 ~ 12 </a:t>
                      </a:r>
                      <a:r>
                        <a:rPr lang="ko-KR" altLang="en-US" sz="1200" u="none" strike="noStrike">
                          <a:effectLst/>
                          <a:latin typeface="+mj-ea"/>
                          <a:ea typeface="+mj-ea"/>
                        </a:rPr>
                        <a:t>점</a:t>
                      </a:r>
                      <a:endParaRPr lang="ko-KR" altLang="en-US" sz="12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+mj-ea"/>
                          <a:ea typeface="+mj-ea"/>
                        </a:rPr>
                        <a:t>3</a:t>
                      </a:r>
                      <a:r>
                        <a:rPr lang="ko-KR" altLang="en-US" sz="1200" u="none" strike="noStrike" dirty="0">
                          <a:effectLst/>
                          <a:latin typeface="+mj-ea"/>
                          <a:ea typeface="+mj-ea"/>
                        </a:rPr>
                        <a:t>단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  <a:latin typeface="+mj-ea"/>
                          <a:ea typeface="+mj-ea"/>
                        </a:rPr>
                        <a:t>전반적 매우나쁨 진입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87276298"/>
                  </a:ext>
                </a:extLst>
              </a:tr>
              <a:tr h="2407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+mj-ea"/>
                          <a:ea typeface="+mj-ea"/>
                        </a:rPr>
                        <a:t>13 ~ 16 </a:t>
                      </a:r>
                      <a:r>
                        <a:rPr lang="ko-KR" altLang="en-US" sz="1200" u="none" strike="noStrike" dirty="0">
                          <a:effectLst/>
                          <a:latin typeface="+mj-ea"/>
                          <a:ea typeface="+mj-ea"/>
                        </a:rPr>
                        <a:t>점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+mj-ea"/>
                          <a:ea typeface="+mj-ea"/>
                        </a:rPr>
                        <a:t>4</a:t>
                      </a:r>
                      <a:r>
                        <a:rPr lang="ko-KR" altLang="en-US" sz="1200" u="none" strike="noStrike" dirty="0">
                          <a:effectLst/>
                          <a:latin typeface="+mj-ea"/>
                          <a:ea typeface="+mj-ea"/>
                        </a:rPr>
                        <a:t>단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  <a:latin typeface="+mj-ea"/>
                          <a:ea typeface="+mj-ea"/>
                        </a:rPr>
                        <a:t>극한 부하 상태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8438427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A7D0C3E-44F8-5389-819B-C8BA93E5C896}"/>
              </a:ext>
            </a:extLst>
          </p:cNvPr>
          <p:cNvSpPr txBox="1"/>
          <p:nvPr/>
        </p:nvSpPr>
        <p:spPr>
          <a:xfrm>
            <a:off x="318450" y="2628283"/>
            <a:ext cx="93787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latin typeface="+mj-ea"/>
                <a:ea typeface="+mj-ea"/>
              </a:rPr>
              <a:t>1. </a:t>
            </a:r>
            <a:r>
              <a:rPr lang="ko-KR" altLang="en-US" sz="1200" dirty="0">
                <a:latin typeface="+mj-ea"/>
                <a:ea typeface="+mj-ea"/>
              </a:rPr>
              <a:t>거실 가중치나 예외 보상 수식 없이</a:t>
            </a:r>
            <a:r>
              <a:rPr lang="en-US" altLang="ko-KR" sz="1200" dirty="0">
                <a:latin typeface="+mj-ea"/>
                <a:ea typeface="+mj-ea"/>
              </a:rPr>
              <a:t>, 4</a:t>
            </a:r>
            <a:r>
              <a:rPr lang="ko-KR" altLang="en-US" sz="1200" dirty="0">
                <a:latin typeface="+mj-ea"/>
                <a:ea typeface="+mj-ea"/>
              </a:rPr>
              <a:t>개 실의 오염 단계를 모두 더해 총점을 구하고 테이블에 매핑</a:t>
            </a:r>
            <a:endParaRPr lang="en-US" altLang="ko-KR" sz="1200" dirty="0">
              <a:latin typeface="+mj-ea"/>
              <a:ea typeface="+mj-ea"/>
            </a:endParaRPr>
          </a:p>
          <a:p>
            <a:r>
              <a:rPr lang="en-US" altLang="ko-KR" sz="1200" dirty="0">
                <a:latin typeface="+mj-ea"/>
                <a:ea typeface="+mj-ea"/>
              </a:rPr>
              <a:t>2. </a:t>
            </a:r>
            <a:r>
              <a:rPr lang="ko-KR" altLang="en-US" sz="1200" dirty="0">
                <a:latin typeface="+mj-ea"/>
                <a:ea typeface="+mj-ea"/>
              </a:rPr>
              <a:t>부하 점수</a:t>
            </a:r>
            <a:r>
              <a:rPr lang="en-US" altLang="ko-KR" sz="1200" dirty="0">
                <a:latin typeface="+mj-ea"/>
                <a:ea typeface="+mj-ea"/>
              </a:rPr>
              <a:t>(Score) = </a:t>
            </a:r>
            <a:r>
              <a:rPr lang="ko-KR" altLang="en-US" sz="1200" dirty="0">
                <a:latin typeface="+mj-ea"/>
                <a:ea typeface="+mj-ea"/>
              </a:rPr>
              <a:t>거실 </a:t>
            </a:r>
            <a:r>
              <a:rPr lang="en-US" altLang="ko-KR" sz="1200" dirty="0">
                <a:latin typeface="+mj-ea"/>
                <a:ea typeface="+mj-ea"/>
              </a:rPr>
              <a:t>Level + </a:t>
            </a:r>
            <a:r>
              <a:rPr lang="ko-KR" altLang="en-US" sz="1200" dirty="0">
                <a:latin typeface="+mj-ea"/>
                <a:ea typeface="+mj-ea"/>
              </a:rPr>
              <a:t>침</a:t>
            </a:r>
            <a:r>
              <a:rPr lang="en-US" altLang="ko-KR" sz="1200" dirty="0">
                <a:latin typeface="+mj-ea"/>
                <a:ea typeface="+mj-ea"/>
              </a:rPr>
              <a:t>1 Level + </a:t>
            </a:r>
            <a:r>
              <a:rPr lang="ko-KR" altLang="en-US" sz="1200" dirty="0">
                <a:latin typeface="+mj-ea"/>
                <a:ea typeface="+mj-ea"/>
              </a:rPr>
              <a:t>침</a:t>
            </a:r>
            <a:r>
              <a:rPr lang="en-US" altLang="ko-KR" sz="1200" dirty="0">
                <a:latin typeface="+mj-ea"/>
                <a:ea typeface="+mj-ea"/>
              </a:rPr>
              <a:t>2 Level + </a:t>
            </a:r>
            <a:r>
              <a:rPr lang="ko-KR" altLang="en-US" sz="1200" dirty="0">
                <a:latin typeface="+mj-ea"/>
                <a:ea typeface="+mj-ea"/>
              </a:rPr>
              <a:t>침</a:t>
            </a:r>
            <a:r>
              <a:rPr lang="en-US" altLang="ko-KR" sz="1200" dirty="0">
                <a:latin typeface="+mj-ea"/>
                <a:ea typeface="+mj-ea"/>
              </a:rPr>
              <a:t>3 Level (</a:t>
            </a:r>
            <a:r>
              <a:rPr lang="ko-KR" altLang="en-US" sz="1200" dirty="0">
                <a:latin typeface="+mj-ea"/>
                <a:ea typeface="+mj-ea"/>
              </a:rPr>
              <a:t>최대 </a:t>
            </a:r>
            <a:r>
              <a:rPr lang="en-US" altLang="ko-KR" sz="1200" dirty="0">
                <a:latin typeface="+mj-ea"/>
                <a:ea typeface="+mj-ea"/>
              </a:rPr>
              <a:t>16</a:t>
            </a:r>
            <a:r>
              <a:rPr lang="ko-KR" altLang="en-US" sz="1200" dirty="0">
                <a:latin typeface="+mj-ea"/>
                <a:ea typeface="+mj-ea"/>
              </a:rPr>
              <a:t>점</a:t>
            </a:r>
            <a:r>
              <a:rPr lang="en-US" altLang="ko-KR" sz="1200" dirty="0">
                <a:latin typeface="+mj-ea"/>
                <a:ea typeface="+mj-ea"/>
              </a:rPr>
              <a:t>)</a:t>
            </a:r>
          </a:p>
          <a:p>
            <a:r>
              <a:rPr lang="en-US" altLang="ko-KR" sz="1200" dirty="0">
                <a:latin typeface="+mj-ea"/>
                <a:ea typeface="+mj-ea"/>
              </a:rPr>
              <a:t>3. </a:t>
            </a:r>
            <a:r>
              <a:rPr lang="ko-KR" altLang="en-US" sz="1200" dirty="0">
                <a:latin typeface="+mj-ea"/>
                <a:ea typeface="+mj-ea"/>
              </a:rPr>
              <a:t>ECO/</a:t>
            </a:r>
            <a:r>
              <a:rPr lang="ko-KR" altLang="en-US" sz="1200" dirty="0" err="1">
                <a:latin typeface="+mj-ea"/>
                <a:ea typeface="+mj-ea"/>
              </a:rPr>
              <a:t>Normal</a:t>
            </a:r>
            <a:r>
              <a:rPr lang="ko-KR" altLang="en-US" sz="1200" dirty="0">
                <a:latin typeface="+mj-ea"/>
                <a:ea typeface="+mj-ea"/>
              </a:rPr>
              <a:t>/</a:t>
            </a:r>
            <a:r>
              <a:rPr lang="ko-KR" altLang="en-US" sz="1200" dirty="0" err="1">
                <a:latin typeface="+mj-ea"/>
                <a:ea typeface="+mj-ea"/>
              </a:rPr>
              <a:t>Turbo</a:t>
            </a:r>
            <a:r>
              <a:rPr lang="ko-KR" altLang="en-US" sz="1200" dirty="0">
                <a:latin typeface="+mj-ea"/>
                <a:ea typeface="+mj-ea"/>
              </a:rPr>
              <a:t> 모드 선택 시, 위에서 변환된 0~4단계 숫자를 가지고 아래의 단일 로직을 동일하게 수행</a:t>
            </a:r>
            <a:endParaRPr lang="en-US" altLang="ko-KR" sz="1200" dirty="0">
              <a:latin typeface="+mj-ea"/>
              <a:ea typeface="+mj-ea"/>
            </a:endParaRPr>
          </a:p>
          <a:p>
            <a:r>
              <a:rPr lang="en-US" altLang="ko-KR" sz="1200" dirty="0">
                <a:latin typeface="+mj-ea"/>
                <a:ea typeface="+mj-ea"/>
              </a:rPr>
              <a:t>4. </a:t>
            </a:r>
            <a:r>
              <a:rPr lang="ko-KR" altLang="en-US" sz="1200" dirty="0">
                <a:latin typeface="+mj-ea"/>
                <a:ea typeface="+mj-ea"/>
              </a:rPr>
              <a:t>매 제어 주기</a:t>
            </a:r>
            <a:r>
              <a:rPr lang="en-US" altLang="ko-KR" sz="1200" dirty="0">
                <a:latin typeface="+mj-ea"/>
                <a:ea typeface="+mj-ea"/>
              </a:rPr>
              <a:t>(</a:t>
            </a:r>
            <a:r>
              <a:rPr lang="ko-KR" altLang="en-US" sz="1200" dirty="0">
                <a:latin typeface="+mj-ea"/>
                <a:ea typeface="+mj-ea"/>
              </a:rPr>
              <a:t>예</a:t>
            </a:r>
            <a:r>
              <a:rPr lang="en-US" altLang="ko-KR" sz="1200" dirty="0">
                <a:latin typeface="+mj-ea"/>
                <a:ea typeface="+mj-ea"/>
              </a:rPr>
              <a:t>: 1</a:t>
            </a:r>
            <a:r>
              <a:rPr lang="ko-KR" altLang="en-US" sz="1200" dirty="0">
                <a:latin typeface="+mj-ea"/>
                <a:ea typeface="+mj-ea"/>
              </a:rPr>
              <a:t>분</a:t>
            </a:r>
            <a:r>
              <a:rPr lang="en-US" altLang="ko-KR" sz="1200" dirty="0">
                <a:latin typeface="+mj-ea"/>
                <a:ea typeface="+mj-ea"/>
              </a:rPr>
              <a:t>)</a:t>
            </a:r>
            <a:r>
              <a:rPr lang="ko-KR" altLang="en-US" sz="1200" dirty="0">
                <a:latin typeface="+mj-ea"/>
                <a:ea typeface="+mj-ea"/>
              </a:rPr>
              <a:t>마다 순차적으로 실행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B8C1B7-3B17-2322-6DD9-4EEF2A4DA192}"/>
              </a:ext>
            </a:extLst>
          </p:cNvPr>
          <p:cNvSpPr txBox="1"/>
          <p:nvPr/>
        </p:nvSpPr>
        <p:spPr>
          <a:xfrm>
            <a:off x="334124" y="1014351"/>
            <a:ext cx="49355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b="1" dirty="0">
                <a:latin typeface="+mj-ea"/>
                <a:ea typeface="+mj-ea"/>
              </a:rPr>
              <a:t>3. ERV </a:t>
            </a:r>
            <a:r>
              <a:rPr lang="ko-KR" altLang="en-US" sz="1400" b="1" dirty="0" err="1">
                <a:latin typeface="+mj-ea"/>
                <a:ea typeface="+mj-ea"/>
              </a:rPr>
              <a:t>풍량</a:t>
            </a:r>
            <a:r>
              <a:rPr lang="ko-KR" altLang="en-US" sz="1400" b="1" dirty="0">
                <a:latin typeface="+mj-ea"/>
                <a:ea typeface="+mj-ea"/>
              </a:rPr>
              <a:t> 가동 단수 </a:t>
            </a:r>
            <a:r>
              <a:rPr lang="en-US" altLang="ko-KR" sz="1400" b="1" dirty="0">
                <a:latin typeface="+mj-ea"/>
                <a:ea typeface="+mj-ea"/>
              </a:rPr>
              <a:t>(</a:t>
            </a:r>
            <a:r>
              <a:rPr lang="ko-KR" altLang="en-US" sz="1400" b="1" dirty="0">
                <a:latin typeface="+mj-ea"/>
                <a:ea typeface="+mj-ea"/>
              </a:rPr>
              <a:t>부하 점수 합산</a:t>
            </a:r>
            <a:r>
              <a:rPr lang="en-US" altLang="ko-KR" sz="1400" b="1" dirty="0">
                <a:latin typeface="+mj-ea"/>
                <a:ea typeface="+mj-ea"/>
              </a:rPr>
              <a:t>)</a:t>
            </a:r>
            <a:endParaRPr lang="ko-KR" altLang="en-US" sz="14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124034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C2B8FC-8E9C-AD08-EFA1-C85FC4716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직사각형 36">
            <a:extLst>
              <a:ext uri="{FF2B5EF4-FFF2-40B4-BE49-F238E27FC236}">
                <a16:creationId xmlns:a16="http://schemas.microsoft.com/office/drawing/2014/main" id="{7671B910-3AAE-E694-C24B-B00BAAC4EA80}"/>
              </a:ext>
            </a:extLst>
          </p:cNvPr>
          <p:cNvSpPr/>
          <p:nvPr/>
        </p:nvSpPr>
        <p:spPr>
          <a:xfrm>
            <a:off x="358044" y="753794"/>
            <a:ext cx="31771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defTabSz="938467">
              <a:buFont typeface="Wingdings"/>
              <a:buChar char="§"/>
              <a:defRPr/>
            </a:pPr>
            <a:r>
              <a:rPr lang="ko-KR" altLang="en-US" sz="1600" b="1" dirty="0" err="1">
                <a:latin typeface="+mn-ea"/>
                <a:cs typeface="Pretendard Bold"/>
              </a:rPr>
              <a:t>휴벤</a:t>
            </a:r>
            <a:r>
              <a:rPr lang="en-US" altLang="ko-KR" sz="1600" b="1" dirty="0">
                <a:latin typeface="+mn-ea"/>
                <a:cs typeface="Pretendard Bold"/>
              </a:rPr>
              <a:t>ECO2 VSP </a:t>
            </a:r>
            <a:r>
              <a:rPr lang="ko-KR" altLang="en-US" sz="1600" b="1" dirty="0" err="1">
                <a:latin typeface="+mn-ea"/>
                <a:cs typeface="Pretendard Bold"/>
              </a:rPr>
              <a:t>설정값</a:t>
            </a:r>
            <a:r>
              <a:rPr lang="ko-KR" altLang="en-US" sz="1600" b="1" dirty="0">
                <a:latin typeface="+mn-ea"/>
                <a:cs typeface="Pretendard Bold"/>
              </a:rPr>
              <a:t> </a:t>
            </a:r>
            <a:r>
              <a:rPr lang="en-US" altLang="ko-KR" sz="1600" b="1" dirty="0">
                <a:latin typeface="+mn-ea"/>
                <a:cs typeface="Pretendard Bold"/>
              </a:rPr>
              <a:t>- </a:t>
            </a:r>
            <a:r>
              <a:rPr lang="ko-KR" altLang="en-US" sz="1600" b="1" dirty="0" err="1">
                <a:latin typeface="+mn-ea"/>
                <a:cs typeface="Pretendard Bold"/>
              </a:rPr>
              <a:t>힘펠</a:t>
            </a:r>
            <a:endParaRPr lang="ko-KR" altLang="en-US" sz="1600" b="1" dirty="0">
              <a:latin typeface="+mn-ea"/>
              <a:cs typeface="Pretendard Bold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ABA37F03-7791-619C-0865-868B07A9C779}"/>
              </a:ext>
            </a:extLst>
          </p:cNvPr>
          <p:cNvSpPr/>
          <p:nvPr/>
        </p:nvSpPr>
        <p:spPr>
          <a:xfrm>
            <a:off x="270563" y="240148"/>
            <a:ext cx="3459601" cy="369332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defTabSz="938467"/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개발 사양서 </a:t>
            </a:r>
            <a:r>
              <a:rPr lang="en-US" altLang="ko-KR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- </a:t>
            </a:r>
            <a:r>
              <a:rPr lang="ko-KR" altLang="en-US" b="1" dirty="0" err="1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각실제어</a:t>
            </a:r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 시스템</a:t>
            </a:r>
            <a:endParaRPr lang="en-US" altLang="ko-KR" b="1" dirty="0">
              <a:solidFill>
                <a:schemeClr val="bg1">
                  <a:lumMod val="50000"/>
                </a:schemeClr>
              </a:solidFill>
              <a:latin typeface="+mn-ea"/>
              <a:cs typeface="Pretendard Bold" panose="02000803000000020004" pitchFamily="2" charset="-127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2BA0D902-9E34-ABEB-39DB-7D09F22188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764276"/>
              </p:ext>
            </p:extLst>
          </p:nvPr>
        </p:nvGraphicFramePr>
        <p:xfrm>
          <a:off x="416983" y="1575965"/>
          <a:ext cx="4508497" cy="2705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071">
                  <a:extLst>
                    <a:ext uri="{9D8B030D-6E8A-4147-A177-3AD203B41FA5}">
                      <a16:colId xmlns:a16="http://schemas.microsoft.com/office/drawing/2014/main" val="2036180062"/>
                    </a:ext>
                  </a:extLst>
                </a:gridCol>
                <a:gridCol w="644071">
                  <a:extLst>
                    <a:ext uri="{9D8B030D-6E8A-4147-A177-3AD203B41FA5}">
                      <a16:colId xmlns:a16="http://schemas.microsoft.com/office/drawing/2014/main" val="894308314"/>
                    </a:ext>
                  </a:extLst>
                </a:gridCol>
                <a:gridCol w="644071">
                  <a:extLst>
                    <a:ext uri="{9D8B030D-6E8A-4147-A177-3AD203B41FA5}">
                      <a16:colId xmlns:a16="http://schemas.microsoft.com/office/drawing/2014/main" val="2630992901"/>
                    </a:ext>
                  </a:extLst>
                </a:gridCol>
                <a:gridCol w="644071">
                  <a:extLst>
                    <a:ext uri="{9D8B030D-6E8A-4147-A177-3AD203B41FA5}">
                      <a16:colId xmlns:a16="http://schemas.microsoft.com/office/drawing/2014/main" val="2082104360"/>
                    </a:ext>
                  </a:extLst>
                </a:gridCol>
                <a:gridCol w="644071">
                  <a:extLst>
                    <a:ext uri="{9D8B030D-6E8A-4147-A177-3AD203B41FA5}">
                      <a16:colId xmlns:a16="http://schemas.microsoft.com/office/drawing/2014/main" val="4103101891"/>
                    </a:ext>
                  </a:extLst>
                </a:gridCol>
                <a:gridCol w="644071">
                  <a:extLst>
                    <a:ext uri="{9D8B030D-6E8A-4147-A177-3AD203B41FA5}">
                      <a16:colId xmlns:a16="http://schemas.microsoft.com/office/drawing/2014/main" val="452485439"/>
                    </a:ext>
                  </a:extLst>
                </a:gridCol>
                <a:gridCol w="644071">
                  <a:extLst>
                    <a:ext uri="{9D8B030D-6E8A-4147-A177-3AD203B41FA5}">
                      <a16:colId xmlns:a16="http://schemas.microsoft.com/office/drawing/2014/main" val="4029244117"/>
                    </a:ext>
                  </a:extLst>
                </a:gridCol>
              </a:tblGrid>
              <a:tr h="167640">
                <a:tc row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 dirty="0">
                          <a:effectLst/>
                        </a:rPr>
                        <a:t>모드</a:t>
                      </a:r>
                      <a:endParaRPr lang="ko-KR" alt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 dirty="0">
                          <a:effectLst/>
                        </a:rPr>
                        <a:t>단수</a:t>
                      </a:r>
                      <a:endParaRPr lang="ko-KR" alt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>
                          <a:effectLst/>
                        </a:rPr>
                        <a:t>풍량</a:t>
                      </a:r>
                      <a:endParaRPr lang="ko-KR" altLang="en-US" sz="1000" b="1" i="0" u="none" strike="noStrike">
                        <a:solidFill>
                          <a:srgbClr val="FFFFFF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u="none" strike="noStrike" dirty="0">
                          <a:effectLst/>
                        </a:rPr>
                        <a:t>VSP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 dirty="0">
                          <a:effectLst/>
                        </a:rPr>
                        <a:t>전압</a:t>
                      </a:r>
                      <a:endParaRPr lang="ko-KR" alt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946046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u="none" strike="noStrike">
                          <a:effectLst/>
                        </a:rPr>
                        <a:t>EA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u="none" strike="noStrike">
                          <a:effectLst/>
                        </a:rPr>
                        <a:t>SA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u="none" strike="noStrike">
                          <a:effectLst/>
                        </a:rPr>
                        <a:t>EA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u="none" strike="noStrike" dirty="0">
                          <a:effectLst/>
                        </a:rPr>
                        <a:t>SA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926217"/>
                  </a:ext>
                </a:extLst>
              </a:tr>
              <a:tr h="167640"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 dirty="0">
                          <a:effectLst/>
                        </a:rPr>
                        <a:t>환기</a:t>
                      </a:r>
                      <a:endParaRPr lang="ko-KR" altLang="en-US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>
                          <a:effectLst/>
                        </a:rPr>
                        <a:t>약</a:t>
                      </a:r>
                      <a:endParaRPr lang="ko-KR" altLang="en-US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1" u="none" strike="noStrike">
                          <a:effectLst/>
                        </a:rPr>
                        <a:t>100 </a:t>
                      </a:r>
                      <a:endParaRPr lang="en-US" altLang="ko-KR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 dirty="0">
                          <a:effectLst/>
                        </a:rPr>
                        <a:t>57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56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3.35 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3.30 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3433715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 dirty="0">
                          <a:effectLst/>
                        </a:rPr>
                        <a:t>중</a:t>
                      </a:r>
                      <a:endParaRPr lang="ko-KR" altLang="en-US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1" u="none" strike="noStrike">
                          <a:effectLst/>
                        </a:rPr>
                        <a:t>150 </a:t>
                      </a:r>
                      <a:endParaRPr lang="en-US" altLang="ko-KR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 dirty="0">
                          <a:effectLst/>
                        </a:rPr>
                        <a:t>63</a:t>
                      </a:r>
                      <a:endParaRPr lang="en-US" altLang="ko-KR" sz="1000" b="0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 dirty="0">
                          <a:effectLst/>
                        </a:rPr>
                        <a:t>63</a:t>
                      </a:r>
                      <a:endParaRPr lang="en-US" altLang="ko-KR" sz="1000" b="0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3.65 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3.65 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55833430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 dirty="0">
                          <a:effectLst/>
                        </a:rPr>
                        <a:t>강</a:t>
                      </a:r>
                      <a:endParaRPr lang="ko-KR" altLang="en-US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1" u="none" strike="noStrike">
                          <a:effectLst/>
                        </a:rPr>
                        <a:t>200 </a:t>
                      </a:r>
                      <a:endParaRPr lang="en-US" altLang="ko-KR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70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 dirty="0">
                          <a:effectLst/>
                        </a:rPr>
                        <a:t>70</a:t>
                      </a:r>
                      <a:endParaRPr lang="en-US" altLang="ko-KR" sz="1000" b="0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 dirty="0">
                          <a:effectLst/>
                        </a:rPr>
                        <a:t>4.00 </a:t>
                      </a:r>
                      <a:endParaRPr lang="en-US" altLang="ko-KR" sz="1000" b="0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 dirty="0">
                          <a:effectLst/>
                        </a:rPr>
                        <a:t>4.00 </a:t>
                      </a:r>
                      <a:endParaRPr lang="en-US" altLang="ko-KR" sz="1000" b="0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69981862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ko-KR" altLang="en-US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 dirty="0" err="1">
                          <a:effectLst/>
                        </a:rPr>
                        <a:t>터보</a:t>
                      </a:r>
                      <a:endParaRPr lang="ko-KR" altLang="en-US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1" u="none" strike="noStrike" dirty="0">
                          <a:effectLst/>
                        </a:rPr>
                        <a:t>250 </a:t>
                      </a:r>
                      <a:endParaRPr lang="en-US" altLang="ko-KR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0" i="0" u="none" strike="noStrike" dirty="0">
                          <a:solidFill>
                            <a:srgbClr val="165234"/>
                          </a:solidFill>
                          <a:effectLst/>
                          <a:latin typeface="Pretendard"/>
                          <a:ea typeface="맑은 고딕" panose="020B0503020000020004" pitchFamily="50" charset="-127"/>
                        </a:rPr>
                        <a:t>85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0" i="0" u="none" strike="noStrike" dirty="0">
                          <a:solidFill>
                            <a:srgbClr val="165234"/>
                          </a:solidFill>
                          <a:effectLst/>
                          <a:latin typeface="Pretendard"/>
                          <a:ea typeface="맑은 고딕" panose="020B0503020000020004" pitchFamily="50" charset="-127"/>
                        </a:rPr>
                        <a:t>86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0" i="0" u="none" strike="noStrike" dirty="0">
                          <a:solidFill>
                            <a:srgbClr val="165234"/>
                          </a:solidFill>
                          <a:effectLst/>
                          <a:latin typeface="Pretendard"/>
                          <a:ea typeface="맑은 고딕" panose="020B0503020000020004" pitchFamily="50" charset="-127"/>
                        </a:rPr>
                        <a:t>4.75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0" i="0" u="none" strike="noStrike" dirty="0">
                          <a:solidFill>
                            <a:srgbClr val="165234"/>
                          </a:solidFill>
                          <a:effectLst/>
                          <a:latin typeface="Pretendard"/>
                          <a:ea typeface="맑은 고딕" panose="020B0503020000020004" pitchFamily="50" charset="-127"/>
                        </a:rPr>
                        <a:t>4.80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27795744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>
                          <a:effectLst/>
                        </a:rPr>
                        <a:t>바이패스</a:t>
                      </a:r>
                      <a:endParaRPr lang="ko-KR" altLang="en-US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>
                          <a:effectLst/>
                        </a:rPr>
                        <a:t>기본</a:t>
                      </a:r>
                      <a:endParaRPr lang="ko-KR" altLang="en-US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1" u="none" strike="noStrike" dirty="0">
                          <a:effectLst/>
                        </a:rPr>
                        <a:t>150 </a:t>
                      </a:r>
                      <a:endParaRPr lang="en-US" altLang="ko-KR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75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67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 dirty="0">
                          <a:effectLst/>
                        </a:rPr>
                        <a:t>4.25 </a:t>
                      </a:r>
                      <a:endParaRPr lang="en-US" altLang="ko-KR" sz="1000" b="0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 dirty="0">
                          <a:effectLst/>
                        </a:rPr>
                        <a:t>3.85 </a:t>
                      </a:r>
                      <a:endParaRPr lang="en-US" altLang="ko-KR" sz="1000" b="0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74111198"/>
                  </a:ext>
                </a:extLst>
              </a:tr>
              <a:tr h="167640">
                <a:tc rowSpan="4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 dirty="0">
                          <a:effectLst/>
                        </a:rPr>
                        <a:t>공청</a:t>
                      </a:r>
                      <a:endParaRPr lang="ko-KR" altLang="en-US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>
                          <a:effectLst/>
                        </a:rPr>
                        <a:t>약</a:t>
                      </a:r>
                      <a:endParaRPr lang="ko-KR" altLang="en-US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1" u="none" strike="noStrike">
                          <a:effectLst/>
                        </a:rPr>
                        <a:t>80 </a:t>
                      </a:r>
                      <a:endParaRPr lang="en-US" altLang="ko-KR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-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65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-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3.75 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06755596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>
                          <a:effectLst/>
                        </a:rPr>
                        <a:t>중</a:t>
                      </a:r>
                      <a:endParaRPr lang="ko-KR" altLang="en-US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1" u="none" strike="noStrike" dirty="0">
                          <a:effectLst/>
                        </a:rPr>
                        <a:t>100 </a:t>
                      </a:r>
                      <a:endParaRPr lang="en-US" altLang="ko-KR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-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72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-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4.10 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70193884"/>
                  </a:ext>
                </a:extLst>
              </a:tr>
              <a:tr h="17526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 dirty="0">
                          <a:effectLst/>
                        </a:rPr>
                        <a:t>강</a:t>
                      </a:r>
                      <a:endParaRPr lang="ko-KR" altLang="en-US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1" u="none" strike="noStrike" dirty="0">
                          <a:effectLst/>
                        </a:rPr>
                        <a:t>120 </a:t>
                      </a:r>
                      <a:endParaRPr lang="en-US" altLang="ko-KR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-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78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-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4.40 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58045129"/>
                  </a:ext>
                </a:extLst>
              </a:tr>
              <a:tr h="175260">
                <a:tc vMerge="1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ko-KR" altLang="en-US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i="0" u="none" strike="noStrike" dirty="0" err="1">
                          <a:solidFill>
                            <a:srgbClr val="165234"/>
                          </a:solidFill>
                          <a:effectLst/>
                          <a:latin typeface="Pretendard"/>
                          <a:ea typeface="맑은 고딕" panose="020B0503020000020004" pitchFamily="50" charset="-127"/>
                        </a:rPr>
                        <a:t>터보</a:t>
                      </a:r>
                      <a:endParaRPr lang="ko-KR" altLang="en-US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1" i="0" u="none" strike="noStrike" dirty="0">
                          <a:solidFill>
                            <a:srgbClr val="165234"/>
                          </a:solidFill>
                          <a:effectLst/>
                          <a:latin typeface="Pretendard"/>
                          <a:ea typeface="맑은 고딕" panose="020B0503020000020004" pitchFamily="50" charset="-127"/>
                        </a:rPr>
                        <a:t>150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0" i="0" u="none" strike="noStrike" dirty="0">
                          <a:solidFill>
                            <a:srgbClr val="165234"/>
                          </a:solidFill>
                          <a:effectLst/>
                          <a:latin typeface="Pretendard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0" i="0" u="none" strike="noStrike" dirty="0">
                          <a:solidFill>
                            <a:srgbClr val="165234"/>
                          </a:solidFill>
                          <a:effectLst/>
                          <a:latin typeface="Pretendard"/>
                          <a:ea typeface="맑은 고딕" panose="020B0503020000020004" pitchFamily="50" charset="-127"/>
                        </a:rPr>
                        <a:t>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0" i="0" u="none" strike="noStrike" dirty="0">
                          <a:solidFill>
                            <a:srgbClr val="165234"/>
                          </a:solidFill>
                          <a:effectLst/>
                          <a:latin typeface="Pretendard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0" i="0" u="none" strike="noStrike" dirty="0">
                          <a:solidFill>
                            <a:srgbClr val="165234"/>
                          </a:solidFill>
                          <a:effectLst/>
                          <a:latin typeface="Pretendard"/>
                          <a:ea typeface="맑은 고딕" panose="020B0503020000020004" pitchFamily="50" charset="-127"/>
                        </a:rPr>
                        <a:t>4.50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29383301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>
                          <a:effectLst/>
                        </a:rPr>
                        <a:t>기저</a:t>
                      </a:r>
                      <a:endParaRPr lang="ko-KR" altLang="en-US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 dirty="0">
                          <a:effectLst/>
                        </a:rPr>
                        <a:t>기본</a:t>
                      </a:r>
                      <a:endParaRPr lang="ko-KR" altLang="en-US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1" u="none" strike="noStrike" dirty="0">
                          <a:effectLst/>
                        </a:rPr>
                        <a:t>50 </a:t>
                      </a:r>
                      <a:endParaRPr lang="en-US" altLang="ko-KR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53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52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3.15 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3.10 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01230832"/>
                  </a:ext>
                </a:extLst>
              </a:tr>
              <a:tr h="167640">
                <a:tc rowSpan="4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 dirty="0">
                          <a:effectLst/>
                        </a:rPr>
                        <a:t>자동</a:t>
                      </a:r>
                      <a:br>
                        <a:rPr lang="ko-KR" altLang="en-US" sz="1000" b="1" u="none" strike="noStrike" dirty="0">
                          <a:effectLst/>
                        </a:rPr>
                      </a:br>
                      <a:r>
                        <a:rPr lang="en-US" altLang="ko-KR" sz="1000" b="1" u="none" strike="noStrike" dirty="0">
                          <a:effectLst/>
                        </a:rPr>
                        <a:t>(</a:t>
                      </a:r>
                      <a:r>
                        <a:rPr lang="ko-KR" altLang="en-US" sz="1000" b="1" u="none" strike="noStrike" dirty="0" err="1">
                          <a:effectLst/>
                        </a:rPr>
                        <a:t>각실</a:t>
                      </a:r>
                      <a:r>
                        <a:rPr lang="ko-KR" altLang="en-US" sz="1000" b="1" u="none" strike="noStrike" dirty="0">
                          <a:effectLst/>
                        </a:rPr>
                        <a:t> 제어</a:t>
                      </a:r>
                      <a:r>
                        <a:rPr lang="en-US" altLang="ko-KR" sz="1000" b="1" u="none" strike="noStrike" dirty="0">
                          <a:effectLst/>
                        </a:rPr>
                        <a:t>)</a:t>
                      </a:r>
                      <a:endParaRPr lang="en-US" altLang="ko-KR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>
                          <a:effectLst/>
                        </a:rPr>
                        <a:t>약</a:t>
                      </a:r>
                      <a:endParaRPr lang="ko-KR" altLang="en-US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1" u="none" strike="noStrike" dirty="0">
                          <a:effectLst/>
                        </a:rPr>
                        <a:t>100 </a:t>
                      </a:r>
                      <a:endParaRPr lang="en-US" altLang="ko-KR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87422485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>
                          <a:effectLst/>
                        </a:rPr>
                        <a:t>중</a:t>
                      </a:r>
                      <a:endParaRPr lang="ko-KR" altLang="en-US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1" u="none" strike="noStrike" dirty="0">
                          <a:effectLst/>
                        </a:rPr>
                        <a:t>150 </a:t>
                      </a:r>
                      <a:endParaRPr lang="en-US" altLang="ko-KR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en-US" altLang="ko-KR" sz="1000" b="0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en-US" altLang="ko-KR" sz="1000" b="0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en-US" altLang="ko-KR" sz="1000" b="0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15819126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>
                          <a:effectLst/>
                        </a:rPr>
                        <a:t>강</a:t>
                      </a:r>
                      <a:endParaRPr lang="ko-KR" altLang="en-US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1" u="none" strike="noStrike" dirty="0">
                          <a:effectLst/>
                        </a:rPr>
                        <a:t>200 </a:t>
                      </a:r>
                      <a:endParaRPr lang="en-US" altLang="ko-KR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en-US" altLang="ko-KR" sz="1000" b="0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en-US" altLang="ko-KR" sz="1000" b="0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en-US" altLang="ko-KR" sz="1000" b="0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52473808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 dirty="0" err="1">
                          <a:effectLst/>
                        </a:rPr>
                        <a:t>터보</a:t>
                      </a:r>
                      <a:endParaRPr lang="ko-KR" altLang="en-US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1" u="none" strike="noStrike" dirty="0">
                          <a:effectLst/>
                        </a:rPr>
                        <a:t>250 </a:t>
                      </a:r>
                      <a:endParaRPr lang="en-US" altLang="ko-KR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en-US" altLang="ko-KR" sz="1000" b="0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en-US" altLang="ko-KR" sz="1000" b="0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en-US" altLang="ko-KR" sz="1000" b="0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en-US" altLang="ko-KR" sz="1000" b="0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59045171"/>
                  </a:ext>
                </a:extLst>
              </a:tr>
            </a:tbl>
          </a:graphicData>
        </a:graphic>
      </p:graphicFrame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4DF38A8A-1EE4-0B55-370E-ADB81872F4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71906"/>
              </p:ext>
            </p:extLst>
          </p:nvPr>
        </p:nvGraphicFramePr>
        <p:xfrm>
          <a:off x="5293783" y="1575965"/>
          <a:ext cx="4508497" cy="2362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071">
                  <a:extLst>
                    <a:ext uri="{9D8B030D-6E8A-4147-A177-3AD203B41FA5}">
                      <a16:colId xmlns:a16="http://schemas.microsoft.com/office/drawing/2014/main" val="3899428243"/>
                    </a:ext>
                  </a:extLst>
                </a:gridCol>
                <a:gridCol w="644071">
                  <a:extLst>
                    <a:ext uri="{9D8B030D-6E8A-4147-A177-3AD203B41FA5}">
                      <a16:colId xmlns:a16="http://schemas.microsoft.com/office/drawing/2014/main" val="167186678"/>
                    </a:ext>
                  </a:extLst>
                </a:gridCol>
                <a:gridCol w="644071">
                  <a:extLst>
                    <a:ext uri="{9D8B030D-6E8A-4147-A177-3AD203B41FA5}">
                      <a16:colId xmlns:a16="http://schemas.microsoft.com/office/drawing/2014/main" val="603046642"/>
                    </a:ext>
                  </a:extLst>
                </a:gridCol>
                <a:gridCol w="644071">
                  <a:extLst>
                    <a:ext uri="{9D8B030D-6E8A-4147-A177-3AD203B41FA5}">
                      <a16:colId xmlns:a16="http://schemas.microsoft.com/office/drawing/2014/main" val="3380099338"/>
                    </a:ext>
                  </a:extLst>
                </a:gridCol>
                <a:gridCol w="644071">
                  <a:extLst>
                    <a:ext uri="{9D8B030D-6E8A-4147-A177-3AD203B41FA5}">
                      <a16:colId xmlns:a16="http://schemas.microsoft.com/office/drawing/2014/main" val="2807918730"/>
                    </a:ext>
                  </a:extLst>
                </a:gridCol>
                <a:gridCol w="644071">
                  <a:extLst>
                    <a:ext uri="{9D8B030D-6E8A-4147-A177-3AD203B41FA5}">
                      <a16:colId xmlns:a16="http://schemas.microsoft.com/office/drawing/2014/main" val="3960891852"/>
                    </a:ext>
                  </a:extLst>
                </a:gridCol>
                <a:gridCol w="644071">
                  <a:extLst>
                    <a:ext uri="{9D8B030D-6E8A-4147-A177-3AD203B41FA5}">
                      <a16:colId xmlns:a16="http://schemas.microsoft.com/office/drawing/2014/main" val="3275942907"/>
                    </a:ext>
                  </a:extLst>
                </a:gridCol>
              </a:tblGrid>
              <a:tr h="167640">
                <a:tc row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 dirty="0">
                          <a:effectLst/>
                        </a:rPr>
                        <a:t>모드</a:t>
                      </a:r>
                      <a:endParaRPr lang="ko-KR" alt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 dirty="0">
                          <a:effectLst/>
                        </a:rPr>
                        <a:t>단수</a:t>
                      </a:r>
                      <a:endParaRPr lang="ko-KR" alt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 dirty="0" err="1">
                          <a:effectLst/>
                        </a:rPr>
                        <a:t>풍량</a:t>
                      </a:r>
                      <a:endParaRPr lang="ko-KR" alt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u="none" strike="noStrike">
                          <a:effectLst/>
                        </a:rPr>
                        <a:t>VSP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>
                          <a:effectLst/>
                        </a:rPr>
                        <a:t>전압</a:t>
                      </a:r>
                      <a:endParaRPr lang="ko-KR" altLang="en-US" sz="1000" b="1" i="0" u="none" strike="noStrike">
                        <a:solidFill>
                          <a:srgbClr val="FFFFFF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452953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u="none" strike="noStrike" dirty="0">
                          <a:effectLst/>
                        </a:rPr>
                        <a:t>EA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u="none" strike="noStrike" dirty="0">
                          <a:effectLst/>
                        </a:rPr>
                        <a:t>SA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u="none" strike="noStrike" dirty="0">
                          <a:effectLst/>
                        </a:rPr>
                        <a:t>EA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u="none" strike="noStrike" dirty="0">
                          <a:effectLst/>
                        </a:rPr>
                        <a:t>SA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273055"/>
                  </a:ext>
                </a:extLst>
              </a:tr>
              <a:tr h="167640"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 dirty="0">
                          <a:effectLst/>
                        </a:rPr>
                        <a:t>환기</a:t>
                      </a:r>
                      <a:endParaRPr lang="ko-KR" altLang="en-US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 dirty="0">
                          <a:effectLst/>
                        </a:rPr>
                        <a:t>약</a:t>
                      </a:r>
                      <a:endParaRPr lang="ko-KR" altLang="en-US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1" u="none" strike="noStrike" dirty="0">
                          <a:effectLst/>
                        </a:rPr>
                        <a:t>100 </a:t>
                      </a:r>
                      <a:endParaRPr lang="en-US" altLang="ko-KR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57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58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3.35 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3.40 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52245310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>
                          <a:effectLst/>
                        </a:rPr>
                        <a:t>중</a:t>
                      </a:r>
                      <a:endParaRPr lang="ko-KR" altLang="en-US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1" u="none" strike="noStrike" dirty="0">
                          <a:effectLst/>
                        </a:rPr>
                        <a:t>150 </a:t>
                      </a:r>
                      <a:endParaRPr lang="en-US" altLang="ko-KR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64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64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3.70 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3.70 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24326306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 dirty="0">
                          <a:effectLst/>
                        </a:rPr>
                        <a:t>강</a:t>
                      </a:r>
                      <a:endParaRPr lang="ko-KR" altLang="en-US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1" u="none" strike="noStrike">
                          <a:effectLst/>
                        </a:rPr>
                        <a:t>200 </a:t>
                      </a:r>
                      <a:endParaRPr lang="en-US" altLang="ko-KR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70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70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4.00 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4.00 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7426229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>
                          <a:effectLst/>
                        </a:rPr>
                        <a:t>바이패스</a:t>
                      </a:r>
                      <a:endParaRPr lang="ko-KR" altLang="en-US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 dirty="0">
                          <a:effectLst/>
                        </a:rPr>
                        <a:t>기본</a:t>
                      </a:r>
                      <a:endParaRPr lang="ko-KR" altLang="en-US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1" u="none" strike="noStrike" dirty="0">
                          <a:effectLst/>
                        </a:rPr>
                        <a:t>150 </a:t>
                      </a:r>
                      <a:endParaRPr lang="en-US" altLang="ko-KR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80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67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4.50 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3.85 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82221137"/>
                  </a:ext>
                </a:extLst>
              </a:tr>
              <a:tr h="167640"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>
                          <a:effectLst/>
                        </a:rPr>
                        <a:t>공청</a:t>
                      </a:r>
                      <a:endParaRPr lang="ko-KR" altLang="en-US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 dirty="0">
                          <a:effectLst/>
                        </a:rPr>
                        <a:t>약</a:t>
                      </a:r>
                      <a:endParaRPr lang="ko-KR" altLang="en-US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1" u="none" strike="noStrike" dirty="0">
                          <a:effectLst/>
                        </a:rPr>
                        <a:t>80 </a:t>
                      </a:r>
                      <a:endParaRPr lang="en-US" altLang="ko-KR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-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65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-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3.75 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49290547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 dirty="0">
                          <a:effectLst/>
                        </a:rPr>
                        <a:t>중</a:t>
                      </a:r>
                      <a:endParaRPr lang="ko-KR" altLang="en-US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1" u="none" strike="noStrike" dirty="0">
                          <a:effectLst/>
                        </a:rPr>
                        <a:t>100 </a:t>
                      </a:r>
                      <a:endParaRPr lang="en-US" altLang="ko-KR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-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70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-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4.05 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58796547"/>
                  </a:ext>
                </a:extLst>
              </a:tr>
              <a:tr h="17526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>
                          <a:effectLst/>
                        </a:rPr>
                        <a:t>강</a:t>
                      </a:r>
                      <a:endParaRPr lang="ko-KR" altLang="en-US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1" u="none" strike="noStrike" dirty="0">
                          <a:effectLst/>
                        </a:rPr>
                        <a:t>120 </a:t>
                      </a:r>
                      <a:endParaRPr lang="en-US" altLang="ko-KR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-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78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-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4.40 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79872640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>
                          <a:effectLst/>
                        </a:rPr>
                        <a:t>기저</a:t>
                      </a:r>
                      <a:endParaRPr lang="ko-KR" altLang="en-US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>
                          <a:effectLst/>
                        </a:rPr>
                        <a:t>기본</a:t>
                      </a:r>
                      <a:endParaRPr lang="ko-KR" altLang="en-US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1" u="none" strike="noStrike" dirty="0">
                          <a:effectLst/>
                        </a:rPr>
                        <a:t>50 </a:t>
                      </a:r>
                      <a:endParaRPr lang="en-US" altLang="ko-KR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53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54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3.15 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3.20 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49607178"/>
                  </a:ext>
                </a:extLst>
              </a:tr>
              <a:tr h="167640">
                <a:tc rowSpan="4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>
                          <a:effectLst/>
                        </a:rPr>
                        <a:t>자동</a:t>
                      </a:r>
                      <a:br>
                        <a:rPr lang="ko-KR" altLang="en-US" sz="1000" b="1" u="none" strike="noStrike">
                          <a:effectLst/>
                        </a:rPr>
                      </a:br>
                      <a:r>
                        <a:rPr lang="en-US" altLang="ko-KR" sz="1000" b="1" u="none" strike="noStrike">
                          <a:effectLst/>
                        </a:rPr>
                        <a:t>(</a:t>
                      </a:r>
                      <a:r>
                        <a:rPr lang="ko-KR" altLang="en-US" sz="1000" b="1" u="none" strike="noStrike">
                          <a:effectLst/>
                        </a:rPr>
                        <a:t>각실 제어</a:t>
                      </a:r>
                      <a:r>
                        <a:rPr lang="en-US" altLang="ko-KR" sz="1000" b="1" u="none" strike="noStrike">
                          <a:effectLst/>
                        </a:rPr>
                        <a:t>)</a:t>
                      </a:r>
                      <a:endParaRPr lang="en-US" altLang="ko-KR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>
                          <a:effectLst/>
                        </a:rPr>
                        <a:t>약</a:t>
                      </a:r>
                      <a:endParaRPr lang="ko-KR" altLang="en-US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1" u="none" strike="noStrike" dirty="0">
                          <a:effectLst/>
                        </a:rPr>
                        <a:t>100 </a:t>
                      </a:r>
                      <a:endParaRPr lang="en-US" altLang="ko-KR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 gridSpan="4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ko-KR" altLang="en-US" sz="1000" b="0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 rowSpan="4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0755992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>
                          <a:effectLst/>
                        </a:rPr>
                        <a:t>중</a:t>
                      </a:r>
                      <a:endParaRPr lang="ko-KR" altLang="en-US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1" u="none" strike="noStrike" dirty="0">
                          <a:effectLst/>
                        </a:rPr>
                        <a:t>150 </a:t>
                      </a:r>
                      <a:endParaRPr lang="en-US" altLang="ko-KR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74351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>
                          <a:effectLst/>
                        </a:rPr>
                        <a:t>강</a:t>
                      </a:r>
                      <a:endParaRPr lang="ko-KR" altLang="en-US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1" u="none" strike="noStrike" dirty="0">
                          <a:effectLst/>
                        </a:rPr>
                        <a:t>200 </a:t>
                      </a:r>
                      <a:endParaRPr lang="en-US" altLang="ko-KR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046786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>
                          <a:effectLst/>
                        </a:rPr>
                        <a:t>터보</a:t>
                      </a:r>
                      <a:endParaRPr lang="ko-KR" altLang="en-US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1" u="none" strike="noStrike" dirty="0">
                          <a:effectLst/>
                        </a:rPr>
                        <a:t>250 </a:t>
                      </a:r>
                      <a:endParaRPr lang="en-US" altLang="ko-KR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203607"/>
                  </a:ext>
                </a:extLst>
              </a:tr>
            </a:tbl>
          </a:graphicData>
        </a:graphic>
      </p:graphicFrame>
      <p:sp>
        <p:nvSpPr>
          <p:cNvPr id="5" name="직사각형 4">
            <a:extLst>
              <a:ext uri="{FF2B5EF4-FFF2-40B4-BE49-F238E27FC236}">
                <a16:creationId xmlns:a16="http://schemas.microsoft.com/office/drawing/2014/main" id="{DD8B8EDF-7A4C-985D-7450-EB15564AD8E7}"/>
              </a:ext>
            </a:extLst>
          </p:cNvPr>
          <p:cNvSpPr/>
          <p:nvPr/>
        </p:nvSpPr>
        <p:spPr>
          <a:xfrm>
            <a:off x="416983" y="1298966"/>
            <a:ext cx="18582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defTabSz="938467">
              <a:buFont typeface="Arial" panose="020B0604020202020204" pitchFamily="34" charset="0"/>
              <a:buChar char="•"/>
              <a:defRPr/>
            </a:pPr>
            <a:r>
              <a:rPr lang="en-US" altLang="ko-KR" sz="1200" b="1" dirty="0">
                <a:latin typeface="+mn-ea"/>
                <a:cs typeface="Pretendard Bold"/>
              </a:rPr>
              <a:t>HRD1-150EPI </a:t>
            </a:r>
            <a:r>
              <a:rPr lang="ko-KR" altLang="en-US" sz="1200" b="1" dirty="0" err="1">
                <a:latin typeface="+mn-ea"/>
                <a:cs typeface="Pretendard Bold"/>
              </a:rPr>
              <a:t>좌타입</a:t>
            </a:r>
            <a:endParaRPr lang="ko-KR" altLang="en-US" sz="1200" b="1" dirty="0">
              <a:latin typeface="+mn-ea"/>
              <a:cs typeface="Pretendard Bold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4C1E7E7-5126-A46E-80B4-2484E231D131}"/>
              </a:ext>
            </a:extLst>
          </p:cNvPr>
          <p:cNvSpPr/>
          <p:nvPr/>
        </p:nvSpPr>
        <p:spPr>
          <a:xfrm>
            <a:off x="5249737" y="1295580"/>
            <a:ext cx="18582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defTabSz="938467">
              <a:buFont typeface="Arial" panose="020B0604020202020204" pitchFamily="34" charset="0"/>
              <a:buChar char="•"/>
              <a:defRPr/>
            </a:pPr>
            <a:r>
              <a:rPr lang="en-US" altLang="ko-KR" sz="1200" b="1" dirty="0">
                <a:latin typeface="+mn-ea"/>
                <a:cs typeface="Pretendard Bold"/>
              </a:rPr>
              <a:t>HRD1-150EPI </a:t>
            </a:r>
            <a:r>
              <a:rPr lang="ko-KR" altLang="en-US" sz="1200" b="1" dirty="0" err="1">
                <a:latin typeface="+mn-ea"/>
                <a:cs typeface="Pretendard Bold"/>
              </a:rPr>
              <a:t>우타입</a:t>
            </a:r>
            <a:endParaRPr lang="ko-KR" altLang="en-US" sz="1200" b="1" dirty="0">
              <a:latin typeface="+mn-ea"/>
              <a:cs typeface="Pretendard Bold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651AFA6C-AF84-8C38-4069-EF77D4388FFA}"/>
              </a:ext>
            </a:extLst>
          </p:cNvPr>
          <p:cNvSpPr/>
          <p:nvPr/>
        </p:nvSpPr>
        <p:spPr>
          <a:xfrm>
            <a:off x="358044" y="4327231"/>
            <a:ext cx="37625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defTabSz="938467">
              <a:buFont typeface="Arial" panose="020B0604020202020204" pitchFamily="34" charset="0"/>
              <a:buChar char="•"/>
              <a:defRPr/>
            </a:pPr>
            <a:r>
              <a:rPr lang="ko-KR" altLang="en-US" sz="1200" b="1" dirty="0">
                <a:latin typeface="+mn-ea"/>
                <a:cs typeface="Pretendard Bold"/>
              </a:rPr>
              <a:t>공청 터보는 </a:t>
            </a:r>
            <a:r>
              <a:rPr lang="ko-KR" altLang="en-US" sz="1200" b="1" dirty="0" err="1">
                <a:latin typeface="+mn-ea"/>
                <a:cs typeface="Pretendard Bold"/>
              </a:rPr>
              <a:t>임의값</a:t>
            </a:r>
            <a:endParaRPr lang="en-US" altLang="ko-KR" sz="1200" b="1" dirty="0">
              <a:latin typeface="+mn-ea"/>
              <a:cs typeface="Pretendard Bold"/>
            </a:endParaRPr>
          </a:p>
          <a:p>
            <a:pPr marL="171450" lvl="0" indent="-171450" defTabSz="938467">
              <a:buFont typeface="Arial" panose="020B0604020202020204" pitchFamily="34" charset="0"/>
              <a:buChar char="•"/>
              <a:defRPr/>
            </a:pPr>
            <a:r>
              <a:rPr lang="ko-KR" altLang="en-US" sz="1200" b="1" dirty="0">
                <a:latin typeface="+mn-ea"/>
                <a:cs typeface="Pretendard Bold"/>
              </a:rPr>
              <a:t>제품 인증은 </a:t>
            </a:r>
            <a:r>
              <a:rPr lang="en-US" altLang="ko-KR" sz="1200" b="1" dirty="0">
                <a:latin typeface="+mn-ea"/>
                <a:cs typeface="Pretendard Bold"/>
              </a:rPr>
              <a:t>3</a:t>
            </a:r>
            <a:r>
              <a:rPr lang="ko-KR" altLang="en-US" sz="1200" b="1" dirty="0">
                <a:latin typeface="+mn-ea"/>
                <a:cs typeface="Pretendard Bold"/>
              </a:rPr>
              <a:t>단계</a:t>
            </a:r>
            <a:r>
              <a:rPr lang="en-US" altLang="ko-KR" sz="1200" b="1" dirty="0">
                <a:latin typeface="+mn-ea"/>
                <a:cs typeface="Pretendard Bold"/>
              </a:rPr>
              <a:t>. </a:t>
            </a:r>
            <a:r>
              <a:rPr lang="ko-KR" altLang="en-US" sz="1200" b="1" dirty="0">
                <a:latin typeface="+mn-ea"/>
                <a:cs typeface="Pretendard Bold"/>
              </a:rPr>
              <a:t>터보는 설명서에 표기 못함</a:t>
            </a:r>
            <a:r>
              <a:rPr lang="en-US" altLang="ko-KR" sz="1200" b="1" dirty="0">
                <a:latin typeface="+mn-ea"/>
                <a:cs typeface="Pretendard Bold"/>
              </a:rPr>
              <a:t>(?)</a:t>
            </a:r>
            <a:endParaRPr lang="ko-KR" altLang="en-US" sz="1200" b="1" dirty="0">
              <a:latin typeface="+mn-ea"/>
              <a:cs typeface="Pretendard Bold"/>
            </a:endParaRPr>
          </a:p>
        </p:txBody>
      </p:sp>
    </p:spTree>
    <p:extLst>
      <p:ext uri="{BB962C8B-B14F-4D97-AF65-F5344CB8AC3E}">
        <p14:creationId xmlns:p14="http://schemas.microsoft.com/office/powerpoint/2010/main" val="3589954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674437" y="1252581"/>
          <a:ext cx="9098466" cy="5773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7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88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00791">
                  <a:extLst>
                    <a:ext uri="{9D8B030D-6E8A-4147-A177-3AD203B41FA5}">
                      <a16:colId xmlns:a16="http://schemas.microsoft.com/office/drawing/2014/main" val="3702081536"/>
                    </a:ext>
                  </a:extLst>
                </a:gridCol>
                <a:gridCol w="1460913">
                  <a:extLst>
                    <a:ext uri="{9D8B030D-6E8A-4147-A177-3AD203B41FA5}">
                      <a16:colId xmlns:a16="http://schemas.microsoft.com/office/drawing/2014/main" val="3350095424"/>
                    </a:ext>
                  </a:extLst>
                </a:gridCol>
                <a:gridCol w="14609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417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이미지</a:t>
                      </a:r>
                      <a:endParaRPr lang="en-US" altLang="ko-KR" sz="120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36724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순서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포트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기본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공청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590">
                <a:tc rowSpan="13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SA</a:t>
                      </a: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FAN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●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kumimoji="0" lang="ko-KR" alt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●</a:t>
                      </a:r>
                      <a:endParaRPr lang="en-US" altLang="ko-KR" sz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59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EA FAN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●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kumimoji="0" lang="ko-KR" alt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●</a:t>
                      </a:r>
                      <a:endParaRPr lang="en-US" altLang="ko-KR" sz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553819"/>
                  </a:ext>
                </a:extLst>
              </a:tr>
              <a:tr h="39159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5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5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POWER</a:t>
                      </a: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CORD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5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●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kumimoji="0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●</a:t>
                      </a:r>
                      <a:endParaRPr lang="en-US" altLang="ko-KR" sz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59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4295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5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OA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외장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MD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5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rgbClr val="FFC000"/>
                          </a:solidFill>
                        </a:rPr>
                        <a:t>■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ko-KR" altLang="en-US" sz="120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●</a:t>
                      </a:r>
                      <a:endParaRPr lang="en-US" altLang="ko-KR" sz="1200" baseline="0" dirty="0">
                        <a:solidFill>
                          <a:srgbClr val="0070C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381973"/>
                  </a:ext>
                </a:extLst>
              </a:tr>
              <a:tr h="391590">
                <a:tc vMerge="1">
                  <a:txBody>
                    <a:bodyPr/>
                    <a:lstStyle/>
                    <a:p>
                      <a:pPr algn="ctr" latinLnBrk="1"/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EA MD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●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kumimoji="0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●</a:t>
                      </a:r>
                      <a:endParaRPr lang="en-US" altLang="ko-KR" sz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59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바이패스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MD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●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kumimoji="0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●</a:t>
                      </a:r>
                      <a:endParaRPr lang="en-US" altLang="ko-KR" sz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08098"/>
                  </a:ext>
                </a:extLst>
              </a:tr>
              <a:tr h="39159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SA MD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●</a:t>
                      </a:r>
                      <a:endParaRPr lang="en-US" altLang="ko-KR" sz="1200" baseline="0" dirty="0">
                        <a:solidFill>
                          <a:srgbClr val="0070C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ko-KR" alt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●</a:t>
                      </a:r>
                      <a:endParaRPr lang="en-US" altLang="ko-KR" sz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159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RA 3</a:t>
                      </a:r>
                      <a:r>
                        <a:rPr lang="ko-KR" altLang="en-US" sz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단 </a:t>
                      </a: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MD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●</a:t>
                      </a:r>
                      <a:endParaRPr lang="en-US" altLang="ko-KR" sz="1200" baseline="0" dirty="0">
                        <a:solidFill>
                          <a:srgbClr val="0070C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●</a:t>
                      </a:r>
                      <a:endParaRPr lang="en-US" altLang="ko-KR" sz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5194242"/>
                  </a:ext>
                </a:extLst>
              </a:tr>
              <a:tr h="39159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공기청정 </a:t>
                      </a: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MD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▲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●</a:t>
                      </a:r>
                      <a:endParaRPr lang="en-US" altLang="ko-KR" sz="1200" baseline="0" dirty="0">
                        <a:solidFill>
                          <a:srgbClr val="0070C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483355"/>
                  </a:ext>
                </a:extLst>
              </a:tr>
              <a:tr h="39159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aseline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룸컨</a:t>
                      </a:r>
                      <a:r>
                        <a:rPr lang="ko-KR" altLang="en-US" sz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통신선</a:t>
                      </a:r>
                      <a:endParaRPr lang="en-US" altLang="ko-KR" sz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rgbClr val="FFC000"/>
                          </a:solidFill>
                        </a:rPr>
                        <a:t>■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rgbClr val="FFC000"/>
                          </a:solidFill>
                        </a:rPr>
                        <a:t>■</a:t>
                      </a:r>
                      <a:endParaRPr lang="en-US" altLang="ko-KR" sz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338875"/>
                  </a:ext>
                </a:extLst>
              </a:tr>
              <a:tr h="39159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aseline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룸컨</a:t>
                      </a:r>
                      <a:r>
                        <a:rPr lang="ko-KR" altLang="en-US" sz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통신선</a:t>
                      </a: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본체</a:t>
                      </a: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●</a:t>
                      </a:r>
                      <a:endParaRPr lang="en-US" altLang="ko-KR" sz="1200" baseline="0" dirty="0">
                        <a:solidFill>
                          <a:srgbClr val="0070C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●</a:t>
                      </a:r>
                      <a:endParaRPr lang="en-US" altLang="ko-KR" sz="1200" baseline="0" dirty="0">
                        <a:solidFill>
                          <a:srgbClr val="0070C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300295"/>
                  </a:ext>
                </a:extLst>
              </a:tr>
              <a:tr h="39159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온도센서</a:t>
                      </a:r>
                      <a:endParaRPr lang="en-US" altLang="ko-KR" sz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●</a:t>
                      </a:r>
                      <a:endParaRPr lang="en-US" altLang="ko-KR" sz="1200" baseline="0" dirty="0">
                        <a:solidFill>
                          <a:srgbClr val="0070C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●</a:t>
                      </a:r>
                      <a:endParaRPr lang="en-US" altLang="ko-KR" sz="1200" baseline="0" dirty="0">
                        <a:solidFill>
                          <a:srgbClr val="0070C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350153"/>
                  </a:ext>
                </a:extLst>
              </a:tr>
              <a:tr h="799663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aseline="0" dirty="0">
                        <a:solidFill>
                          <a:srgbClr val="0070C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altLang="ko-KR" sz="1200" baseline="0" dirty="0">
                        <a:solidFill>
                          <a:srgbClr val="0070C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421229"/>
                  </a:ext>
                </a:extLst>
              </a:tr>
            </a:tbl>
          </a:graphicData>
        </a:graphic>
      </p:graphicFrame>
      <p:grpSp>
        <p:nvGrpSpPr>
          <p:cNvPr id="41" name="그룹 40"/>
          <p:cNvGrpSpPr/>
          <p:nvPr/>
        </p:nvGrpSpPr>
        <p:grpSpPr>
          <a:xfrm>
            <a:off x="822308" y="1512033"/>
            <a:ext cx="3322395" cy="5490079"/>
            <a:chOff x="904604" y="1630143"/>
            <a:chExt cx="3322395" cy="549007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696158" y="2870107"/>
              <a:ext cx="4218980" cy="2842703"/>
            </a:xfrm>
            <a:prstGeom prst="rect">
              <a:avLst/>
            </a:prstGeom>
          </p:spPr>
        </p:pic>
        <p:sp>
          <p:nvSpPr>
            <p:cNvPr id="8" name="직사각형 7"/>
            <p:cNvSpPr/>
            <p:nvPr/>
          </p:nvSpPr>
          <p:spPr>
            <a:xfrm>
              <a:off x="904604" y="3628478"/>
              <a:ext cx="338555" cy="276999"/>
            </a:xfrm>
            <a:prstGeom prst="rect">
              <a:avLst/>
            </a:prstGeom>
          </p:spPr>
          <p:txBody>
            <a:bodyPr wrap="none" anchor="b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rPr>
                <a:t>⑩</a:t>
              </a:r>
            </a:p>
          </p:txBody>
        </p:sp>
        <p:cxnSp>
          <p:nvCxnSpPr>
            <p:cNvPr id="9" name="직선 화살표 연결선 8"/>
            <p:cNvCxnSpPr/>
            <p:nvPr/>
          </p:nvCxnSpPr>
          <p:spPr>
            <a:xfrm>
              <a:off x="1140855" y="3797324"/>
              <a:ext cx="324404" cy="0"/>
            </a:xfrm>
            <a:prstGeom prst="straightConnector1">
              <a:avLst/>
            </a:prstGeom>
            <a:ln w="3175">
              <a:solidFill>
                <a:srgbClr val="FF0000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화살표 연결선 11"/>
            <p:cNvCxnSpPr/>
            <p:nvPr/>
          </p:nvCxnSpPr>
          <p:spPr>
            <a:xfrm>
              <a:off x="1140855" y="4125936"/>
              <a:ext cx="324404" cy="0"/>
            </a:xfrm>
            <a:prstGeom prst="straightConnector1">
              <a:avLst/>
            </a:prstGeom>
            <a:ln w="3175">
              <a:solidFill>
                <a:srgbClr val="FF0000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화살표 연결선 12"/>
            <p:cNvCxnSpPr/>
            <p:nvPr/>
          </p:nvCxnSpPr>
          <p:spPr>
            <a:xfrm>
              <a:off x="1140855" y="4983186"/>
              <a:ext cx="324404" cy="0"/>
            </a:xfrm>
            <a:prstGeom prst="straightConnector1">
              <a:avLst/>
            </a:prstGeom>
            <a:ln w="3175">
              <a:solidFill>
                <a:srgbClr val="FF0000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화살표 연결선 13"/>
            <p:cNvCxnSpPr/>
            <p:nvPr/>
          </p:nvCxnSpPr>
          <p:spPr>
            <a:xfrm flipV="1">
              <a:off x="1783792" y="6443662"/>
              <a:ext cx="0" cy="473099"/>
            </a:xfrm>
            <a:prstGeom prst="straightConnector1">
              <a:avLst/>
            </a:prstGeom>
            <a:ln w="3175">
              <a:solidFill>
                <a:srgbClr val="FF0000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화살표 연결선 15"/>
            <p:cNvCxnSpPr/>
            <p:nvPr/>
          </p:nvCxnSpPr>
          <p:spPr>
            <a:xfrm flipV="1">
              <a:off x="2026680" y="6443662"/>
              <a:ext cx="0" cy="473099"/>
            </a:xfrm>
            <a:prstGeom prst="straightConnector1">
              <a:avLst/>
            </a:prstGeom>
            <a:ln w="3175">
              <a:solidFill>
                <a:srgbClr val="FF0000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화살표 연결선 16"/>
            <p:cNvCxnSpPr/>
            <p:nvPr/>
          </p:nvCxnSpPr>
          <p:spPr>
            <a:xfrm flipV="1">
              <a:off x="2302905" y="6443662"/>
              <a:ext cx="0" cy="473099"/>
            </a:xfrm>
            <a:prstGeom prst="straightConnector1">
              <a:avLst/>
            </a:prstGeom>
            <a:ln w="3175">
              <a:solidFill>
                <a:srgbClr val="FF0000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화살표 연결선 17"/>
            <p:cNvCxnSpPr/>
            <p:nvPr/>
          </p:nvCxnSpPr>
          <p:spPr>
            <a:xfrm flipV="1">
              <a:off x="2550555" y="6443662"/>
              <a:ext cx="0" cy="473099"/>
            </a:xfrm>
            <a:prstGeom prst="straightConnector1">
              <a:avLst/>
            </a:prstGeom>
            <a:ln w="3175">
              <a:solidFill>
                <a:srgbClr val="FF0000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화살표 연결선 18"/>
            <p:cNvCxnSpPr/>
            <p:nvPr/>
          </p:nvCxnSpPr>
          <p:spPr>
            <a:xfrm flipV="1">
              <a:off x="2807730" y="6443662"/>
              <a:ext cx="0" cy="473099"/>
            </a:xfrm>
            <a:prstGeom prst="straightConnector1">
              <a:avLst/>
            </a:prstGeom>
            <a:ln w="3175">
              <a:solidFill>
                <a:srgbClr val="FF0000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화살표 연결선 19"/>
            <p:cNvCxnSpPr/>
            <p:nvPr/>
          </p:nvCxnSpPr>
          <p:spPr>
            <a:xfrm flipV="1">
              <a:off x="3045855" y="6443662"/>
              <a:ext cx="0" cy="473099"/>
            </a:xfrm>
            <a:prstGeom prst="straightConnector1">
              <a:avLst/>
            </a:prstGeom>
            <a:ln w="3175">
              <a:solidFill>
                <a:srgbClr val="FF0000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화살표 연결선 20"/>
            <p:cNvCxnSpPr/>
            <p:nvPr/>
          </p:nvCxnSpPr>
          <p:spPr>
            <a:xfrm flipV="1">
              <a:off x="3598305" y="6443662"/>
              <a:ext cx="0" cy="473099"/>
            </a:xfrm>
            <a:prstGeom prst="straightConnector1">
              <a:avLst/>
            </a:prstGeom>
            <a:ln w="3175">
              <a:solidFill>
                <a:srgbClr val="FF0000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화살표 연결선 22"/>
            <p:cNvCxnSpPr/>
            <p:nvPr/>
          </p:nvCxnSpPr>
          <p:spPr>
            <a:xfrm>
              <a:off x="3800235" y="1849645"/>
              <a:ext cx="0" cy="520358"/>
            </a:xfrm>
            <a:prstGeom prst="straightConnector1">
              <a:avLst/>
            </a:prstGeom>
            <a:ln w="3175">
              <a:solidFill>
                <a:srgbClr val="FF0000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직사각형 25"/>
            <p:cNvSpPr/>
            <p:nvPr/>
          </p:nvSpPr>
          <p:spPr>
            <a:xfrm>
              <a:off x="904604" y="3972047"/>
              <a:ext cx="338555" cy="276999"/>
            </a:xfrm>
            <a:prstGeom prst="rect">
              <a:avLst/>
            </a:prstGeom>
          </p:spPr>
          <p:txBody>
            <a:bodyPr wrap="none" anchor="b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rPr>
                <a:t>⑪</a:t>
              </a: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904604" y="4829297"/>
              <a:ext cx="338555" cy="276999"/>
            </a:xfrm>
            <a:prstGeom prst="rect">
              <a:avLst/>
            </a:prstGeom>
          </p:spPr>
          <p:txBody>
            <a:bodyPr wrap="none" anchor="b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rPr>
                <a:t>⑫</a:t>
              </a: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1611192" y="6843223"/>
              <a:ext cx="338555" cy="276999"/>
            </a:xfrm>
            <a:prstGeom prst="rect">
              <a:avLst/>
            </a:prstGeom>
          </p:spPr>
          <p:txBody>
            <a:bodyPr wrap="none" anchor="b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rPr>
                <a:t>⑨</a:t>
              </a: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1855593" y="6843223"/>
              <a:ext cx="338555" cy="276999"/>
            </a:xfrm>
            <a:prstGeom prst="rect">
              <a:avLst/>
            </a:prstGeom>
          </p:spPr>
          <p:txBody>
            <a:bodyPr wrap="none" anchor="b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rPr>
                <a:t>⑧</a:t>
              </a: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2131109" y="6843223"/>
              <a:ext cx="338555" cy="276999"/>
            </a:xfrm>
            <a:prstGeom prst="rect">
              <a:avLst/>
            </a:prstGeom>
          </p:spPr>
          <p:txBody>
            <a:bodyPr wrap="none" anchor="b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rPr>
                <a:t>⑦</a:t>
              </a:r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2385187" y="6843223"/>
              <a:ext cx="338555" cy="276999"/>
            </a:xfrm>
            <a:prstGeom prst="rect">
              <a:avLst/>
            </a:prstGeom>
          </p:spPr>
          <p:txBody>
            <a:bodyPr wrap="none" anchor="b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rPr>
                <a:t>⑥</a:t>
              </a: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2635355" y="6843223"/>
              <a:ext cx="338555" cy="276999"/>
            </a:xfrm>
            <a:prstGeom prst="rect">
              <a:avLst/>
            </a:prstGeom>
          </p:spPr>
          <p:txBody>
            <a:bodyPr wrap="none" anchor="b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rPr>
                <a:t>⑤</a:t>
              </a: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2876577" y="6843223"/>
              <a:ext cx="338555" cy="276999"/>
            </a:xfrm>
            <a:prstGeom prst="rect">
              <a:avLst/>
            </a:prstGeom>
          </p:spPr>
          <p:txBody>
            <a:bodyPr wrap="none" anchor="b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rPr>
                <a:t>④</a:t>
              </a: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3429027" y="6843223"/>
              <a:ext cx="338555" cy="276999"/>
            </a:xfrm>
            <a:prstGeom prst="rect">
              <a:avLst/>
            </a:prstGeom>
          </p:spPr>
          <p:txBody>
            <a:bodyPr wrap="none" anchor="b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rPr>
                <a:t>③</a:t>
              </a:r>
            </a:p>
          </p:txBody>
        </p:sp>
        <p:cxnSp>
          <p:nvCxnSpPr>
            <p:cNvPr id="38" name="직선 화살표 연결선 37"/>
            <p:cNvCxnSpPr/>
            <p:nvPr/>
          </p:nvCxnSpPr>
          <p:spPr>
            <a:xfrm>
              <a:off x="3470062" y="1849645"/>
              <a:ext cx="0" cy="520358"/>
            </a:xfrm>
            <a:prstGeom prst="straightConnector1">
              <a:avLst/>
            </a:prstGeom>
            <a:ln w="3175">
              <a:solidFill>
                <a:srgbClr val="FF0000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직사각형 38"/>
            <p:cNvSpPr/>
            <p:nvPr/>
          </p:nvSpPr>
          <p:spPr>
            <a:xfrm>
              <a:off x="3296594" y="1630143"/>
              <a:ext cx="338555" cy="276999"/>
            </a:xfrm>
            <a:prstGeom prst="rect">
              <a:avLst/>
            </a:prstGeom>
          </p:spPr>
          <p:txBody>
            <a:bodyPr wrap="none" anchor="b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rPr>
                <a:t>①</a:t>
              </a:r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3634336" y="1630143"/>
              <a:ext cx="338555" cy="276999"/>
            </a:xfrm>
            <a:prstGeom prst="rect">
              <a:avLst/>
            </a:prstGeom>
          </p:spPr>
          <p:txBody>
            <a:bodyPr wrap="none" anchor="b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rPr>
                <a:t>②</a:t>
              </a:r>
            </a:p>
          </p:txBody>
        </p:sp>
      </p:grpSp>
      <p:sp>
        <p:nvSpPr>
          <p:cNvPr id="43" name="직사각형 42"/>
          <p:cNvSpPr/>
          <p:nvPr/>
        </p:nvSpPr>
        <p:spPr>
          <a:xfrm>
            <a:off x="4962065" y="6281673"/>
            <a:ext cx="23920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>
                <a:solidFill>
                  <a:srgbClr val="0000FF"/>
                </a:solidFill>
                <a:latin typeface="+mn-ea"/>
              </a:rPr>
              <a:t>● </a:t>
            </a:r>
            <a:r>
              <a:rPr lang="en-US" altLang="ko-KR" sz="1200" dirty="0">
                <a:solidFill>
                  <a:srgbClr val="0000FF"/>
                </a:solidFill>
                <a:latin typeface="+mn-ea"/>
              </a:rPr>
              <a:t>: </a:t>
            </a:r>
            <a:r>
              <a:rPr lang="ko-KR" altLang="en-US" sz="1200" dirty="0">
                <a:solidFill>
                  <a:srgbClr val="0000FF"/>
                </a:solidFill>
                <a:latin typeface="+mn-ea"/>
              </a:rPr>
              <a:t>사용</a:t>
            </a:r>
            <a:endParaRPr lang="en-US" altLang="ko-KR" sz="1200" dirty="0">
              <a:solidFill>
                <a:srgbClr val="0000FF"/>
              </a:solidFill>
              <a:latin typeface="+mn-ea"/>
            </a:endParaRPr>
          </a:p>
          <a:p>
            <a:r>
              <a:rPr lang="ko-KR" altLang="en-US" sz="1200" dirty="0">
                <a:solidFill>
                  <a:srgbClr val="FFC000"/>
                </a:solidFill>
                <a:latin typeface="+mn-ea"/>
              </a:rPr>
              <a:t>■ </a:t>
            </a:r>
            <a:r>
              <a:rPr lang="en-US" altLang="ko-KR" sz="1200" dirty="0">
                <a:solidFill>
                  <a:srgbClr val="FFC000"/>
                </a:solidFill>
                <a:latin typeface="+mn-ea"/>
              </a:rPr>
              <a:t>: </a:t>
            </a:r>
            <a:r>
              <a:rPr lang="ko-KR" altLang="en-US" sz="1200" dirty="0">
                <a:solidFill>
                  <a:srgbClr val="FFC000"/>
                </a:solidFill>
                <a:latin typeface="+mn-ea"/>
              </a:rPr>
              <a:t>현장에 따라 사용할 수 있음</a:t>
            </a:r>
            <a:endParaRPr lang="en-US" altLang="ko-KR" sz="1200" dirty="0">
              <a:solidFill>
                <a:srgbClr val="FFC000"/>
              </a:solidFill>
              <a:latin typeface="+mn-ea"/>
            </a:endParaRPr>
          </a:p>
          <a:p>
            <a:r>
              <a:rPr lang="ko-KR" altLang="en-US" sz="1200" dirty="0">
                <a:solidFill>
                  <a:srgbClr val="FF0000"/>
                </a:solidFill>
                <a:latin typeface="+mn-ea"/>
              </a:rPr>
              <a:t>▲</a:t>
            </a:r>
            <a:r>
              <a:rPr lang="en-US" altLang="ko-KR" sz="1200" dirty="0">
                <a:solidFill>
                  <a:srgbClr val="FF0000"/>
                </a:solidFill>
                <a:latin typeface="+mn-ea"/>
              </a:rPr>
              <a:t> : </a:t>
            </a:r>
            <a:r>
              <a:rPr lang="ko-KR" altLang="en-US" sz="1200" dirty="0">
                <a:solidFill>
                  <a:srgbClr val="FF0000"/>
                </a:solidFill>
                <a:latin typeface="+mn-ea"/>
              </a:rPr>
              <a:t>사용하지 않음</a:t>
            </a:r>
          </a:p>
        </p:txBody>
      </p:sp>
      <p:sp>
        <p:nvSpPr>
          <p:cNvPr id="32" name="직사각형 31"/>
          <p:cNvSpPr/>
          <p:nvPr/>
        </p:nvSpPr>
        <p:spPr>
          <a:xfrm>
            <a:off x="332544" y="384462"/>
            <a:ext cx="3089500" cy="369332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defTabSz="938467"/>
            <a:r>
              <a:rPr lang="en-US" altLang="ko-KR" b="1" dirty="0">
                <a:solidFill>
                  <a:srgbClr val="231815"/>
                </a:solidFill>
                <a:latin typeface="+mn-ea"/>
                <a:cs typeface="Pretendard Bold" panose="02000803000000020004" pitchFamily="2" charset="-127"/>
              </a:rPr>
              <a:t>ECO ERV </a:t>
            </a:r>
            <a:r>
              <a:rPr lang="ko-KR" altLang="en-US" b="1" dirty="0">
                <a:solidFill>
                  <a:srgbClr val="231815"/>
                </a:solidFill>
                <a:latin typeface="+mn-ea"/>
                <a:cs typeface="Pretendard Bold" panose="02000803000000020004" pitchFamily="2" charset="-127"/>
              </a:rPr>
              <a:t>제품 개발 사양서</a:t>
            </a:r>
            <a:endParaRPr lang="en-US" altLang="ko-KR" b="1" dirty="0">
              <a:solidFill>
                <a:srgbClr val="231815"/>
              </a:solidFill>
              <a:latin typeface="+mn-ea"/>
              <a:cs typeface="Pretendard Bold" panose="02000803000000020004" pitchFamily="2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358047" y="753794"/>
            <a:ext cx="15632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defTabSz="938467">
              <a:buFont typeface="Wingdings" panose="05000000000000000000" pitchFamily="2" charset="2"/>
              <a:buChar char="§"/>
            </a:pPr>
            <a:r>
              <a:rPr lang="en-US" altLang="ko-KR" sz="1600" b="1" dirty="0">
                <a:solidFill>
                  <a:srgbClr val="231815"/>
                </a:solidFill>
                <a:latin typeface="+mn-ea"/>
                <a:cs typeface="Pretendard Bold" panose="02000803000000020004" pitchFamily="2" charset="-127"/>
              </a:rPr>
              <a:t>PBA </a:t>
            </a:r>
            <a:r>
              <a:rPr lang="ko-KR" altLang="en-US" sz="1600" b="1" dirty="0">
                <a:solidFill>
                  <a:srgbClr val="231815"/>
                </a:solidFill>
                <a:latin typeface="+mn-ea"/>
                <a:cs typeface="Pretendard Bold" panose="02000803000000020004" pitchFamily="2" charset="-127"/>
              </a:rPr>
              <a:t>커넥터</a:t>
            </a:r>
            <a:endParaRPr lang="en-US" altLang="ko-KR" sz="1600" b="1" dirty="0">
              <a:solidFill>
                <a:srgbClr val="231815"/>
              </a:solidFill>
              <a:latin typeface="+mn-ea"/>
              <a:cs typeface="Pretendard Bold" panose="020008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12010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표 31"/>
          <p:cNvGraphicFramePr>
            <a:graphicFrameLocks noGrp="1"/>
          </p:cNvGraphicFramePr>
          <p:nvPr/>
        </p:nvGraphicFramePr>
        <p:xfrm>
          <a:off x="582997" y="1243578"/>
          <a:ext cx="9669368" cy="6527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5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9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05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05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05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05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05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005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0055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00558">
                  <a:extLst>
                    <a:ext uri="{9D8B030D-6E8A-4147-A177-3AD203B41FA5}">
                      <a16:colId xmlns:a16="http://schemas.microsoft.com/office/drawing/2014/main" val="4001917258"/>
                    </a:ext>
                  </a:extLst>
                </a:gridCol>
              </a:tblGrid>
              <a:tr h="282224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순서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운전 모드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FAN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STEPPING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 MOTOR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22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err="1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급기</a:t>
                      </a: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(SA)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배기</a:t>
                      </a: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(EA)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OA </a:t>
                      </a:r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외장</a:t>
                      </a: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MD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공청 </a:t>
                      </a: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MD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바이패스 </a:t>
                      </a: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MD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EA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 MD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SA MD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RA 3</a:t>
                      </a:r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단 </a:t>
                      </a: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MD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소비전력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224">
                <a:tc rowSpan="5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정지</a:t>
                      </a: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OFF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OFF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CLOSE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CLOSE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CLOSE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CLOSE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CLOSE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CLOSE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1.3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22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환기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1/2/3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ON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ON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OPEN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CLOSE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CLOSE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OPEN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OPEN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OPEN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(70</a:t>
                      </a:r>
                      <a:r>
                        <a:rPr lang="en-US" altLang="ko-KR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°)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12.3/20.2/32.7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22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자동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환기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ON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ON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OPEN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CLOSE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CLOSE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OPEN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OPEN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OPEN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(70</a:t>
                      </a:r>
                      <a:r>
                        <a:rPr lang="en-US" altLang="ko-KR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°)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22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바이패스</a:t>
                      </a: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ON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ON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OPEN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CLOSE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OPEN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OPEN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OPEN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OPEN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(140</a:t>
                      </a:r>
                      <a:r>
                        <a:rPr lang="en-US" altLang="ko-KR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°)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22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공기청정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1/2/3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ON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OFF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CLOSE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OPEN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CLOSE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CLOSE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OPEN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OPEN(140</a:t>
                      </a:r>
                      <a:r>
                        <a:rPr lang="en-US" altLang="ko-KR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°)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15.3/19.8/29.8 – UV X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224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예약</a:t>
                      </a: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indent="0" algn="l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RS2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: 1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시간 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 2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시간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/ 3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시간 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 4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시간 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/5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시간 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 6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시간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/ 7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시간 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 8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시간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222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l" latinLnBrk="1"/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RJ2 : 60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분 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 120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분 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 180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분 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 240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분 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 300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분 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 360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분 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 420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분 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 480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분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2224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자동</a:t>
                      </a: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l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RS2 </a:t>
                      </a:r>
                      <a:r>
                        <a:rPr lang="ko-KR" altLang="en-US" sz="1200" b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룸컨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없을 경우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환기모드 동작조건으로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분 동작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40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분 정지</a:t>
                      </a: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222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l" latinLnBrk="1"/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룸컨 자동모드 조건에 따름</a:t>
                      </a: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2224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간헐 운전</a:t>
                      </a: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l" latinLnBrk="1"/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동작 조건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자동모드에서 동작</a:t>
                      </a: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222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l" latinLnBrk="1"/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온도 조건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-7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℃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~ -14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℃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진입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-7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℃ 이하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해제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-5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℃ 이상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222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l" latinLnBrk="1"/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동작 방법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자동환기 약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분 운전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10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분 정지 반복 동작</a:t>
                      </a: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222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l" latinLnBrk="1"/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룸컨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표시 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자동 약 표시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2224">
                <a:tc rowSpan="5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장비 보호</a:t>
                      </a: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l" latinLnBrk="1"/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동작 조건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모든 운전 모드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다른 모드 변경 시 해제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222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l" latinLnBrk="1"/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온도 조건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-15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℃ 이하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진입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-15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℃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이하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해제 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-13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℃ 이상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endParaRPr lang="en-US" altLang="ko-KR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222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l" latinLnBrk="1"/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동작 방법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운전 중 또는 전원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ON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시에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-15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℃ 이하 장비 꺼짐</a:t>
                      </a: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222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l" latinLnBrk="1"/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본체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운전 정지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댐퍼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닫힘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LED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정상</a:t>
                      </a: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470373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l" latinLnBrk="1"/>
                      <a:r>
                        <a:rPr lang="ko-KR" altLang="en-US" sz="1200" b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룸컨트롤러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전원 꺼짐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버튼 조작 안됨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COLD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표기 및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초간 점멸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백라이트는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1/10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로 줄임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온도 복귀 후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/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              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에러코드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사라짐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8" name="직사각형 7"/>
          <p:cNvSpPr/>
          <p:nvPr/>
        </p:nvSpPr>
        <p:spPr>
          <a:xfrm>
            <a:off x="332544" y="384462"/>
            <a:ext cx="3089500" cy="369332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defTabSz="938467"/>
            <a:r>
              <a:rPr lang="en-US" altLang="ko-KR" b="1" dirty="0">
                <a:solidFill>
                  <a:srgbClr val="231815"/>
                </a:solidFill>
                <a:latin typeface="+mn-ea"/>
                <a:cs typeface="Pretendard Bold" panose="02000803000000020004" pitchFamily="2" charset="-127"/>
              </a:rPr>
              <a:t>ECO ERV </a:t>
            </a:r>
            <a:r>
              <a:rPr lang="ko-KR" altLang="en-US" b="1" dirty="0">
                <a:solidFill>
                  <a:srgbClr val="231815"/>
                </a:solidFill>
                <a:latin typeface="+mn-ea"/>
                <a:cs typeface="Pretendard Bold" panose="02000803000000020004" pitchFamily="2" charset="-127"/>
              </a:rPr>
              <a:t>제품 개발 사양서</a:t>
            </a:r>
            <a:endParaRPr lang="en-US" altLang="ko-KR" b="1" dirty="0">
              <a:solidFill>
                <a:srgbClr val="231815"/>
              </a:solidFill>
              <a:latin typeface="+mn-ea"/>
              <a:cs typeface="Pretendard Bold" panose="02000803000000020004" pitchFamily="2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58047" y="753794"/>
            <a:ext cx="13660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defTabSz="938467">
              <a:buFont typeface="Wingdings" panose="05000000000000000000" pitchFamily="2" charset="2"/>
              <a:buChar char="§"/>
            </a:pPr>
            <a:r>
              <a:rPr lang="ko-KR" altLang="en-US" sz="1600" b="1" dirty="0">
                <a:solidFill>
                  <a:srgbClr val="231815"/>
                </a:solidFill>
                <a:latin typeface="+mn-ea"/>
                <a:cs typeface="Pretendard Bold" panose="02000803000000020004" pitchFamily="2" charset="-127"/>
              </a:rPr>
              <a:t>동작 </a:t>
            </a:r>
            <a:r>
              <a:rPr lang="ko-KR" altLang="en-US" sz="1600" b="1" dirty="0" err="1">
                <a:solidFill>
                  <a:srgbClr val="231815"/>
                </a:solidFill>
                <a:latin typeface="+mn-ea"/>
                <a:cs typeface="Pretendard Bold" panose="02000803000000020004" pitchFamily="2" charset="-127"/>
              </a:rPr>
              <a:t>로직</a:t>
            </a:r>
            <a:endParaRPr lang="en-US" altLang="ko-KR" sz="1600" b="1" dirty="0">
              <a:solidFill>
                <a:srgbClr val="231815"/>
              </a:solidFill>
              <a:latin typeface="+mn-ea"/>
              <a:cs typeface="Pretendard Bold" panose="020008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06652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002835"/>
              </p:ext>
            </p:extLst>
          </p:nvPr>
        </p:nvGraphicFramePr>
        <p:xfrm>
          <a:off x="756735" y="1089891"/>
          <a:ext cx="9101638" cy="2293170"/>
        </p:xfrm>
        <a:graphic>
          <a:graphicData uri="http://schemas.openxmlformats.org/drawingml/2006/table">
            <a:tbl>
              <a:tblPr/>
              <a:tblGrid>
                <a:gridCol w="1300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0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02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02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02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02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02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847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구분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단수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VSP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전압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4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47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환기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약</a:t>
                      </a:r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-1</a:t>
                      </a:r>
                      <a:endParaRPr lang="ko-KR" altLang="en-US" sz="12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3.296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3.347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84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</a:t>
                      </a:r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-2</a:t>
                      </a:r>
                      <a:endParaRPr lang="ko-KR" altLang="en-US" sz="12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3.571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3.634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84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강</a:t>
                      </a:r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-3</a:t>
                      </a:r>
                      <a:endParaRPr lang="ko-KR" altLang="en-US" sz="12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3.893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3.968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8470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2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터보</a:t>
                      </a:r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-4</a:t>
                      </a:r>
                      <a:endParaRPr lang="ko-KR" altLang="en-US" sz="12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250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4.125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4.391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8593110"/>
                  </a:ext>
                </a:extLst>
              </a:tr>
              <a:tr h="20847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바이패스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기본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4.539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3.776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1956850"/>
                  </a:ext>
                </a:extLst>
              </a:tr>
              <a:tr h="20847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약</a:t>
                      </a:r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-1</a:t>
                      </a:r>
                      <a:endParaRPr lang="ko-KR" altLang="en-US" sz="12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3.778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84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</a:t>
                      </a:r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-2</a:t>
                      </a:r>
                      <a:endParaRPr lang="ko-KR" altLang="en-US" sz="12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4.018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84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강</a:t>
                      </a:r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-3</a:t>
                      </a:r>
                      <a:endParaRPr lang="ko-KR" altLang="en-US" sz="12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4.354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8470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2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터보</a:t>
                      </a:r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-4</a:t>
                      </a:r>
                      <a:endParaRPr lang="ko-KR" altLang="en-US" sz="12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4.50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0825889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057670"/>
              </p:ext>
            </p:extLst>
          </p:nvPr>
        </p:nvGraphicFramePr>
        <p:xfrm>
          <a:off x="8197182" y="3544618"/>
          <a:ext cx="1661191" cy="269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67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83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VSP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baseline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실측전압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(V)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2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85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4.75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2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86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2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87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4.85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2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88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2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89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4.95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2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90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2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91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5.05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22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92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5.10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22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93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5.15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22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94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5.20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22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95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5.25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019361"/>
              </p:ext>
            </p:extLst>
          </p:nvPr>
        </p:nvGraphicFramePr>
        <p:xfrm>
          <a:off x="2613722" y="3544617"/>
          <a:ext cx="1576682" cy="387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771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VSP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baseline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실측전압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(V)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25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1.75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26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1.80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27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1.85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28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1.90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29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1.95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30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31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2.05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32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2.10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33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2.15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34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2.20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35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2.25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36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2.30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37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2.35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38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2.40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39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2.45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40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2.50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41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2.55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42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2.60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43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2.65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44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2.70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598711"/>
              </p:ext>
            </p:extLst>
          </p:nvPr>
        </p:nvGraphicFramePr>
        <p:xfrm>
          <a:off x="4470709" y="3544617"/>
          <a:ext cx="1580849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6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03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VSP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baseline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실측전압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(V)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3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45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2.75 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3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46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2.80 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3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47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2.85 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03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48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2.90 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03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49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2.95 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03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50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3.00 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03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51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3.05 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03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52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3.10 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03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53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3.15 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03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54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3.20 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03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55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3.25 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03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56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3.30 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03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57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3.35 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03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58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3.40 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03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59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3.45 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03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60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3.50 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03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61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3.55 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03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62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3.60 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03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63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3.65 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03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64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3.70 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894194"/>
              </p:ext>
            </p:extLst>
          </p:nvPr>
        </p:nvGraphicFramePr>
        <p:xfrm>
          <a:off x="6331863" y="3544617"/>
          <a:ext cx="1585016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VSP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baseline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실측전압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(V)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65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3.75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66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3.80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67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3.85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68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3.90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69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3.95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70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71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4.05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72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4.10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73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4.15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74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4.20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75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4.25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76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4.30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77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4.35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78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4.40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79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4.45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80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4.50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81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4.55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82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4.60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83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4.65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84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4.70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95962"/>
              </p:ext>
            </p:extLst>
          </p:nvPr>
        </p:nvGraphicFramePr>
        <p:xfrm>
          <a:off x="756735" y="3544617"/>
          <a:ext cx="1576682" cy="387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771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VSP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baseline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실측전압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(V)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0.75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0.80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0.85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0.90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0.95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10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11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1.05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12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1.10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13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1.15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14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1.20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15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1.25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16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1.30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17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1.35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18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1.40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19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1.45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1.50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21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1.55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22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1.60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23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1.65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24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1.70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15" name="직사각형 14"/>
          <p:cNvSpPr/>
          <p:nvPr/>
        </p:nvSpPr>
        <p:spPr>
          <a:xfrm>
            <a:off x="358047" y="753794"/>
            <a:ext cx="28741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defTabSz="938467">
              <a:buFont typeface="Wingdings" panose="05000000000000000000" pitchFamily="2" charset="2"/>
              <a:buChar char="§"/>
            </a:pPr>
            <a:r>
              <a:rPr lang="en-US" altLang="ko-KR" sz="1600" b="1" dirty="0">
                <a:solidFill>
                  <a:srgbClr val="231815"/>
                </a:solidFill>
                <a:latin typeface="+mn-ea"/>
                <a:cs typeface="Pretendard Bold" panose="02000803000000020004" pitchFamily="2" charset="-127"/>
              </a:rPr>
              <a:t>VSP TABLE – H-ERV (DL)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B378EA3C-655D-6058-45A6-C2EE3ACDCAFE}"/>
              </a:ext>
            </a:extLst>
          </p:cNvPr>
          <p:cNvSpPr/>
          <p:nvPr/>
        </p:nvSpPr>
        <p:spPr>
          <a:xfrm>
            <a:off x="277337" y="384462"/>
            <a:ext cx="3459601" cy="369332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defTabSz="938467"/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개발 사양서 </a:t>
            </a:r>
            <a:r>
              <a:rPr lang="en-US" altLang="ko-KR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- </a:t>
            </a:r>
            <a:r>
              <a:rPr lang="ko-KR" altLang="en-US" b="1" dirty="0" err="1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각실제어</a:t>
            </a:r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 시스템</a:t>
            </a:r>
            <a:endParaRPr lang="en-US" altLang="ko-KR" b="1" dirty="0">
              <a:solidFill>
                <a:schemeClr val="bg1">
                  <a:lumMod val="50000"/>
                </a:schemeClr>
              </a:solidFill>
              <a:latin typeface="+mn-ea"/>
              <a:cs typeface="Pretendard Bold" panose="020008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21797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직사각형 29"/>
          <p:cNvSpPr/>
          <p:nvPr/>
        </p:nvSpPr>
        <p:spPr>
          <a:xfrm>
            <a:off x="277337" y="384462"/>
            <a:ext cx="3459601" cy="369332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defTabSz="938467"/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개발 사양서 </a:t>
            </a:r>
            <a:r>
              <a:rPr lang="en-US" altLang="ko-KR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- </a:t>
            </a:r>
            <a:r>
              <a:rPr lang="ko-KR" altLang="en-US" b="1" dirty="0" err="1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각실제어</a:t>
            </a:r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 시스템</a:t>
            </a:r>
            <a:endParaRPr lang="en-US" altLang="ko-KR" b="1" dirty="0">
              <a:solidFill>
                <a:schemeClr val="bg1">
                  <a:lumMod val="50000"/>
                </a:schemeClr>
              </a:solidFill>
              <a:latin typeface="+mn-ea"/>
              <a:cs typeface="Pretendard Bold" panose="02000803000000020004" pitchFamily="2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14840" y="753794"/>
            <a:ext cx="883575" cy="338554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marL="285750" indent="-285750" defTabSz="938467">
              <a:buFont typeface="Arial" panose="020B0604020202020204" pitchFamily="34" charset="0"/>
              <a:buChar char="•"/>
            </a:pPr>
            <a:r>
              <a:rPr lang="ko-KR" altLang="en-US" sz="1600" b="1" dirty="0">
                <a:solidFill>
                  <a:srgbClr val="231815"/>
                </a:solidFill>
                <a:latin typeface="+mn-ea"/>
                <a:cs typeface="Pretendard Bold" panose="02000803000000020004" pitchFamily="2" charset="-127"/>
              </a:rPr>
              <a:t>목차</a:t>
            </a:r>
            <a:endParaRPr lang="en-US" altLang="ko-KR" sz="1600" b="1" dirty="0">
              <a:solidFill>
                <a:srgbClr val="231815"/>
              </a:solidFill>
              <a:latin typeface="+mn-ea"/>
              <a:cs typeface="Pretendard Bold" panose="02000803000000020004" pitchFamily="2" charset="-127"/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129060"/>
              </p:ext>
            </p:extLst>
          </p:nvPr>
        </p:nvGraphicFramePr>
        <p:xfrm>
          <a:off x="593380" y="1036398"/>
          <a:ext cx="6048672" cy="6304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4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041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PAGE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항목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목차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이력관리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배선도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센서범위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동작로직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VSP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값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VSP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테이블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5803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8ECE5FB0-87D2-525C-D7B3-285EABEFF6EE}"/>
              </a:ext>
            </a:extLst>
          </p:cNvPr>
          <p:cNvSpPr/>
          <p:nvPr/>
        </p:nvSpPr>
        <p:spPr>
          <a:xfrm>
            <a:off x="414840" y="753794"/>
            <a:ext cx="1293944" cy="338554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marL="285750" indent="-285750" defTabSz="938467">
              <a:buFont typeface="Arial" panose="020B0604020202020204" pitchFamily="34" charset="0"/>
              <a:buChar char="•"/>
            </a:pPr>
            <a:r>
              <a:rPr lang="ko-KR" altLang="en-US" sz="1600" b="1" dirty="0">
                <a:solidFill>
                  <a:srgbClr val="231815"/>
                </a:solidFill>
                <a:latin typeface="+mn-ea"/>
                <a:cs typeface="Pretendard Bold" panose="02000803000000020004" pitchFamily="2" charset="-127"/>
              </a:rPr>
              <a:t>이력관리</a:t>
            </a:r>
            <a:endParaRPr lang="en-US" altLang="ko-KR" sz="1600" b="1" dirty="0">
              <a:solidFill>
                <a:srgbClr val="231815"/>
              </a:solidFill>
              <a:latin typeface="+mn-ea"/>
              <a:cs typeface="Pretendard Bold" panose="02000803000000020004" pitchFamily="2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011955"/>
              </p:ext>
            </p:extLst>
          </p:nvPr>
        </p:nvGraphicFramePr>
        <p:xfrm>
          <a:off x="593380" y="1036398"/>
          <a:ext cx="9577060" cy="639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41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Rev</a:t>
                      </a:r>
                      <a:endParaRPr lang="ko-KR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200" b="1">
                          <a:solidFill>
                            <a:schemeClr val="tx1"/>
                          </a:solidFill>
                        </a:rPr>
                        <a:t>개정일자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200" b="1">
                          <a:solidFill>
                            <a:schemeClr val="tx1"/>
                          </a:solidFill>
                        </a:rPr>
                        <a:t>추가</a:t>
                      </a:r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ko-KR" altLang="en-US" sz="1200" b="1">
                          <a:solidFill>
                            <a:schemeClr val="tx1"/>
                          </a:solidFill>
                        </a:rPr>
                        <a:t>수정 내용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200" b="1">
                          <a:solidFill>
                            <a:schemeClr val="tx1"/>
                          </a:solidFill>
                        </a:rPr>
                        <a:t>작성자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200" b="1">
                          <a:solidFill>
                            <a:schemeClr val="tx1"/>
                          </a:solidFill>
                        </a:rPr>
                        <a:t>비고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2025.07.11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최초작성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전경선 수석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~2025.10.17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200">
                          <a:solidFill>
                            <a:schemeClr val="dk1"/>
                          </a:solidFill>
                        </a:rPr>
                        <a:t>많이 수정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전경선 수석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2025.10.20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200" b="0">
                          <a:solidFill>
                            <a:schemeClr val="tx1"/>
                          </a:solidFill>
                        </a:rPr>
                        <a:t>쾌적조리 모드 수정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전경선 수석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2025.10.31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일산 현장 시험 중 </a:t>
                      </a:r>
                      <a:r>
                        <a:rPr lang="ko-KR" altLang="en-US" sz="1200" b="0" dirty="0" err="1">
                          <a:solidFill>
                            <a:schemeClr val="tx1"/>
                          </a:solidFill>
                        </a:rPr>
                        <a:t>동작로직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 수정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b="0" dirty="0" err="1">
                          <a:solidFill>
                            <a:schemeClr val="tx1"/>
                          </a:solidFill>
                        </a:rPr>
                        <a:t>집중청정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 삭제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전경선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수석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2025.11.14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200" b="0" dirty="0" err="1">
                          <a:solidFill>
                            <a:schemeClr val="tx1"/>
                          </a:solidFill>
                        </a:rPr>
                        <a:t>각실분배기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 분리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(4P)</a:t>
                      </a:r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전경선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수석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2025.12.12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집중모드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분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&gt; 5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분 변경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(9P)</a:t>
                      </a:r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전경선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수석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2026.01.09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후드연동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안심회복 모드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ERV 3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단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&gt; 2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단 변경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(7,8P)</a:t>
                      </a:r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전경선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수석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2026.03.18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자동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수면 모드 수정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(6P, 9P)</a:t>
                      </a:r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전경선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수석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2026.05.20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200" b="0" dirty="0" err="1">
                          <a:solidFill>
                            <a:schemeClr val="tx1"/>
                          </a:solidFill>
                        </a:rPr>
                        <a:t>동작로직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 수정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(26.04.28 DL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자료 기반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) (10~11P)</a:t>
                      </a:r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전경선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수석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2026.06.13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200" b="0" dirty="0" err="1">
                          <a:solidFill>
                            <a:schemeClr val="tx1"/>
                          </a:solidFill>
                        </a:rPr>
                        <a:t>동작로직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 수정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(26.06.08 DL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자료 기반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) (7~9P)</a:t>
                      </a:r>
                    </a:p>
                    <a:p>
                      <a:pPr lvl="0" algn="ctr" latinLnBrk="1"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VSP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테이블 </a:t>
                      </a:r>
                      <a:r>
                        <a:rPr lang="ko-KR" altLang="en-US" sz="1200" b="0" dirty="0" err="1">
                          <a:solidFill>
                            <a:schemeClr val="tx1"/>
                          </a:solidFill>
                        </a:rPr>
                        <a:t>힘펠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 측정값으로 변경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(12P)</a:t>
                      </a:r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전경선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수석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3" name="직사각형 2">
            <a:extLst>
              <a:ext uri="{FF2B5EF4-FFF2-40B4-BE49-F238E27FC236}">
                <a16:creationId xmlns:a16="http://schemas.microsoft.com/office/drawing/2014/main" id="{7FB250F5-9FFC-B679-1D0A-602825870461}"/>
              </a:ext>
            </a:extLst>
          </p:cNvPr>
          <p:cNvSpPr/>
          <p:nvPr/>
        </p:nvSpPr>
        <p:spPr>
          <a:xfrm>
            <a:off x="277337" y="384462"/>
            <a:ext cx="3459601" cy="369332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defTabSz="938467"/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개발 사양서 </a:t>
            </a:r>
            <a:r>
              <a:rPr lang="en-US" altLang="ko-KR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- </a:t>
            </a:r>
            <a:r>
              <a:rPr lang="ko-KR" altLang="en-US" b="1" dirty="0" err="1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각실제어</a:t>
            </a:r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 시스템</a:t>
            </a:r>
            <a:endParaRPr lang="en-US" altLang="ko-KR" b="1" dirty="0">
              <a:solidFill>
                <a:schemeClr val="bg1">
                  <a:lumMod val="50000"/>
                </a:schemeClr>
              </a:solidFill>
              <a:latin typeface="+mn-ea"/>
              <a:cs typeface="Pretendard Bold" panose="020008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68431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398564" y="651458"/>
            <a:ext cx="9885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600" b="1" dirty="0"/>
              <a:t>DL </a:t>
            </a:r>
            <a:r>
              <a:rPr lang="ko-KR" altLang="en-US" sz="1600" b="1" dirty="0"/>
              <a:t>배선도</a:t>
            </a:r>
            <a:endParaRPr lang="en-US" altLang="ko-KR" sz="1600" b="1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422" y="3521842"/>
            <a:ext cx="1371600" cy="1114425"/>
          </a:xfrm>
          <a:prstGeom prst="rect">
            <a:avLst/>
          </a:prstGeom>
        </p:spPr>
      </p:pic>
      <p:sp>
        <p:nvSpPr>
          <p:cNvPr id="10" name="모서리가 둥근 직사각형 9"/>
          <p:cNvSpPr/>
          <p:nvPr/>
        </p:nvSpPr>
        <p:spPr>
          <a:xfrm>
            <a:off x="931061" y="1921246"/>
            <a:ext cx="1302067" cy="75249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err="1">
                <a:solidFill>
                  <a:schemeClr val="tx1"/>
                </a:solidFill>
              </a:rPr>
              <a:t>각실분배기</a:t>
            </a:r>
            <a:endParaRPr lang="en-US" altLang="ko-KR" sz="1400" b="1" dirty="0">
              <a:solidFill>
                <a:schemeClr val="tx1"/>
              </a:solidFill>
            </a:endParaRPr>
          </a:p>
          <a:p>
            <a:pPr algn="ctr"/>
            <a:r>
              <a:rPr lang="en-US" altLang="ko-KR" sz="1400" b="1" dirty="0">
                <a:solidFill>
                  <a:schemeClr val="tx1"/>
                </a:solidFill>
              </a:rPr>
              <a:t>PBA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07458" y="4700487"/>
            <a:ext cx="9848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err="1"/>
              <a:t>휴벤</a:t>
            </a:r>
            <a:r>
              <a:rPr lang="ko-KR" altLang="en-US" sz="1600" b="1" dirty="0"/>
              <a:t> </a:t>
            </a:r>
            <a:r>
              <a:rPr lang="en-US" altLang="ko-KR" sz="1600" b="1" dirty="0"/>
              <a:t>ECO</a:t>
            </a:r>
            <a:endParaRPr lang="ko-KR" altLang="en-US" sz="1600" b="1" dirty="0"/>
          </a:p>
        </p:txBody>
      </p:sp>
      <p:cxnSp>
        <p:nvCxnSpPr>
          <p:cNvPr id="106" name="직선 화살표 연결선 105"/>
          <p:cNvCxnSpPr/>
          <p:nvPr/>
        </p:nvCxnSpPr>
        <p:spPr>
          <a:xfrm>
            <a:off x="265672" y="4085623"/>
            <a:ext cx="539037" cy="852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2039655" y="3810645"/>
            <a:ext cx="13968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b="1" dirty="0" err="1">
                <a:solidFill>
                  <a:srgbClr val="FF0000"/>
                </a:solidFill>
              </a:rPr>
              <a:t>홈넷</a:t>
            </a:r>
            <a:r>
              <a:rPr lang="ko-KR" altLang="en-US" sz="900" b="1" dirty="0">
                <a:solidFill>
                  <a:srgbClr val="FF0000"/>
                </a:solidFill>
              </a:rPr>
              <a:t> 통신 케이블</a:t>
            </a:r>
            <a:endParaRPr lang="en-US" altLang="ko-KR" sz="900" b="1" dirty="0">
              <a:solidFill>
                <a:srgbClr val="FF0000"/>
              </a:solidFill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3197629" y="4131535"/>
            <a:ext cx="1015182" cy="1001771"/>
            <a:chOff x="3038937" y="3333179"/>
            <a:chExt cx="1447420" cy="1436997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30382" y="3333179"/>
              <a:ext cx="1207705" cy="764880"/>
            </a:xfrm>
            <a:prstGeom prst="rect">
              <a:avLst/>
            </a:prstGeom>
          </p:spPr>
        </p:pic>
        <p:sp>
          <p:nvSpPr>
            <p:cNvPr id="119" name="TextBox 118"/>
            <p:cNvSpPr txBox="1"/>
            <p:nvPr/>
          </p:nvSpPr>
          <p:spPr>
            <a:xfrm>
              <a:off x="3038937" y="4152088"/>
              <a:ext cx="1447420" cy="618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b="1" dirty="0" err="1"/>
                <a:t>월패드</a:t>
              </a:r>
              <a:endParaRPr lang="en-US" altLang="ko-KR" sz="1100" b="1" dirty="0"/>
            </a:p>
            <a:p>
              <a:pPr algn="ctr"/>
              <a:r>
                <a:rPr lang="en-US" altLang="ko-KR" sz="1100" b="1" dirty="0"/>
                <a:t>(</a:t>
              </a:r>
              <a:r>
                <a:rPr lang="ko-KR" altLang="en-US" sz="1100" b="1" dirty="0" err="1"/>
                <a:t>씨브이넷</a:t>
              </a:r>
              <a:r>
                <a:rPr lang="en-US" altLang="ko-KR" sz="1100" b="1" dirty="0"/>
                <a:t>)</a:t>
              </a:r>
            </a:p>
          </p:txBody>
        </p:sp>
      </p:grpSp>
      <p:cxnSp>
        <p:nvCxnSpPr>
          <p:cNvPr id="120" name="직선 화살표 연결선 119"/>
          <p:cNvCxnSpPr/>
          <p:nvPr/>
        </p:nvCxnSpPr>
        <p:spPr>
          <a:xfrm flipH="1">
            <a:off x="2864041" y="4269643"/>
            <a:ext cx="366989" cy="10375"/>
          </a:xfrm>
          <a:prstGeom prst="straightConnector1">
            <a:avLst/>
          </a:prstGeom>
          <a:ln w="28575">
            <a:solidFill>
              <a:srgbClr val="5B9BD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2083986" y="3116299"/>
            <a:ext cx="1396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/>
              <a:t>232 </a:t>
            </a:r>
            <a:r>
              <a:rPr lang="ko-KR" altLang="en-US" sz="900" b="1" dirty="0" err="1"/>
              <a:t>룸컨</a:t>
            </a:r>
            <a:r>
              <a:rPr lang="ko-KR" altLang="en-US" sz="900" b="1" dirty="0"/>
              <a:t> 케이블</a:t>
            </a:r>
            <a:endParaRPr lang="en-US" altLang="ko-KR" sz="900" b="1" dirty="0"/>
          </a:p>
          <a:p>
            <a:pPr algn="ctr"/>
            <a:r>
              <a:rPr lang="en-US" altLang="ko-KR" sz="900" b="1" dirty="0"/>
              <a:t>ROOM-UART</a:t>
            </a:r>
          </a:p>
        </p:txBody>
      </p:sp>
      <p:cxnSp>
        <p:nvCxnSpPr>
          <p:cNvPr id="129" name="직선 화살표 연결선 128"/>
          <p:cNvCxnSpPr/>
          <p:nvPr/>
        </p:nvCxnSpPr>
        <p:spPr>
          <a:xfrm flipH="1">
            <a:off x="2503082" y="3508849"/>
            <a:ext cx="565301" cy="10375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그룹 3"/>
          <p:cNvGrpSpPr/>
          <p:nvPr/>
        </p:nvGrpSpPr>
        <p:grpSpPr>
          <a:xfrm>
            <a:off x="3281183" y="3155846"/>
            <a:ext cx="618676" cy="816368"/>
            <a:chOff x="2707240" y="5296717"/>
            <a:chExt cx="832148" cy="1162777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3653" y="5296717"/>
              <a:ext cx="573592" cy="823779"/>
            </a:xfrm>
            <a:prstGeom prst="rect">
              <a:avLst/>
            </a:prstGeom>
          </p:spPr>
        </p:pic>
        <p:sp>
          <p:nvSpPr>
            <p:cNvPr id="131" name="TextBox 130"/>
            <p:cNvSpPr txBox="1"/>
            <p:nvPr/>
          </p:nvSpPr>
          <p:spPr>
            <a:xfrm>
              <a:off x="2707240" y="6086875"/>
              <a:ext cx="832148" cy="372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/>
                <a:t>RJ2</a:t>
              </a:r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1138369" y="5936638"/>
            <a:ext cx="1052487" cy="1000841"/>
            <a:chOff x="1089313" y="5151901"/>
            <a:chExt cx="1052487" cy="1000841"/>
          </a:xfrm>
        </p:grpSpPr>
        <p:pic>
          <p:nvPicPr>
            <p:cNvPr id="132" name="그림 131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1089313" y="5151901"/>
              <a:ext cx="1047589" cy="721320"/>
            </a:xfrm>
            <a:prstGeom prst="rect">
              <a:avLst/>
            </a:prstGeom>
          </p:spPr>
        </p:pic>
        <p:sp>
          <p:nvSpPr>
            <p:cNvPr id="138" name="TextBox 137"/>
            <p:cNvSpPr txBox="1"/>
            <p:nvPr/>
          </p:nvSpPr>
          <p:spPr>
            <a:xfrm>
              <a:off x="1197311" y="5906521"/>
              <a:ext cx="944489" cy="24622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ko-KR" altLang="en-US" sz="1000" b="1" dirty="0" err="1">
                  <a:latin typeface="+mj-ea"/>
                  <a:ea typeface="+mj-ea"/>
                </a:rPr>
                <a:t>바이오후드</a:t>
              </a:r>
              <a:r>
                <a:rPr lang="ko-KR" altLang="en-US" sz="1000" b="1" dirty="0">
                  <a:latin typeface="+mj-ea"/>
                  <a:ea typeface="+mj-ea"/>
                </a:rPr>
                <a:t> </a:t>
              </a:r>
              <a:r>
                <a:rPr lang="en-US" altLang="ko-KR" sz="1000" b="1" dirty="0">
                  <a:latin typeface="+mj-ea"/>
                  <a:ea typeface="+mj-ea"/>
                </a:rPr>
                <a:t>2</a:t>
              </a:r>
              <a:endParaRPr lang="ko-KR" altLang="en-US" sz="1000" b="1" dirty="0">
                <a:latin typeface="+mj-ea"/>
                <a:ea typeface="+mj-ea"/>
              </a:endParaRPr>
            </a:p>
          </p:txBody>
        </p:sp>
      </p:grpSp>
      <p:cxnSp>
        <p:nvCxnSpPr>
          <p:cNvPr id="141" name="직선 화살표 연결선 140"/>
          <p:cNvCxnSpPr/>
          <p:nvPr/>
        </p:nvCxnSpPr>
        <p:spPr>
          <a:xfrm flipV="1">
            <a:off x="1600194" y="5452859"/>
            <a:ext cx="10076" cy="358820"/>
          </a:xfrm>
          <a:prstGeom prst="straightConnector1">
            <a:avLst/>
          </a:prstGeom>
          <a:ln w="28575">
            <a:solidFill>
              <a:srgbClr val="5B9BD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>
            <a:off x="428817" y="5126202"/>
            <a:ext cx="113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b="1" dirty="0">
                <a:solidFill>
                  <a:schemeClr val="accent2">
                    <a:lumMod val="75000"/>
                  </a:schemeClr>
                </a:solidFill>
              </a:rPr>
              <a:t>후드 통신 케이블</a:t>
            </a:r>
            <a:endParaRPr lang="en-US" altLang="ko-KR" sz="9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altLang="ko-KR" sz="900" b="1" dirty="0">
                <a:solidFill>
                  <a:schemeClr val="accent2">
                    <a:lumMod val="75000"/>
                  </a:schemeClr>
                </a:solidFill>
              </a:rPr>
              <a:t>HOOD-485</a:t>
            </a:r>
            <a:endParaRPr lang="ko-KR" altLang="en-US" sz="9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59" name="직선 화살표 연결선 158"/>
          <p:cNvCxnSpPr/>
          <p:nvPr/>
        </p:nvCxnSpPr>
        <p:spPr>
          <a:xfrm>
            <a:off x="362230" y="2528741"/>
            <a:ext cx="539037" cy="852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5" name="그룹 144"/>
          <p:cNvGrpSpPr/>
          <p:nvPr/>
        </p:nvGrpSpPr>
        <p:grpSpPr>
          <a:xfrm>
            <a:off x="2305496" y="4190889"/>
            <a:ext cx="411204" cy="144822"/>
            <a:chOff x="2529346" y="1358453"/>
            <a:chExt cx="629253" cy="144822"/>
          </a:xfrm>
          <a:solidFill>
            <a:srgbClr val="FF0000"/>
          </a:solidFill>
        </p:grpSpPr>
        <p:cxnSp>
          <p:nvCxnSpPr>
            <p:cNvPr id="146" name="직선 화살표 연결선 145"/>
            <p:cNvCxnSpPr/>
            <p:nvPr/>
          </p:nvCxnSpPr>
          <p:spPr>
            <a:xfrm>
              <a:off x="2529346" y="1428108"/>
              <a:ext cx="539037" cy="852"/>
            </a:xfrm>
            <a:prstGeom prst="straightConnector1">
              <a:avLst/>
            </a:prstGeom>
            <a:grpFill/>
            <a:ln w="57150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모서리가 둥근 직사각형 146"/>
            <p:cNvSpPr/>
            <p:nvPr/>
          </p:nvSpPr>
          <p:spPr>
            <a:xfrm rot="16200000">
              <a:off x="3024696" y="1369372"/>
              <a:ext cx="144822" cy="12298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8" name="그룹 147"/>
          <p:cNvGrpSpPr/>
          <p:nvPr/>
        </p:nvGrpSpPr>
        <p:grpSpPr>
          <a:xfrm rot="5400000">
            <a:off x="1419858" y="5165264"/>
            <a:ext cx="372174" cy="144822"/>
            <a:chOff x="2529346" y="1358453"/>
            <a:chExt cx="629253" cy="144822"/>
          </a:xfrm>
          <a:solidFill>
            <a:srgbClr val="FFC000"/>
          </a:solidFill>
        </p:grpSpPr>
        <p:cxnSp>
          <p:nvCxnSpPr>
            <p:cNvPr id="149" name="직선 화살표 연결선 148"/>
            <p:cNvCxnSpPr/>
            <p:nvPr/>
          </p:nvCxnSpPr>
          <p:spPr>
            <a:xfrm>
              <a:off x="2529346" y="1428108"/>
              <a:ext cx="539037" cy="852"/>
            </a:xfrm>
            <a:prstGeom prst="straightConnector1">
              <a:avLst/>
            </a:prstGeom>
            <a:grpFill/>
            <a:ln w="57150">
              <a:solidFill>
                <a:srgbClr val="FFC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모서리가 둥근 직사각형 149"/>
            <p:cNvSpPr/>
            <p:nvPr/>
          </p:nvSpPr>
          <p:spPr>
            <a:xfrm rot="16200000">
              <a:off x="3024696" y="1369372"/>
              <a:ext cx="144822" cy="12298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5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322" y="958614"/>
            <a:ext cx="1292783" cy="94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" name="TextBox 153"/>
          <p:cNvSpPr txBox="1"/>
          <p:nvPr/>
        </p:nvSpPr>
        <p:spPr>
          <a:xfrm>
            <a:off x="9103679" y="674857"/>
            <a:ext cx="12218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50" b="1" dirty="0"/>
              <a:t>* UTP CABLE </a:t>
            </a:r>
            <a:r>
              <a:rPr lang="ko-KR" altLang="en-US" sz="1050" b="1" dirty="0"/>
              <a:t>결선</a:t>
            </a:r>
            <a:endParaRPr lang="en-US" altLang="ko-KR" sz="1050" b="1" dirty="0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3E5FAD52-7ED9-20CE-E0A4-221E6A1563F2}"/>
              </a:ext>
            </a:extLst>
          </p:cNvPr>
          <p:cNvSpPr/>
          <p:nvPr/>
        </p:nvSpPr>
        <p:spPr>
          <a:xfrm>
            <a:off x="277337" y="255769"/>
            <a:ext cx="3459601" cy="369332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defTabSz="938467"/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개발 사양서 </a:t>
            </a:r>
            <a:r>
              <a:rPr lang="en-US" altLang="ko-KR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- </a:t>
            </a:r>
            <a:r>
              <a:rPr lang="ko-KR" altLang="en-US" b="1" dirty="0" err="1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각실제어</a:t>
            </a:r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 시스템</a:t>
            </a:r>
            <a:endParaRPr lang="en-US" altLang="ko-KR" b="1" dirty="0">
              <a:solidFill>
                <a:schemeClr val="bg1">
                  <a:lumMod val="50000"/>
                </a:schemeClr>
              </a:solidFill>
              <a:latin typeface="+mn-ea"/>
              <a:cs typeface="Pretendard Bold" panose="02000803000000020004" pitchFamily="2" charset="-127"/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2738062" y="1635258"/>
            <a:ext cx="13853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000" b="1"/>
              <a:t>각실분배기</a:t>
            </a:r>
            <a:r>
              <a:rPr lang="ko-KR" altLang="en-US" sz="1000" b="1" dirty="0"/>
              <a:t> </a:t>
            </a:r>
            <a:r>
              <a:rPr lang="en-US" altLang="ko-KR" sz="1000" b="1" dirty="0"/>
              <a:t>RJ45 </a:t>
            </a:r>
            <a:r>
              <a:rPr lang="ko-KR" altLang="en-US" sz="1000" b="1" dirty="0"/>
              <a:t>단자</a:t>
            </a:r>
            <a:endParaRPr lang="en-US" altLang="ko-KR" sz="1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720976-8E42-5E9F-3598-276605D831B9}"/>
              </a:ext>
            </a:extLst>
          </p:cNvPr>
          <p:cNvSpPr txBox="1"/>
          <p:nvPr/>
        </p:nvSpPr>
        <p:spPr>
          <a:xfrm>
            <a:off x="-149184" y="2252540"/>
            <a:ext cx="13020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>
                <a:solidFill>
                  <a:srgbClr val="FF0000"/>
                </a:solidFill>
              </a:rPr>
              <a:t>AC </a:t>
            </a:r>
            <a:r>
              <a:rPr lang="ko-KR" altLang="en-US" sz="1000" b="1" dirty="0">
                <a:solidFill>
                  <a:srgbClr val="FF0000"/>
                </a:solidFill>
              </a:rPr>
              <a:t>전원 케이블</a:t>
            </a:r>
            <a:endParaRPr lang="en-US" altLang="ko-KR" sz="10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1AC567-05D7-748A-3403-B775E983D660}"/>
              </a:ext>
            </a:extLst>
          </p:cNvPr>
          <p:cNvSpPr txBox="1"/>
          <p:nvPr/>
        </p:nvSpPr>
        <p:spPr>
          <a:xfrm>
            <a:off x="-138749" y="3795821"/>
            <a:ext cx="13020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>
                <a:solidFill>
                  <a:srgbClr val="FF0000"/>
                </a:solidFill>
              </a:rPr>
              <a:t>AC </a:t>
            </a:r>
            <a:r>
              <a:rPr lang="ko-KR" altLang="en-US" sz="1000" b="1" dirty="0">
                <a:solidFill>
                  <a:srgbClr val="FF0000"/>
                </a:solidFill>
              </a:rPr>
              <a:t>전원 케이블</a:t>
            </a:r>
            <a:endParaRPr lang="en-US" altLang="ko-KR" sz="1000" b="1" dirty="0">
              <a:solidFill>
                <a:srgbClr val="FF0000"/>
              </a:solidFill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B932370D-E941-5988-E52C-3878048D520A}"/>
              </a:ext>
            </a:extLst>
          </p:cNvPr>
          <p:cNvGrpSpPr/>
          <p:nvPr/>
        </p:nvGrpSpPr>
        <p:grpSpPr>
          <a:xfrm>
            <a:off x="5612411" y="5843348"/>
            <a:ext cx="1431802" cy="962799"/>
            <a:chOff x="3692378" y="2320809"/>
            <a:chExt cx="1431802" cy="962799"/>
          </a:xfrm>
        </p:grpSpPr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id="{B48AF3B1-E23D-A017-864B-C0A0FAB9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15477" y="2597808"/>
              <a:ext cx="733425" cy="68580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5E6BF87-DBC6-0AB9-3517-7A370FF5E0AA}"/>
                </a:ext>
              </a:extLst>
            </p:cNvPr>
            <p:cNvSpPr txBox="1"/>
            <p:nvPr/>
          </p:nvSpPr>
          <p:spPr>
            <a:xfrm>
              <a:off x="3692378" y="2320809"/>
              <a:ext cx="143180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b="1" dirty="0" err="1"/>
                <a:t>거실급기</a:t>
              </a:r>
              <a:r>
                <a:rPr lang="en-US" altLang="ko-KR" sz="1000" b="1" dirty="0"/>
                <a:t>1(SA1)</a:t>
              </a:r>
              <a:r>
                <a:rPr lang="ko-KR" altLang="en-US" sz="1000" b="1" dirty="0" err="1"/>
                <a:t>디퓨저</a:t>
              </a:r>
              <a:endParaRPr lang="ko-KR" altLang="en-US" sz="1000" b="1" dirty="0"/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0B9B53F3-DED4-3240-7031-78578E02F4F2}"/>
              </a:ext>
            </a:extLst>
          </p:cNvPr>
          <p:cNvGrpSpPr/>
          <p:nvPr/>
        </p:nvGrpSpPr>
        <p:grpSpPr>
          <a:xfrm>
            <a:off x="3880599" y="5878532"/>
            <a:ext cx="1431802" cy="962799"/>
            <a:chOff x="3936219" y="2320809"/>
            <a:chExt cx="1431802" cy="962799"/>
          </a:xfrm>
        </p:grpSpPr>
        <p:pic>
          <p:nvPicPr>
            <p:cNvPr id="29" name="그림 28">
              <a:extLst>
                <a:ext uri="{FF2B5EF4-FFF2-40B4-BE49-F238E27FC236}">
                  <a16:creationId xmlns:a16="http://schemas.microsoft.com/office/drawing/2014/main" id="{F02F244F-896D-73F2-5DC9-E50DA5E82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15477" y="2597808"/>
              <a:ext cx="733425" cy="68580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5A4D2A3-8F67-4374-E53B-B282B6611466}"/>
                </a:ext>
              </a:extLst>
            </p:cNvPr>
            <p:cNvSpPr txBox="1"/>
            <p:nvPr/>
          </p:nvSpPr>
          <p:spPr>
            <a:xfrm>
              <a:off x="3936219" y="2320809"/>
              <a:ext cx="143180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b="1" dirty="0" err="1"/>
                <a:t>거실급기</a:t>
              </a:r>
              <a:r>
                <a:rPr lang="en-US" altLang="ko-KR" sz="1000" b="1" dirty="0"/>
                <a:t>2(SA2)</a:t>
              </a:r>
              <a:r>
                <a:rPr lang="ko-KR" altLang="en-US" sz="1000" b="1" dirty="0" err="1"/>
                <a:t>디퓨저</a:t>
              </a:r>
              <a:endParaRPr lang="ko-KR" altLang="en-US" sz="1000" b="1" dirty="0"/>
            </a:p>
          </p:txBody>
        </p:sp>
      </p:grpSp>
      <p:sp>
        <p:nvSpPr>
          <p:cNvPr id="36" name="모서리가 둥근 직사각형 18">
            <a:extLst>
              <a:ext uri="{FF2B5EF4-FFF2-40B4-BE49-F238E27FC236}">
                <a16:creationId xmlns:a16="http://schemas.microsoft.com/office/drawing/2014/main" id="{A789F86C-EC3C-70B6-B30D-BF2277BAFE26}"/>
              </a:ext>
            </a:extLst>
          </p:cNvPr>
          <p:cNvSpPr/>
          <p:nvPr/>
        </p:nvSpPr>
        <p:spPr>
          <a:xfrm>
            <a:off x="3960459" y="3299299"/>
            <a:ext cx="2959827" cy="3816898"/>
          </a:xfrm>
          <a:prstGeom prst="round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9DB0D637-4315-A90A-8496-FCCF634BC177}"/>
              </a:ext>
            </a:extLst>
          </p:cNvPr>
          <p:cNvGrpSpPr/>
          <p:nvPr/>
        </p:nvGrpSpPr>
        <p:grpSpPr>
          <a:xfrm>
            <a:off x="7016908" y="5864748"/>
            <a:ext cx="1043876" cy="949229"/>
            <a:chOff x="4067029" y="2334379"/>
            <a:chExt cx="1043876" cy="949229"/>
          </a:xfrm>
        </p:grpSpPr>
        <p:pic>
          <p:nvPicPr>
            <p:cNvPr id="38" name="그림 37">
              <a:extLst>
                <a:ext uri="{FF2B5EF4-FFF2-40B4-BE49-F238E27FC236}">
                  <a16:creationId xmlns:a16="http://schemas.microsoft.com/office/drawing/2014/main" id="{26CA1B1D-1A71-4C97-2EC3-3F736737D8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15477" y="2597808"/>
              <a:ext cx="733425" cy="685800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167F1F1-5BA9-605E-328D-8FF736BA7137}"/>
                </a:ext>
              </a:extLst>
            </p:cNvPr>
            <p:cNvSpPr txBox="1"/>
            <p:nvPr/>
          </p:nvSpPr>
          <p:spPr>
            <a:xfrm>
              <a:off x="4067029" y="2334379"/>
              <a:ext cx="104387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b="1" dirty="0" err="1"/>
                <a:t>급기</a:t>
              </a:r>
              <a:r>
                <a:rPr lang="en-US" altLang="ko-KR" sz="1000" b="1" dirty="0"/>
                <a:t>(SA)</a:t>
              </a:r>
              <a:r>
                <a:rPr lang="ko-KR" altLang="en-US" sz="1000" b="1" dirty="0" err="1"/>
                <a:t>디퓨저</a:t>
              </a:r>
              <a:endParaRPr lang="ko-KR" altLang="en-US" sz="1000" b="1" dirty="0"/>
            </a:p>
          </p:txBody>
        </p:sp>
      </p:grpSp>
      <p:sp>
        <p:nvSpPr>
          <p:cNvPr id="45" name="모서리가 둥근 직사각형 60">
            <a:extLst>
              <a:ext uri="{FF2B5EF4-FFF2-40B4-BE49-F238E27FC236}">
                <a16:creationId xmlns:a16="http://schemas.microsoft.com/office/drawing/2014/main" id="{C473798C-6339-2CD0-5C35-94F79F41CDED}"/>
              </a:ext>
            </a:extLst>
          </p:cNvPr>
          <p:cNvSpPr/>
          <p:nvPr/>
        </p:nvSpPr>
        <p:spPr>
          <a:xfrm>
            <a:off x="7081321" y="3299945"/>
            <a:ext cx="923544" cy="3816898"/>
          </a:xfrm>
          <a:prstGeom prst="round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938B700-4B26-8B75-05AA-E006A9228A21}"/>
              </a:ext>
            </a:extLst>
          </p:cNvPr>
          <p:cNvSpPr txBox="1"/>
          <p:nvPr/>
        </p:nvSpPr>
        <p:spPr>
          <a:xfrm>
            <a:off x="6853717" y="3004453"/>
            <a:ext cx="570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[</a:t>
            </a:r>
            <a:r>
              <a:rPr lang="ko-KR" altLang="en-US" sz="1400" b="1" dirty="0"/>
              <a:t>방</a:t>
            </a:r>
            <a:r>
              <a:rPr lang="en-US" altLang="ko-KR" sz="1400" b="1" dirty="0"/>
              <a:t>1]</a:t>
            </a:r>
            <a:endParaRPr lang="ko-KR" altLang="en-US" sz="1400" b="1" dirty="0"/>
          </a:p>
        </p:txBody>
      </p: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1A7FB9D4-83CE-C085-C0CE-E4741F5E75C5}"/>
              </a:ext>
            </a:extLst>
          </p:cNvPr>
          <p:cNvGrpSpPr/>
          <p:nvPr/>
        </p:nvGrpSpPr>
        <p:grpSpPr>
          <a:xfrm>
            <a:off x="8102583" y="5860064"/>
            <a:ext cx="1043876" cy="953913"/>
            <a:chOff x="4087315" y="2329695"/>
            <a:chExt cx="1043876" cy="953913"/>
          </a:xfrm>
        </p:grpSpPr>
        <p:pic>
          <p:nvPicPr>
            <p:cNvPr id="48" name="그림 47">
              <a:extLst>
                <a:ext uri="{FF2B5EF4-FFF2-40B4-BE49-F238E27FC236}">
                  <a16:creationId xmlns:a16="http://schemas.microsoft.com/office/drawing/2014/main" id="{EFE2760B-2335-7D02-C8D5-65AA4F699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15477" y="2597808"/>
              <a:ext cx="733425" cy="685800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FD9F631-FA29-7AEE-266B-68888BDDCB5F}"/>
                </a:ext>
              </a:extLst>
            </p:cNvPr>
            <p:cNvSpPr txBox="1"/>
            <p:nvPr/>
          </p:nvSpPr>
          <p:spPr>
            <a:xfrm>
              <a:off x="4087315" y="2329695"/>
              <a:ext cx="104387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b="1" dirty="0" err="1"/>
                <a:t>급기</a:t>
              </a:r>
              <a:r>
                <a:rPr lang="en-US" altLang="ko-KR" sz="1000" b="1" dirty="0"/>
                <a:t>(SA)</a:t>
              </a:r>
              <a:r>
                <a:rPr lang="ko-KR" altLang="en-US" sz="1000" b="1" dirty="0" err="1"/>
                <a:t>디퓨저</a:t>
              </a:r>
              <a:endParaRPr lang="ko-KR" altLang="en-US" sz="1000" b="1" dirty="0"/>
            </a:p>
          </p:txBody>
        </p:sp>
      </p:grpSp>
      <p:sp>
        <p:nvSpPr>
          <p:cNvPr id="104" name="모서리가 둥근 직사각형 70">
            <a:extLst>
              <a:ext uri="{FF2B5EF4-FFF2-40B4-BE49-F238E27FC236}">
                <a16:creationId xmlns:a16="http://schemas.microsoft.com/office/drawing/2014/main" id="{8F98FFCA-B461-704C-3C94-2E6B6348F4A5}"/>
              </a:ext>
            </a:extLst>
          </p:cNvPr>
          <p:cNvSpPr/>
          <p:nvPr/>
        </p:nvSpPr>
        <p:spPr>
          <a:xfrm>
            <a:off x="8146710" y="3299945"/>
            <a:ext cx="923544" cy="3816898"/>
          </a:xfrm>
          <a:prstGeom prst="round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6DF7B190-AE6C-D56D-7CBD-1D764E828EF3}"/>
              </a:ext>
            </a:extLst>
          </p:cNvPr>
          <p:cNvSpPr txBox="1"/>
          <p:nvPr/>
        </p:nvSpPr>
        <p:spPr>
          <a:xfrm>
            <a:off x="7929520" y="3004453"/>
            <a:ext cx="570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[</a:t>
            </a:r>
            <a:r>
              <a:rPr lang="ko-KR" altLang="en-US" sz="1400" b="1" dirty="0"/>
              <a:t>방</a:t>
            </a:r>
            <a:r>
              <a:rPr lang="en-US" altLang="ko-KR" sz="1400" b="1" dirty="0"/>
              <a:t>2]</a:t>
            </a:r>
            <a:endParaRPr lang="ko-KR" altLang="en-US" sz="1400" b="1" dirty="0"/>
          </a:p>
        </p:txBody>
      </p:sp>
      <p:grpSp>
        <p:nvGrpSpPr>
          <p:cNvPr id="107" name="그룹 106">
            <a:extLst>
              <a:ext uri="{FF2B5EF4-FFF2-40B4-BE49-F238E27FC236}">
                <a16:creationId xmlns:a16="http://schemas.microsoft.com/office/drawing/2014/main" id="{5960B358-F281-7E23-970A-54D4307341AE}"/>
              </a:ext>
            </a:extLst>
          </p:cNvPr>
          <p:cNvGrpSpPr/>
          <p:nvPr/>
        </p:nvGrpSpPr>
        <p:grpSpPr>
          <a:xfrm>
            <a:off x="9162759" y="5871972"/>
            <a:ext cx="1043876" cy="941359"/>
            <a:chOff x="4082102" y="2342249"/>
            <a:chExt cx="1043876" cy="941359"/>
          </a:xfrm>
        </p:grpSpPr>
        <p:pic>
          <p:nvPicPr>
            <p:cNvPr id="114" name="그림 113">
              <a:extLst>
                <a:ext uri="{FF2B5EF4-FFF2-40B4-BE49-F238E27FC236}">
                  <a16:creationId xmlns:a16="http://schemas.microsoft.com/office/drawing/2014/main" id="{C602C194-1BEA-73E5-8894-6F5B34112B9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15477" y="2597808"/>
              <a:ext cx="733425" cy="685800"/>
            </a:xfrm>
            <a:prstGeom prst="rect">
              <a:avLst/>
            </a:prstGeom>
          </p:spPr>
        </p:pic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333DFBBC-8157-F4FA-25A0-7B0B001CEF9E}"/>
                </a:ext>
              </a:extLst>
            </p:cNvPr>
            <p:cNvSpPr txBox="1"/>
            <p:nvPr/>
          </p:nvSpPr>
          <p:spPr>
            <a:xfrm>
              <a:off x="4082102" y="2342249"/>
              <a:ext cx="104387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b="1" dirty="0" err="1"/>
                <a:t>급기</a:t>
              </a:r>
              <a:r>
                <a:rPr lang="en-US" altLang="ko-KR" sz="1000" b="1" dirty="0"/>
                <a:t>(SA)</a:t>
              </a:r>
              <a:r>
                <a:rPr lang="ko-KR" altLang="en-US" sz="1000" b="1" dirty="0" err="1"/>
                <a:t>디퓨저</a:t>
              </a:r>
              <a:endParaRPr lang="ko-KR" altLang="en-US" sz="1000" b="1" dirty="0"/>
            </a:p>
          </p:txBody>
        </p:sp>
      </p:grpSp>
      <p:sp>
        <p:nvSpPr>
          <p:cNvPr id="117" name="모서리가 둥근 직사각형 80">
            <a:extLst>
              <a:ext uri="{FF2B5EF4-FFF2-40B4-BE49-F238E27FC236}">
                <a16:creationId xmlns:a16="http://schemas.microsoft.com/office/drawing/2014/main" id="{1E3185A9-45DC-C7A8-8001-DCD3DAAFD485}"/>
              </a:ext>
            </a:extLst>
          </p:cNvPr>
          <p:cNvSpPr/>
          <p:nvPr/>
        </p:nvSpPr>
        <p:spPr>
          <a:xfrm>
            <a:off x="9212099" y="3299299"/>
            <a:ext cx="923544" cy="3816898"/>
          </a:xfrm>
          <a:prstGeom prst="round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761A85AE-B66B-C819-44FB-921569DEDD91}"/>
              </a:ext>
            </a:extLst>
          </p:cNvPr>
          <p:cNvSpPr txBox="1"/>
          <p:nvPr/>
        </p:nvSpPr>
        <p:spPr>
          <a:xfrm>
            <a:off x="8983822" y="3004453"/>
            <a:ext cx="570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[</a:t>
            </a:r>
            <a:r>
              <a:rPr lang="ko-KR" altLang="en-US" sz="1400" b="1" dirty="0"/>
              <a:t>방</a:t>
            </a:r>
            <a:r>
              <a:rPr lang="en-US" altLang="ko-KR" sz="1400" b="1" dirty="0"/>
              <a:t>3]</a:t>
            </a:r>
            <a:endParaRPr lang="ko-KR" altLang="en-US" sz="1400" b="1" dirty="0"/>
          </a:p>
        </p:txBody>
      </p:sp>
      <p:cxnSp>
        <p:nvCxnSpPr>
          <p:cNvPr id="125" name="직선 화살표 연결선 124">
            <a:extLst>
              <a:ext uri="{FF2B5EF4-FFF2-40B4-BE49-F238E27FC236}">
                <a16:creationId xmlns:a16="http://schemas.microsoft.com/office/drawing/2014/main" id="{08985E17-CA3F-2440-2CFC-D491570FC390}"/>
              </a:ext>
            </a:extLst>
          </p:cNvPr>
          <p:cNvCxnSpPr/>
          <p:nvPr/>
        </p:nvCxnSpPr>
        <p:spPr>
          <a:xfrm flipH="1">
            <a:off x="6372389" y="4840450"/>
            <a:ext cx="5496" cy="438159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직선 화살표 연결선 129">
            <a:extLst>
              <a:ext uri="{FF2B5EF4-FFF2-40B4-BE49-F238E27FC236}">
                <a16:creationId xmlns:a16="http://schemas.microsoft.com/office/drawing/2014/main" id="{E0E93F51-7455-30A2-E263-C5C0B40F62A5}"/>
              </a:ext>
            </a:extLst>
          </p:cNvPr>
          <p:cNvCxnSpPr/>
          <p:nvPr/>
        </p:nvCxnSpPr>
        <p:spPr>
          <a:xfrm flipH="1">
            <a:off x="6083987" y="2493173"/>
            <a:ext cx="4030" cy="269477"/>
          </a:xfrm>
          <a:prstGeom prst="straightConnector1">
            <a:avLst/>
          </a:prstGeom>
          <a:ln w="285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직선 화살표 연결선 132">
            <a:extLst>
              <a:ext uri="{FF2B5EF4-FFF2-40B4-BE49-F238E27FC236}">
                <a16:creationId xmlns:a16="http://schemas.microsoft.com/office/drawing/2014/main" id="{8F0C051C-CC3B-85D1-7141-541E2E06C4B4}"/>
              </a:ext>
            </a:extLst>
          </p:cNvPr>
          <p:cNvCxnSpPr/>
          <p:nvPr/>
        </p:nvCxnSpPr>
        <p:spPr>
          <a:xfrm flipV="1">
            <a:off x="4760017" y="2478813"/>
            <a:ext cx="1331614" cy="5205"/>
          </a:xfrm>
          <a:prstGeom prst="straightConnector1">
            <a:avLst/>
          </a:prstGeom>
          <a:ln w="28575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직선 화살표 연결선 133">
            <a:extLst>
              <a:ext uri="{FF2B5EF4-FFF2-40B4-BE49-F238E27FC236}">
                <a16:creationId xmlns:a16="http://schemas.microsoft.com/office/drawing/2014/main" id="{99DCCF91-7DDE-D6CD-E5BD-8F0A176B9A26}"/>
              </a:ext>
            </a:extLst>
          </p:cNvPr>
          <p:cNvCxnSpPr/>
          <p:nvPr/>
        </p:nvCxnSpPr>
        <p:spPr>
          <a:xfrm>
            <a:off x="7560276" y="2397631"/>
            <a:ext cx="0" cy="316572"/>
          </a:xfrm>
          <a:prstGeom prst="straightConnector1">
            <a:avLst/>
          </a:prstGeom>
          <a:ln w="285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직선 화살표 연결선 134">
            <a:extLst>
              <a:ext uri="{FF2B5EF4-FFF2-40B4-BE49-F238E27FC236}">
                <a16:creationId xmlns:a16="http://schemas.microsoft.com/office/drawing/2014/main" id="{BDBCE938-F28F-07EF-695A-3404426243AE}"/>
              </a:ext>
            </a:extLst>
          </p:cNvPr>
          <p:cNvCxnSpPr/>
          <p:nvPr/>
        </p:nvCxnSpPr>
        <p:spPr>
          <a:xfrm>
            <a:off x="8568153" y="2280728"/>
            <a:ext cx="0" cy="442430"/>
          </a:xfrm>
          <a:prstGeom prst="straightConnector1">
            <a:avLst/>
          </a:prstGeom>
          <a:ln w="285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직선 화살표 연결선 136">
            <a:extLst>
              <a:ext uri="{FF2B5EF4-FFF2-40B4-BE49-F238E27FC236}">
                <a16:creationId xmlns:a16="http://schemas.microsoft.com/office/drawing/2014/main" id="{B1660415-38B5-264B-B631-16A59F2BBCEC}"/>
              </a:ext>
            </a:extLst>
          </p:cNvPr>
          <p:cNvCxnSpPr/>
          <p:nvPr/>
        </p:nvCxnSpPr>
        <p:spPr>
          <a:xfrm>
            <a:off x="9631582" y="2135343"/>
            <a:ext cx="0" cy="599980"/>
          </a:xfrm>
          <a:prstGeom prst="straightConnector1">
            <a:avLst/>
          </a:prstGeom>
          <a:ln w="285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직선 화살표 연결선 138">
            <a:extLst>
              <a:ext uri="{FF2B5EF4-FFF2-40B4-BE49-F238E27FC236}">
                <a16:creationId xmlns:a16="http://schemas.microsoft.com/office/drawing/2014/main" id="{03D0AEF4-8FE8-AA2A-1EF3-0A781BD50B72}"/>
              </a:ext>
            </a:extLst>
          </p:cNvPr>
          <p:cNvCxnSpPr/>
          <p:nvPr/>
        </p:nvCxnSpPr>
        <p:spPr>
          <a:xfrm>
            <a:off x="4760017" y="2377052"/>
            <a:ext cx="2800259" cy="5777"/>
          </a:xfrm>
          <a:prstGeom prst="straightConnector1">
            <a:avLst/>
          </a:prstGeom>
          <a:ln w="28575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직선 화살표 연결선 139">
            <a:extLst>
              <a:ext uri="{FF2B5EF4-FFF2-40B4-BE49-F238E27FC236}">
                <a16:creationId xmlns:a16="http://schemas.microsoft.com/office/drawing/2014/main" id="{22DA1B60-1B48-94E5-AAD9-D30055485AB2}"/>
              </a:ext>
            </a:extLst>
          </p:cNvPr>
          <p:cNvCxnSpPr/>
          <p:nvPr/>
        </p:nvCxnSpPr>
        <p:spPr>
          <a:xfrm>
            <a:off x="4760017" y="2253964"/>
            <a:ext cx="3808136" cy="18951"/>
          </a:xfrm>
          <a:prstGeom prst="straightConnector1">
            <a:avLst/>
          </a:prstGeom>
          <a:ln w="28575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직선 화살표 연결선 142">
            <a:extLst>
              <a:ext uri="{FF2B5EF4-FFF2-40B4-BE49-F238E27FC236}">
                <a16:creationId xmlns:a16="http://schemas.microsoft.com/office/drawing/2014/main" id="{6E7890E0-6A7D-F138-EFC4-78EA0F952088}"/>
              </a:ext>
            </a:extLst>
          </p:cNvPr>
          <p:cNvCxnSpPr/>
          <p:nvPr/>
        </p:nvCxnSpPr>
        <p:spPr>
          <a:xfrm flipV="1">
            <a:off x="4760017" y="2135343"/>
            <a:ext cx="4871565" cy="3095"/>
          </a:xfrm>
          <a:prstGeom prst="straightConnector1">
            <a:avLst/>
          </a:prstGeom>
          <a:ln w="28575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>
            <a:extLst>
              <a:ext uri="{FF2B5EF4-FFF2-40B4-BE49-F238E27FC236}">
                <a16:creationId xmlns:a16="http://schemas.microsoft.com/office/drawing/2014/main" id="{9F7A6D4A-BBCC-1B01-CA2E-9646B29946AB}"/>
              </a:ext>
            </a:extLst>
          </p:cNvPr>
          <p:cNvSpPr txBox="1"/>
          <p:nvPr/>
        </p:nvSpPr>
        <p:spPr>
          <a:xfrm>
            <a:off x="5210768" y="3010061"/>
            <a:ext cx="6591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[</a:t>
            </a:r>
            <a:r>
              <a:rPr lang="ko-KR" altLang="en-US" sz="1400" b="1" dirty="0"/>
              <a:t>거실</a:t>
            </a:r>
            <a:r>
              <a:rPr lang="en-US" altLang="ko-KR" sz="1400" b="1" dirty="0"/>
              <a:t>]</a:t>
            </a:r>
            <a:endParaRPr lang="ko-KR" altLang="en-US" sz="1400" b="1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505EC364-A19B-88D2-0BDF-65DDEFB6EEB8}"/>
              </a:ext>
            </a:extLst>
          </p:cNvPr>
          <p:cNvSpPr txBox="1"/>
          <p:nvPr/>
        </p:nvSpPr>
        <p:spPr>
          <a:xfrm>
            <a:off x="4964203" y="1887487"/>
            <a:ext cx="19255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>
                <a:latin typeface="+mj-ea"/>
                <a:ea typeface="+mj-ea"/>
              </a:rPr>
              <a:t>24VDC,RS485(4P), RJ45 UTP 8C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EC380D42-7A53-D9B2-8D04-9D8D6918DA5C}"/>
              </a:ext>
            </a:extLst>
          </p:cNvPr>
          <p:cNvSpPr txBox="1"/>
          <p:nvPr/>
        </p:nvSpPr>
        <p:spPr>
          <a:xfrm>
            <a:off x="6243263" y="2739572"/>
            <a:ext cx="9012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/>
              <a:t>1. </a:t>
            </a:r>
            <a:r>
              <a:rPr lang="ko-KR" altLang="en-US" sz="900" b="1" dirty="0"/>
              <a:t>배기 케이블</a:t>
            </a:r>
            <a:endParaRPr lang="en-US" altLang="ko-KR" sz="900" b="1" dirty="0"/>
          </a:p>
        </p:txBody>
      </p:sp>
      <p:grpSp>
        <p:nvGrpSpPr>
          <p:cNvPr id="177" name="그룹 176">
            <a:extLst>
              <a:ext uri="{FF2B5EF4-FFF2-40B4-BE49-F238E27FC236}">
                <a16:creationId xmlns:a16="http://schemas.microsoft.com/office/drawing/2014/main" id="{76E96C12-E82F-F2C1-D41F-F7D3B4A01D5A}"/>
              </a:ext>
            </a:extLst>
          </p:cNvPr>
          <p:cNvGrpSpPr/>
          <p:nvPr/>
        </p:nvGrpSpPr>
        <p:grpSpPr>
          <a:xfrm flipV="1">
            <a:off x="6005492" y="2779768"/>
            <a:ext cx="208727" cy="480258"/>
            <a:chOff x="2786976" y="4322911"/>
            <a:chExt cx="302160" cy="2182724"/>
          </a:xfrm>
        </p:grpSpPr>
        <p:cxnSp>
          <p:nvCxnSpPr>
            <p:cNvPr id="218" name="직선 연결선 217">
              <a:extLst>
                <a:ext uri="{FF2B5EF4-FFF2-40B4-BE49-F238E27FC236}">
                  <a16:creationId xmlns:a16="http://schemas.microsoft.com/office/drawing/2014/main" id="{7A561D41-4B53-F320-EA6E-5AAE3133974D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9" name="모서리가 둥근 직사각형 86">
              <a:extLst>
                <a:ext uri="{FF2B5EF4-FFF2-40B4-BE49-F238E27FC236}">
                  <a16:creationId xmlns:a16="http://schemas.microsoft.com/office/drawing/2014/main" id="{43032E09-7052-E185-3851-413C53237FEB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20" name="그룹 219">
            <a:extLst>
              <a:ext uri="{FF2B5EF4-FFF2-40B4-BE49-F238E27FC236}">
                <a16:creationId xmlns:a16="http://schemas.microsoft.com/office/drawing/2014/main" id="{6D75C5F6-F1D6-8DCF-29D3-11B1BA6D0481}"/>
              </a:ext>
            </a:extLst>
          </p:cNvPr>
          <p:cNvGrpSpPr/>
          <p:nvPr/>
        </p:nvGrpSpPr>
        <p:grpSpPr>
          <a:xfrm rot="10800000" flipV="1">
            <a:off x="6264224" y="4434976"/>
            <a:ext cx="208727" cy="378597"/>
            <a:chOff x="2786976" y="4322911"/>
            <a:chExt cx="302160" cy="2182724"/>
          </a:xfrm>
        </p:grpSpPr>
        <p:cxnSp>
          <p:nvCxnSpPr>
            <p:cNvPr id="221" name="직선 연결선 220">
              <a:extLst>
                <a:ext uri="{FF2B5EF4-FFF2-40B4-BE49-F238E27FC236}">
                  <a16:creationId xmlns:a16="http://schemas.microsoft.com/office/drawing/2014/main" id="{DD0678F4-919C-5D0D-3F07-C1961217BF34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2" name="모서리가 둥근 직사각형 89">
              <a:extLst>
                <a:ext uri="{FF2B5EF4-FFF2-40B4-BE49-F238E27FC236}">
                  <a16:creationId xmlns:a16="http://schemas.microsoft.com/office/drawing/2014/main" id="{757BD2AE-1415-E42C-A8D9-12B850EF8C0B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23" name="그룹 222">
            <a:extLst>
              <a:ext uri="{FF2B5EF4-FFF2-40B4-BE49-F238E27FC236}">
                <a16:creationId xmlns:a16="http://schemas.microsoft.com/office/drawing/2014/main" id="{5D717A46-F763-982F-19E9-C6D72313481F}"/>
              </a:ext>
            </a:extLst>
          </p:cNvPr>
          <p:cNvGrpSpPr/>
          <p:nvPr/>
        </p:nvGrpSpPr>
        <p:grpSpPr>
          <a:xfrm flipV="1">
            <a:off x="7468386" y="2764324"/>
            <a:ext cx="208727" cy="480258"/>
            <a:chOff x="2786976" y="4322911"/>
            <a:chExt cx="302160" cy="2182724"/>
          </a:xfrm>
        </p:grpSpPr>
        <p:cxnSp>
          <p:nvCxnSpPr>
            <p:cNvPr id="224" name="직선 연결선 223">
              <a:extLst>
                <a:ext uri="{FF2B5EF4-FFF2-40B4-BE49-F238E27FC236}">
                  <a16:creationId xmlns:a16="http://schemas.microsoft.com/office/drawing/2014/main" id="{7A9BC285-DF13-6E82-4959-D01D0825D00F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모서리가 둥근 직사각형 93">
              <a:extLst>
                <a:ext uri="{FF2B5EF4-FFF2-40B4-BE49-F238E27FC236}">
                  <a16:creationId xmlns:a16="http://schemas.microsoft.com/office/drawing/2014/main" id="{DC54771E-10AB-F80B-17FC-76EBD92175CB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26" name="그룹 225">
            <a:extLst>
              <a:ext uri="{FF2B5EF4-FFF2-40B4-BE49-F238E27FC236}">
                <a16:creationId xmlns:a16="http://schemas.microsoft.com/office/drawing/2014/main" id="{56047718-9F31-DDFA-69E9-194219059AFB}"/>
              </a:ext>
            </a:extLst>
          </p:cNvPr>
          <p:cNvGrpSpPr/>
          <p:nvPr/>
        </p:nvGrpSpPr>
        <p:grpSpPr>
          <a:xfrm flipV="1">
            <a:off x="8474787" y="2754939"/>
            <a:ext cx="208727" cy="480258"/>
            <a:chOff x="2786976" y="4322911"/>
            <a:chExt cx="302160" cy="2182724"/>
          </a:xfrm>
        </p:grpSpPr>
        <p:cxnSp>
          <p:nvCxnSpPr>
            <p:cNvPr id="227" name="직선 연결선 226">
              <a:extLst>
                <a:ext uri="{FF2B5EF4-FFF2-40B4-BE49-F238E27FC236}">
                  <a16:creationId xmlns:a16="http://schemas.microsoft.com/office/drawing/2014/main" id="{5F203079-9FA6-EB2B-CB65-6EE0E7EE2E6B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8" name="모서리가 둥근 직사각형 105">
              <a:extLst>
                <a:ext uri="{FF2B5EF4-FFF2-40B4-BE49-F238E27FC236}">
                  <a16:creationId xmlns:a16="http://schemas.microsoft.com/office/drawing/2014/main" id="{C3CB8F09-5250-B76C-2CAB-87149EBBCAA6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29" name="그룹 228">
            <a:extLst>
              <a:ext uri="{FF2B5EF4-FFF2-40B4-BE49-F238E27FC236}">
                <a16:creationId xmlns:a16="http://schemas.microsoft.com/office/drawing/2014/main" id="{793BB1E9-800F-DD8F-907C-0320824D01FF}"/>
              </a:ext>
            </a:extLst>
          </p:cNvPr>
          <p:cNvGrpSpPr/>
          <p:nvPr/>
        </p:nvGrpSpPr>
        <p:grpSpPr>
          <a:xfrm flipV="1">
            <a:off x="9543003" y="2754939"/>
            <a:ext cx="208727" cy="480258"/>
            <a:chOff x="2786976" y="4322911"/>
            <a:chExt cx="302160" cy="2182724"/>
          </a:xfrm>
        </p:grpSpPr>
        <p:cxnSp>
          <p:nvCxnSpPr>
            <p:cNvPr id="230" name="직선 연결선 229">
              <a:extLst>
                <a:ext uri="{FF2B5EF4-FFF2-40B4-BE49-F238E27FC236}">
                  <a16:creationId xmlns:a16="http://schemas.microsoft.com/office/drawing/2014/main" id="{3B0869D1-EC83-6308-2A5D-E7D046D87F05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1" name="모서리가 둥근 직사각형 124">
              <a:extLst>
                <a:ext uri="{FF2B5EF4-FFF2-40B4-BE49-F238E27FC236}">
                  <a16:creationId xmlns:a16="http://schemas.microsoft.com/office/drawing/2014/main" id="{F09EB543-67E9-07F7-26BA-21D710C45386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32" name="TextBox 231">
            <a:extLst>
              <a:ext uri="{FF2B5EF4-FFF2-40B4-BE49-F238E27FC236}">
                <a16:creationId xmlns:a16="http://schemas.microsoft.com/office/drawing/2014/main" id="{7E5FE6F9-C999-E370-952F-EDECCB0D4AAB}"/>
              </a:ext>
            </a:extLst>
          </p:cNvPr>
          <p:cNvSpPr txBox="1"/>
          <p:nvPr/>
        </p:nvSpPr>
        <p:spPr>
          <a:xfrm>
            <a:off x="5318571" y="4515629"/>
            <a:ext cx="9012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/>
              <a:t>1. </a:t>
            </a:r>
            <a:r>
              <a:rPr lang="ko-KR" altLang="en-US" sz="900" b="1" dirty="0"/>
              <a:t>배기 케이블</a:t>
            </a:r>
            <a:endParaRPr lang="en-US" altLang="ko-KR" sz="900" b="1" dirty="0"/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57F7DE5E-B75C-ECD3-F181-65BC28C1ED94}"/>
              </a:ext>
            </a:extLst>
          </p:cNvPr>
          <p:cNvSpPr txBox="1"/>
          <p:nvPr/>
        </p:nvSpPr>
        <p:spPr>
          <a:xfrm>
            <a:off x="5135417" y="4940020"/>
            <a:ext cx="1151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>
                <a:latin typeface="+mj-ea"/>
                <a:ea typeface="+mj-ea"/>
              </a:rPr>
              <a:t>24VDC,RS485(4P)</a:t>
            </a:r>
          </a:p>
          <a:p>
            <a:pPr algn="ctr"/>
            <a:r>
              <a:rPr lang="en-US" altLang="ko-KR" sz="900" b="1" dirty="0">
                <a:latin typeface="+mj-ea"/>
                <a:ea typeface="+mj-ea"/>
              </a:rPr>
              <a:t>RJ45 UTP 8C</a:t>
            </a:r>
          </a:p>
        </p:txBody>
      </p:sp>
      <p:grpSp>
        <p:nvGrpSpPr>
          <p:cNvPr id="234" name="그룹 233">
            <a:extLst>
              <a:ext uri="{FF2B5EF4-FFF2-40B4-BE49-F238E27FC236}">
                <a16:creationId xmlns:a16="http://schemas.microsoft.com/office/drawing/2014/main" id="{6D0E8C1F-B0B6-0CB8-ED45-EC5582A06A1B}"/>
              </a:ext>
            </a:extLst>
          </p:cNvPr>
          <p:cNvGrpSpPr/>
          <p:nvPr/>
        </p:nvGrpSpPr>
        <p:grpSpPr>
          <a:xfrm flipV="1">
            <a:off x="6273018" y="5336214"/>
            <a:ext cx="208727" cy="480258"/>
            <a:chOff x="2786976" y="4322911"/>
            <a:chExt cx="302160" cy="2182724"/>
          </a:xfrm>
        </p:grpSpPr>
        <p:cxnSp>
          <p:nvCxnSpPr>
            <p:cNvPr id="235" name="직선 연결선 234">
              <a:extLst>
                <a:ext uri="{FF2B5EF4-FFF2-40B4-BE49-F238E27FC236}">
                  <a16:creationId xmlns:a16="http://schemas.microsoft.com/office/drawing/2014/main" id="{A850ED22-A7A8-5703-0404-D44E25961D86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" name="모서리가 둥근 직사각형 131">
              <a:extLst>
                <a:ext uri="{FF2B5EF4-FFF2-40B4-BE49-F238E27FC236}">
                  <a16:creationId xmlns:a16="http://schemas.microsoft.com/office/drawing/2014/main" id="{CB90FA92-A744-CB52-1FE8-BBD264BD4CCE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237" name="직선 화살표 연결선 236">
            <a:extLst>
              <a:ext uri="{FF2B5EF4-FFF2-40B4-BE49-F238E27FC236}">
                <a16:creationId xmlns:a16="http://schemas.microsoft.com/office/drawing/2014/main" id="{CD96286D-E85A-923E-14A3-85BFC1EE6C9D}"/>
              </a:ext>
            </a:extLst>
          </p:cNvPr>
          <p:cNvCxnSpPr/>
          <p:nvPr/>
        </p:nvCxnSpPr>
        <p:spPr>
          <a:xfrm flipH="1">
            <a:off x="7622182" y="4898055"/>
            <a:ext cx="5496" cy="438159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8" name="그룹 237">
            <a:extLst>
              <a:ext uri="{FF2B5EF4-FFF2-40B4-BE49-F238E27FC236}">
                <a16:creationId xmlns:a16="http://schemas.microsoft.com/office/drawing/2014/main" id="{2EB2E936-3A54-8A7A-2699-3F2D404F425F}"/>
              </a:ext>
            </a:extLst>
          </p:cNvPr>
          <p:cNvGrpSpPr/>
          <p:nvPr/>
        </p:nvGrpSpPr>
        <p:grpSpPr>
          <a:xfrm rot="10800000" flipV="1">
            <a:off x="7514017" y="4492581"/>
            <a:ext cx="208727" cy="378597"/>
            <a:chOff x="2786976" y="4322911"/>
            <a:chExt cx="302160" cy="2182724"/>
          </a:xfrm>
        </p:grpSpPr>
        <p:cxnSp>
          <p:nvCxnSpPr>
            <p:cNvPr id="239" name="직선 연결선 238">
              <a:extLst>
                <a:ext uri="{FF2B5EF4-FFF2-40B4-BE49-F238E27FC236}">
                  <a16:creationId xmlns:a16="http://schemas.microsoft.com/office/drawing/2014/main" id="{F6BA1F18-EF1F-32C7-722B-F2DD50F55B60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0" name="모서리가 둥근 직사각형 135">
              <a:extLst>
                <a:ext uri="{FF2B5EF4-FFF2-40B4-BE49-F238E27FC236}">
                  <a16:creationId xmlns:a16="http://schemas.microsoft.com/office/drawing/2014/main" id="{D776C9A9-EFA5-870E-0A07-1DE507087D40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1" name="그룹 240">
            <a:extLst>
              <a:ext uri="{FF2B5EF4-FFF2-40B4-BE49-F238E27FC236}">
                <a16:creationId xmlns:a16="http://schemas.microsoft.com/office/drawing/2014/main" id="{36A8B10B-335F-AD7F-DD0D-FD5ABF83A2BD}"/>
              </a:ext>
            </a:extLst>
          </p:cNvPr>
          <p:cNvGrpSpPr/>
          <p:nvPr/>
        </p:nvGrpSpPr>
        <p:grpSpPr>
          <a:xfrm flipV="1">
            <a:off x="7543130" y="5393819"/>
            <a:ext cx="208727" cy="480258"/>
            <a:chOff x="2786976" y="4322911"/>
            <a:chExt cx="302160" cy="2182724"/>
          </a:xfrm>
        </p:grpSpPr>
        <p:cxnSp>
          <p:nvCxnSpPr>
            <p:cNvPr id="242" name="직선 연결선 241">
              <a:extLst>
                <a:ext uri="{FF2B5EF4-FFF2-40B4-BE49-F238E27FC236}">
                  <a16:creationId xmlns:a16="http://schemas.microsoft.com/office/drawing/2014/main" id="{D6FE709C-C82A-5AA4-00EC-0F070FE4E443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모서리가 둥근 직사각형 138">
              <a:extLst>
                <a:ext uri="{FF2B5EF4-FFF2-40B4-BE49-F238E27FC236}">
                  <a16:creationId xmlns:a16="http://schemas.microsoft.com/office/drawing/2014/main" id="{12CED4C7-B370-CA0D-9BFE-327CF67545E9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244" name="직선 화살표 연결선 243">
            <a:extLst>
              <a:ext uri="{FF2B5EF4-FFF2-40B4-BE49-F238E27FC236}">
                <a16:creationId xmlns:a16="http://schemas.microsoft.com/office/drawing/2014/main" id="{FE92A886-4DD5-851B-6D53-A96A1555F4C3}"/>
              </a:ext>
            </a:extLst>
          </p:cNvPr>
          <p:cNvCxnSpPr/>
          <p:nvPr/>
        </p:nvCxnSpPr>
        <p:spPr>
          <a:xfrm flipH="1">
            <a:off x="8693457" y="4865214"/>
            <a:ext cx="5496" cy="438159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5" name="그룹 244">
            <a:extLst>
              <a:ext uri="{FF2B5EF4-FFF2-40B4-BE49-F238E27FC236}">
                <a16:creationId xmlns:a16="http://schemas.microsoft.com/office/drawing/2014/main" id="{27B5EA3F-E5D7-28CC-71F6-8F02E048CFC3}"/>
              </a:ext>
            </a:extLst>
          </p:cNvPr>
          <p:cNvGrpSpPr/>
          <p:nvPr/>
        </p:nvGrpSpPr>
        <p:grpSpPr>
          <a:xfrm rot="10800000" flipV="1">
            <a:off x="8585292" y="4459740"/>
            <a:ext cx="208727" cy="378597"/>
            <a:chOff x="2786976" y="4322911"/>
            <a:chExt cx="302160" cy="2182724"/>
          </a:xfrm>
        </p:grpSpPr>
        <p:cxnSp>
          <p:nvCxnSpPr>
            <p:cNvPr id="246" name="직선 연결선 245">
              <a:extLst>
                <a:ext uri="{FF2B5EF4-FFF2-40B4-BE49-F238E27FC236}">
                  <a16:creationId xmlns:a16="http://schemas.microsoft.com/office/drawing/2014/main" id="{162DEB0A-1276-608C-7DE9-11F2CD83A233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모서리가 둥근 직사각형 142">
              <a:extLst>
                <a:ext uri="{FF2B5EF4-FFF2-40B4-BE49-F238E27FC236}">
                  <a16:creationId xmlns:a16="http://schemas.microsoft.com/office/drawing/2014/main" id="{66B6B45E-B3DD-EA73-1E31-E0D386BDE862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8" name="그룹 247">
            <a:extLst>
              <a:ext uri="{FF2B5EF4-FFF2-40B4-BE49-F238E27FC236}">
                <a16:creationId xmlns:a16="http://schemas.microsoft.com/office/drawing/2014/main" id="{72D214A8-8EF4-6C5E-DE60-AA62FE8B50AE}"/>
              </a:ext>
            </a:extLst>
          </p:cNvPr>
          <p:cNvGrpSpPr/>
          <p:nvPr/>
        </p:nvGrpSpPr>
        <p:grpSpPr>
          <a:xfrm flipV="1">
            <a:off x="8614405" y="5360978"/>
            <a:ext cx="208727" cy="480258"/>
            <a:chOff x="2786976" y="4322911"/>
            <a:chExt cx="302160" cy="2182724"/>
          </a:xfrm>
        </p:grpSpPr>
        <p:cxnSp>
          <p:nvCxnSpPr>
            <p:cNvPr id="249" name="직선 연결선 248">
              <a:extLst>
                <a:ext uri="{FF2B5EF4-FFF2-40B4-BE49-F238E27FC236}">
                  <a16:creationId xmlns:a16="http://schemas.microsoft.com/office/drawing/2014/main" id="{18186562-6D26-DE00-30CD-BCB1A40418A2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0" name="모서리가 둥근 직사각형 150">
              <a:extLst>
                <a:ext uri="{FF2B5EF4-FFF2-40B4-BE49-F238E27FC236}">
                  <a16:creationId xmlns:a16="http://schemas.microsoft.com/office/drawing/2014/main" id="{16EA3797-DC28-04ED-90B0-CA47C5FDD6DA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251" name="직선 화살표 연결선 250">
            <a:extLst>
              <a:ext uri="{FF2B5EF4-FFF2-40B4-BE49-F238E27FC236}">
                <a16:creationId xmlns:a16="http://schemas.microsoft.com/office/drawing/2014/main" id="{65E6D23F-766A-541A-F159-6C93CC822D73}"/>
              </a:ext>
            </a:extLst>
          </p:cNvPr>
          <p:cNvCxnSpPr/>
          <p:nvPr/>
        </p:nvCxnSpPr>
        <p:spPr>
          <a:xfrm flipH="1">
            <a:off x="9725638" y="4876578"/>
            <a:ext cx="5496" cy="438159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2" name="그룹 251">
            <a:extLst>
              <a:ext uri="{FF2B5EF4-FFF2-40B4-BE49-F238E27FC236}">
                <a16:creationId xmlns:a16="http://schemas.microsoft.com/office/drawing/2014/main" id="{4EBF5D2A-1084-A8A2-1DA5-9E49A58C2815}"/>
              </a:ext>
            </a:extLst>
          </p:cNvPr>
          <p:cNvGrpSpPr/>
          <p:nvPr/>
        </p:nvGrpSpPr>
        <p:grpSpPr>
          <a:xfrm rot="10800000" flipV="1">
            <a:off x="9617473" y="4471104"/>
            <a:ext cx="208727" cy="378597"/>
            <a:chOff x="2786976" y="4322911"/>
            <a:chExt cx="302160" cy="2182724"/>
          </a:xfrm>
        </p:grpSpPr>
        <p:cxnSp>
          <p:nvCxnSpPr>
            <p:cNvPr id="253" name="직선 연결선 252">
              <a:extLst>
                <a:ext uri="{FF2B5EF4-FFF2-40B4-BE49-F238E27FC236}">
                  <a16:creationId xmlns:a16="http://schemas.microsoft.com/office/drawing/2014/main" id="{456F4EC3-9D2F-725A-74C9-80DC3EB458D8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4" name="모서리가 둥근 직사각형 155">
              <a:extLst>
                <a:ext uri="{FF2B5EF4-FFF2-40B4-BE49-F238E27FC236}">
                  <a16:creationId xmlns:a16="http://schemas.microsoft.com/office/drawing/2014/main" id="{AD778156-4477-A482-B839-BDE1FC5C8B09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55" name="그룹 254">
            <a:extLst>
              <a:ext uri="{FF2B5EF4-FFF2-40B4-BE49-F238E27FC236}">
                <a16:creationId xmlns:a16="http://schemas.microsoft.com/office/drawing/2014/main" id="{C7A8C65F-83D8-20AF-24FF-8C14F93E36B2}"/>
              </a:ext>
            </a:extLst>
          </p:cNvPr>
          <p:cNvGrpSpPr/>
          <p:nvPr/>
        </p:nvGrpSpPr>
        <p:grpSpPr>
          <a:xfrm flipV="1">
            <a:off x="9646586" y="5372342"/>
            <a:ext cx="208727" cy="480258"/>
            <a:chOff x="2786976" y="4322911"/>
            <a:chExt cx="302160" cy="2182724"/>
          </a:xfrm>
        </p:grpSpPr>
        <p:cxnSp>
          <p:nvCxnSpPr>
            <p:cNvPr id="256" name="직선 연결선 255">
              <a:extLst>
                <a:ext uri="{FF2B5EF4-FFF2-40B4-BE49-F238E27FC236}">
                  <a16:creationId xmlns:a16="http://schemas.microsoft.com/office/drawing/2014/main" id="{9679914A-E50A-33C9-CA2F-06A78788D2FD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7" name="모서리가 둥근 직사각형 158">
              <a:extLst>
                <a:ext uri="{FF2B5EF4-FFF2-40B4-BE49-F238E27FC236}">
                  <a16:creationId xmlns:a16="http://schemas.microsoft.com/office/drawing/2014/main" id="{6D9EDE2C-CB9D-634E-78B6-0EDC4764931B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58" name="그룹 257">
            <a:extLst>
              <a:ext uri="{FF2B5EF4-FFF2-40B4-BE49-F238E27FC236}">
                <a16:creationId xmlns:a16="http://schemas.microsoft.com/office/drawing/2014/main" id="{657E920E-3A17-2200-7072-8CEAF8284BDD}"/>
              </a:ext>
            </a:extLst>
          </p:cNvPr>
          <p:cNvGrpSpPr/>
          <p:nvPr/>
        </p:nvGrpSpPr>
        <p:grpSpPr>
          <a:xfrm rot="5400000" flipV="1">
            <a:off x="4949584" y="6375824"/>
            <a:ext cx="158269" cy="270873"/>
            <a:chOff x="2786976" y="4322911"/>
            <a:chExt cx="302160" cy="2182724"/>
          </a:xfrm>
        </p:grpSpPr>
        <p:cxnSp>
          <p:nvCxnSpPr>
            <p:cNvPr id="259" name="직선 연결선 258">
              <a:extLst>
                <a:ext uri="{FF2B5EF4-FFF2-40B4-BE49-F238E27FC236}">
                  <a16:creationId xmlns:a16="http://schemas.microsoft.com/office/drawing/2014/main" id="{0502CE6D-61AB-8B7F-2537-BF9BD76FA338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0" name="모서리가 둥근 직사각형 162">
              <a:extLst>
                <a:ext uri="{FF2B5EF4-FFF2-40B4-BE49-F238E27FC236}">
                  <a16:creationId xmlns:a16="http://schemas.microsoft.com/office/drawing/2014/main" id="{6B82E49D-4827-25EA-5CA6-71585AD44B2F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61" name="그룹 260">
            <a:extLst>
              <a:ext uri="{FF2B5EF4-FFF2-40B4-BE49-F238E27FC236}">
                <a16:creationId xmlns:a16="http://schemas.microsoft.com/office/drawing/2014/main" id="{DBB7A5DD-02FD-A293-B68D-A7C3AED08A4F}"/>
              </a:ext>
            </a:extLst>
          </p:cNvPr>
          <p:cNvGrpSpPr/>
          <p:nvPr/>
        </p:nvGrpSpPr>
        <p:grpSpPr>
          <a:xfrm rot="16200000" flipV="1">
            <a:off x="5924916" y="6372086"/>
            <a:ext cx="158269" cy="270873"/>
            <a:chOff x="2786976" y="4322911"/>
            <a:chExt cx="302160" cy="2182724"/>
          </a:xfrm>
        </p:grpSpPr>
        <p:cxnSp>
          <p:nvCxnSpPr>
            <p:cNvPr id="262" name="직선 연결선 261">
              <a:extLst>
                <a:ext uri="{FF2B5EF4-FFF2-40B4-BE49-F238E27FC236}">
                  <a16:creationId xmlns:a16="http://schemas.microsoft.com/office/drawing/2014/main" id="{2E62E93B-907C-6CCB-3B6A-3F14FFE98A09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3" name="모서리가 둥근 직사각형 165">
              <a:extLst>
                <a:ext uri="{FF2B5EF4-FFF2-40B4-BE49-F238E27FC236}">
                  <a16:creationId xmlns:a16="http://schemas.microsoft.com/office/drawing/2014/main" id="{A3494015-1E8B-50E9-BDD5-3D6F8E967759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264" name="직선 화살표 연결선 263">
            <a:extLst>
              <a:ext uri="{FF2B5EF4-FFF2-40B4-BE49-F238E27FC236}">
                <a16:creationId xmlns:a16="http://schemas.microsoft.com/office/drawing/2014/main" id="{9A290B38-AA15-9C65-18EC-158BF3EE1C0D}"/>
              </a:ext>
            </a:extLst>
          </p:cNvPr>
          <p:cNvCxnSpPr/>
          <p:nvPr/>
        </p:nvCxnSpPr>
        <p:spPr>
          <a:xfrm flipH="1">
            <a:off x="5229800" y="6498431"/>
            <a:ext cx="582414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5" name="TextBox 264">
            <a:extLst>
              <a:ext uri="{FF2B5EF4-FFF2-40B4-BE49-F238E27FC236}">
                <a16:creationId xmlns:a16="http://schemas.microsoft.com/office/drawing/2014/main" id="{44665E86-2CB7-4994-354E-BC6AC679F486}"/>
              </a:ext>
            </a:extLst>
          </p:cNvPr>
          <p:cNvSpPr txBox="1"/>
          <p:nvPr/>
        </p:nvSpPr>
        <p:spPr>
          <a:xfrm>
            <a:off x="5624906" y="6827327"/>
            <a:ext cx="11897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/>
              <a:t>3. </a:t>
            </a:r>
            <a:r>
              <a:rPr lang="ko-KR" altLang="en-US" sz="900" b="1" dirty="0" err="1"/>
              <a:t>거실급기</a:t>
            </a:r>
            <a:r>
              <a:rPr lang="en-US" altLang="ko-KR" sz="900" b="1" dirty="0"/>
              <a:t>1 </a:t>
            </a:r>
            <a:r>
              <a:rPr lang="ko-KR" altLang="en-US" sz="900" b="1" dirty="0"/>
              <a:t>케이블</a:t>
            </a:r>
            <a:endParaRPr lang="en-US" altLang="ko-KR" sz="900" b="1" dirty="0"/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7B810D6E-E1FD-50D0-D35A-F5BF947F741B}"/>
              </a:ext>
            </a:extLst>
          </p:cNvPr>
          <p:cNvSpPr txBox="1"/>
          <p:nvPr/>
        </p:nvSpPr>
        <p:spPr>
          <a:xfrm>
            <a:off x="4309411" y="6816118"/>
            <a:ext cx="121539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/>
              <a:t>4. </a:t>
            </a:r>
            <a:r>
              <a:rPr lang="ko-KR" altLang="en-US" sz="900" b="1" dirty="0" err="1"/>
              <a:t>거실급기</a:t>
            </a:r>
            <a:r>
              <a:rPr lang="en-US" altLang="ko-KR" sz="900" b="1" dirty="0"/>
              <a:t>2 </a:t>
            </a:r>
            <a:r>
              <a:rPr lang="ko-KR" altLang="en-US" sz="900" b="1" dirty="0"/>
              <a:t>케이블</a:t>
            </a:r>
            <a:endParaRPr lang="en-US" altLang="ko-KR" sz="9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678672-AB79-2C48-C0DF-AB00E766F124}"/>
              </a:ext>
            </a:extLst>
          </p:cNvPr>
          <p:cNvSpPr txBox="1"/>
          <p:nvPr/>
        </p:nvSpPr>
        <p:spPr>
          <a:xfrm>
            <a:off x="513784" y="5524374"/>
            <a:ext cx="8883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>
                <a:latin typeface="+mj-ea"/>
                <a:ea typeface="+mj-ea"/>
              </a:rPr>
              <a:t>RJ45 UTP 8C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97E6D5-4FE0-9DA8-85A0-437DC031F609}"/>
              </a:ext>
            </a:extLst>
          </p:cNvPr>
          <p:cNvSpPr txBox="1"/>
          <p:nvPr/>
        </p:nvSpPr>
        <p:spPr>
          <a:xfrm>
            <a:off x="2393019" y="4497874"/>
            <a:ext cx="8883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>
                <a:latin typeface="+mj-ea"/>
                <a:ea typeface="+mj-ea"/>
              </a:rPr>
              <a:t>RJ45 UTP 8C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2B4730-7371-29B8-21DA-30807692EDDD}"/>
              </a:ext>
            </a:extLst>
          </p:cNvPr>
          <p:cNvSpPr txBox="1"/>
          <p:nvPr/>
        </p:nvSpPr>
        <p:spPr>
          <a:xfrm>
            <a:off x="5182559" y="5508612"/>
            <a:ext cx="11897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/>
              <a:t>3. </a:t>
            </a:r>
            <a:r>
              <a:rPr lang="ko-KR" altLang="en-US" sz="900" b="1" dirty="0" err="1"/>
              <a:t>거실급기</a:t>
            </a:r>
            <a:r>
              <a:rPr lang="en-US" altLang="ko-KR" sz="900" b="1" dirty="0"/>
              <a:t>1 </a:t>
            </a:r>
            <a:r>
              <a:rPr lang="ko-KR" altLang="en-US" sz="900" b="1" dirty="0"/>
              <a:t>케이블</a:t>
            </a:r>
            <a:endParaRPr lang="en-US" altLang="ko-KR" sz="9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E3FE75-551C-6AB4-D32E-296D31DF1223}"/>
              </a:ext>
            </a:extLst>
          </p:cNvPr>
          <p:cNvSpPr txBox="1"/>
          <p:nvPr/>
        </p:nvSpPr>
        <p:spPr>
          <a:xfrm>
            <a:off x="6782168" y="5524374"/>
            <a:ext cx="9012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/>
              <a:t>2. </a:t>
            </a:r>
            <a:r>
              <a:rPr lang="ko-KR" altLang="en-US" sz="900" b="1" dirty="0" err="1"/>
              <a:t>급기</a:t>
            </a:r>
            <a:r>
              <a:rPr lang="ko-KR" altLang="en-US" sz="900" b="1" dirty="0"/>
              <a:t> 케이블</a:t>
            </a:r>
            <a:endParaRPr lang="en-US" altLang="ko-KR" sz="9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FE9ACA-5A6D-74A8-B011-B4007D67F926}"/>
              </a:ext>
            </a:extLst>
          </p:cNvPr>
          <p:cNvSpPr txBox="1"/>
          <p:nvPr/>
        </p:nvSpPr>
        <p:spPr>
          <a:xfrm>
            <a:off x="6720973" y="4533591"/>
            <a:ext cx="9012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/>
              <a:t>1. </a:t>
            </a:r>
            <a:r>
              <a:rPr lang="ko-KR" altLang="en-US" sz="900" b="1" dirty="0"/>
              <a:t>배기 케이블</a:t>
            </a:r>
            <a:endParaRPr lang="en-US" altLang="ko-KR" sz="900" b="1" dirty="0"/>
          </a:p>
        </p:txBody>
      </p:sp>
      <p:cxnSp>
        <p:nvCxnSpPr>
          <p:cNvPr id="151" name="직선 화살표 연결선 150">
            <a:extLst>
              <a:ext uri="{FF2B5EF4-FFF2-40B4-BE49-F238E27FC236}">
                <a16:creationId xmlns:a16="http://schemas.microsoft.com/office/drawing/2014/main" id="{9A841CFF-0829-B70D-9D34-AEDEC61F5DE1}"/>
              </a:ext>
            </a:extLst>
          </p:cNvPr>
          <p:cNvCxnSpPr/>
          <p:nvPr/>
        </p:nvCxnSpPr>
        <p:spPr>
          <a:xfrm flipH="1" flipV="1">
            <a:off x="1620891" y="3131875"/>
            <a:ext cx="480" cy="265219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직선 화살표 연결선 151">
            <a:extLst>
              <a:ext uri="{FF2B5EF4-FFF2-40B4-BE49-F238E27FC236}">
                <a16:creationId xmlns:a16="http://schemas.microsoft.com/office/drawing/2014/main" id="{9A841CFF-0829-B70D-9D34-AEDEC61F5DE1}"/>
              </a:ext>
            </a:extLst>
          </p:cNvPr>
          <p:cNvCxnSpPr/>
          <p:nvPr/>
        </p:nvCxnSpPr>
        <p:spPr>
          <a:xfrm>
            <a:off x="1616549" y="2873319"/>
            <a:ext cx="2846" cy="245307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171743" y="3166746"/>
            <a:ext cx="13963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b="1" dirty="0" err="1"/>
              <a:t>분배기통신</a:t>
            </a:r>
            <a:r>
              <a:rPr lang="ko-KR" altLang="en-US" sz="1000" b="1" dirty="0"/>
              <a:t> 케이블</a:t>
            </a:r>
            <a:r>
              <a:rPr lang="en-US" altLang="ko-KR" sz="1000" b="1" dirty="0"/>
              <a:t>-</a:t>
            </a:r>
            <a:r>
              <a:rPr lang="ko-KR" altLang="en-US" sz="1000" b="1" dirty="0"/>
              <a:t>수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165593" y="2881252"/>
            <a:ext cx="13963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b="1" dirty="0" err="1"/>
              <a:t>분배기통신</a:t>
            </a:r>
            <a:r>
              <a:rPr lang="ko-KR" altLang="en-US" sz="1000" b="1" dirty="0"/>
              <a:t> 케이블</a:t>
            </a:r>
            <a:r>
              <a:rPr lang="en-US" altLang="ko-KR" sz="1000" b="1" dirty="0"/>
              <a:t>-</a:t>
            </a:r>
            <a:r>
              <a:rPr lang="ko-KR" altLang="en-US" sz="1000" b="1" dirty="0"/>
              <a:t>암</a:t>
            </a: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D58D906B-966B-C7C7-7343-6ADACC848E8E}"/>
              </a:ext>
            </a:extLst>
          </p:cNvPr>
          <p:cNvGrpSpPr/>
          <p:nvPr/>
        </p:nvGrpSpPr>
        <p:grpSpPr>
          <a:xfrm>
            <a:off x="5692231" y="3408223"/>
            <a:ext cx="1055097" cy="1094934"/>
            <a:chOff x="4262515" y="3528548"/>
            <a:chExt cx="1055097" cy="1094934"/>
          </a:xfrm>
        </p:grpSpPr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82E09F10-8D4A-3227-38E7-9E345FF64F82}"/>
                </a:ext>
              </a:extLst>
            </p:cNvPr>
            <p:cNvGrpSpPr/>
            <p:nvPr/>
          </p:nvGrpSpPr>
          <p:grpSpPr>
            <a:xfrm>
              <a:off x="4262515" y="3528548"/>
              <a:ext cx="1055097" cy="1094934"/>
              <a:chOff x="4262515" y="3528548"/>
              <a:chExt cx="1055097" cy="1094934"/>
            </a:xfrm>
          </p:grpSpPr>
          <p:grpSp>
            <p:nvGrpSpPr>
              <p:cNvPr id="19" name="그룹 18">
                <a:extLst>
                  <a:ext uri="{FF2B5EF4-FFF2-40B4-BE49-F238E27FC236}">
                    <a16:creationId xmlns:a16="http://schemas.microsoft.com/office/drawing/2014/main" id="{DDBE1D06-A1A8-463F-EAD9-65BCDB5DCCA2}"/>
                  </a:ext>
                </a:extLst>
              </p:cNvPr>
              <p:cNvGrpSpPr/>
              <p:nvPr/>
            </p:nvGrpSpPr>
            <p:grpSpPr>
              <a:xfrm>
                <a:off x="4378355" y="3805547"/>
                <a:ext cx="764049" cy="817935"/>
                <a:chOff x="4234811" y="5328816"/>
                <a:chExt cx="764049" cy="817935"/>
              </a:xfrm>
            </p:grpSpPr>
            <p:pic>
              <p:nvPicPr>
                <p:cNvPr id="22" name="그림 21">
                  <a:extLst>
                    <a:ext uri="{FF2B5EF4-FFF2-40B4-BE49-F238E27FC236}">
                      <a16:creationId xmlns:a16="http://schemas.microsoft.com/office/drawing/2014/main" id="{4A516183-B27D-2D8C-E968-68BF676734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234811" y="5328816"/>
                  <a:ext cx="733425" cy="685800"/>
                </a:xfrm>
                <a:prstGeom prst="rect">
                  <a:avLst/>
                </a:prstGeom>
              </p:spPr>
            </p:pic>
            <p:pic>
              <p:nvPicPr>
                <p:cNvPr id="52" name="그림 51">
                  <a:extLst>
                    <a:ext uri="{FF2B5EF4-FFF2-40B4-BE49-F238E27FC236}">
                      <a16:creationId xmlns:a16="http://schemas.microsoft.com/office/drawing/2014/main" id="{3C33D939-4933-4DCB-4985-E127F5539F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509155" y="5866920"/>
                  <a:ext cx="489705" cy="279831"/>
                </a:xfrm>
                <a:prstGeom prst="rect">
                  <a:avLst/>
                </a:prstGeom>
              </p:spPr>
            </p:pic>
          </p:grp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F06DEDB-0A5C-D2A1-FBB0-8107427E1449}"/>
                  </a:ext>
                </a:extLst>
              </p:cNvPr>
              <p:cNvSpPr txBox="1"/>
              <p:nvPr/>
            </p:nvSpPr>
            <p:spPr>
              <a:xfrm>
                <a:off x="4262515" y="3528548"/>
                <a:ext cx="105509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b="1" dirty="0"/>
                  <a:t>배기</a:t>
                </a:r>
                <a:r>
                  <a:rPr lang="en-US" altLang="ko-KR" sz="1000" b="1" dirty="0"/>
                  <a:t>(RA)</a:t>
                </a:r>
                <a:r>
                  <a:rPr lang="ko-KR" altLang="en-US" sz="1000" b="1" dirty="0" err="1"/>
                  <a:t>디퓨저</a:t>
                </a:r>
                <a:endParaRPr lang="ko-KR" altLang="en-US" sz="1000" b="1" dirty="0"/>
              </a:p>
            </p:txBody>
          </p:sp>
        </p:grpSp>
        <p:pic>
          <p:nvPicPr>
            <p:cNvPr id="18" name="그림 17">
              <a:extLst>
                <a:ext uri="{FF2B5EF4-FFF2-40B4-BE49-F238E27FC236}">
                  <a16:creationId xmlns:a16="http://schemas.microsoft.com/office/drawing/2014/main" id="{B3B153ED-0A6B-D4FE-A4D4-BC0E9EB54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6612" y="4326809"/>
              <a:ext cx="276087" cy="260715"/>
            </a:xfrm>
            <a:prstGeom prst="rect">
              <a:avLst/>
            </a:prstGeom>
          </p:spPr>
        </p:pic>
      </p:grp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B9145AA7-E7A4-A273-F707-AD1136310B87}"/>
              </a:ext>
            </a:extLst>
          </p:cNvPr>
          <p:cNvGrpSpPr/>
          <p:nvPr/>
        </p:nvGrpSpPr>
        <p:grpSpPr>
          <a:xfrm>
            <a:off x="7023511" y="3411770"/>
            <a:ext cx="1055097" cy="1094934"/>
            <a:chOff x="4262515" y="3528548"/>
            <a:chExt cx="1055097" cy="1094934"/>
          </a:xfrm>
        </p:grpSpPr>
        <p:grpSp>
          <p:nvGrpSpPr>
            <p:cNvPr id="55" name="그룹 54">
              <a:extLst>
                <a:ext uri="{FF2B5EF4-FFF2-40B4-BE49-F238E27FC236}">
                  <a16:creationId xmlns:a16="http://schemas.microsoft.com/office/drawing/2014/main" id="{96F24C6D-5FA8-1D26-16D9-664E28D18793}"/>
                </a:ext>
              </a:extLst>
            </p:cNvPr>
            <p:cNvGrpSpPr/>
            <p:nvPr/>
          </p:nvGrpSpPr>
          <p:grpSpPr>
            <a:xfrm>
              <a:off x="4262515" y="3528548"/>
              <a:ext cx="1055097" cy="1094934"/>
              <a:chOff x="4262515" y="3528548"/>
              <a:chExt cx="1055097" cy="1094934"/>
            </a:xfrm>
          </p:grpSpPr>
          <p:grpSp>
            <p:nvGrpSpPr>
              <p:cNvPr id="57" name="그룹 56">
                <a:extLst>
                  <a:ext uri="{FF2B5EF4-FFF2-40B4-BE49-F238E27FC236}">
                    <a16:creationId xmlns:a16="http://schemas.microsoft.com/office/drawing/2014/main" id="{2937590F-A3F7-A076-BDDA-3FC5001E2196}"/>
                  </a:ext>
                </a:extLst>
              </p:cNvPr>
              <p:cNvGrpSpPr/>
              <p:nvPr/>
            </p:nvGrpSpPr>
            <p:grpSpPr>
              <a:xfrm>
                <a:off x="4378355" y="3805547"/>
                <a:ext cx="764049" cy="817935"/>
                <a:chOff x="4234811" y="5328816"/>
                <a:chExt cx="764049" cy="817935"/>
              </a:xfrm>
            </p:grpSpPr>
            <p:pic>
              <p:nvPicPr>
                <p:cNvPr id="59" name="그림 58">
                  <a:extLst>
                    <a:ext uri="{FF2B5EF4-FFF2-40B4-BE49-F238E27FC236}">
                      <a16:creationId xmlns:a16="http://schemas.microsoft.com/office/drawing/2014/main" id="{89BE1E5A-ABD0-71DD-C6B1-15B6A2EDB44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234811" y="5328816"/>
                  <a:ext cx="733425" cy="685800"/>
                </a:xfrm>
                <a:prstGeom prst="rect">
                  <a:avLst/>
                </a:prstGeom>
              </p:spPr>
            </p:pic>
            <p:pic>
              <p:nvPicPr>
                <p:cNvPr id="60" name="그림 59">
                  <a:extLst>
                    <a:ext uri="{FF2B5EF4-FFF2-40B4-BE49-F238E27FC236}">
                      <a16:creationId xmlns:a16="http://schemas.microsoft.com/office/drawing/2014/main" id="{3607C93E-7F79-0294-3DFE-1BE3F35EBE4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509155" y="5866920"/>
                  <a:ext cx="489705" cy="279831"/>
                </a:xfrm>
                <a:prstGeom prst="rect">
                  <a:avLst/>
                </a:prstGeom>
              </p:spPr>
            </p:pic>
          </p:grp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D455D6F-AE60-A8F5-CF82-D83E08FA521E}"/>
                  </a:ext>
                </a:extLst>
              </p:cNvPr>
              <p:cNvSpPr txBox="1"/>
              <p:nvPr/>
            </p:nvSpPr>
            <p:spPr>
              <a:xfrm>
                <a:off x="4262515" y="3528548"/>
                <a:ext cx="105509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b="1" dirty="0"/>
                  <a:t>배기</a:t>
                </a:r>
                <a:r>
                  <a:rPr lang="en-US" altLang="ko-KR" sz="1000" b="1" dirty="0"/>
                  <a:t>(RA)</a:t>
                </a:r>
                <a:r>
                  <a:rPr lang="ko-KR" altLang="en-US" sz="1000" b="1" dirty="0" err="1"/>
                  <a:t>디퓨저</a:t>
                </a:r>
                <a:endParaRPr lang="ko-KR" altLang="en-US" sz="1000" b="1" dirty="0"/>
              </a:p>
            </p:txBody>
          </p:sp>
        </p:grpSp>
        <p:pic>
          <p:nvPicPr>
            <p:cNvPr id="56" name="그림 55">
              <a:extLst>
                <a:ext uri="{FF2B5EF4-FFF2-40B4-BE49-F238E27FC236}">
                  <a16:creationId xmlns:a16="http://schemas.microsoft.com/office/drawing/2014/main" id="{701063E4-0655-9B8D-301B-DBBFA03A83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6612" y="4326809"/>
              <a:ext cx="276087" cy="260715"/>
            </a:xfrm>
            <a:prstGeom prst="rect">
              <a:avLst/>
            </a:prstGeom>
          </p:spPr>
        </p:pic>
      </p:grp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2E5604B9-A4BC-E121-919C-7E414FCB68DE}"/>
              </a:ext>
            </a:extLst>
          </p:cNvPr>
          <p:cNvGrpSpPr/>
          <p:nvPr/>
        </p:nvGrpSpPr>
        <p:grpSpPr>
          <a:xfrm>
            <a:off x="8083652" y="3404960"/>
            <a:ext cx="1055097" cy="1094934"/>
            <a:chOff x="4262515" y="3528548"/>
            <a:chExt cx="1055097" cy="1094934"/>
          </a:xfrm>
        </p:grpSpPr>
        <p:grpSp>
          <p:nvGrpSpPr>
            <p:cNvPr id="62" name="그룹 61">
              <a:extLst>
                <a:ext uri="{FF2B5EF4-FFF2-40B4-BE49-F238E27FC236}">
                  <a16:creationId xmlns:a16="http://schemas.microsoft.com/office/drawing/2014/main" id="{F239DEB3-3568-9C47-C81B-F5409AFC016A}"/>
                </a:ext>
              </a:extLst>
            </p:cNvPr>
            <p:cNvGrpSpPr/>
            <p:nvPr/>
          </p:nvGrpSpPr>
          <p:grpSpPr>
            <a:xfrm>
              <a:off x="4262515" y="3528548"/>
              <a:ext cx="1055097" cy="1094934"/>
              <a:chOff x="4262515" y="3528548"/>
              <a:chExt cx="1055097" cy="1094934"/>
            </a:xfrm>
          </p:grpSpPr>
          <p:grpSp>
            <p:nvGrpSpPr>
              <p:cNvPr id="64" name="그룹 63">
                <a:extLst>
                  <a:ext uri="{FF2B5EF4-FFF2-40B4-BE49-F238E27FC236}">
                    <a16:creationId xmlns:a16="http://schemas.microsoft.com/office/drawing/2014/main" id="{23EA03EA-16A7-D569-1ADC-BD12C075861E}"/>
                  </a:ext>
                </a:extLst>
              </p:cNvPr>
              <p:cNvGrpSpPr/>
              <p:nvPr/>
            </p:nvGrpSpPr>
            <p:grpSpPr>
              <a:xfrm>
                <a:off x="4378355" y="3805547"/>
                <a:ext cx="764049" cy="817935"/>
                <a:chOff x="4234811" y="5328816"/>
                <a:chExt cx="764049" cy="817935"/>
              </a:xfrm>
            </p:grpSpPr>
            <p:pic>
              <p:nvPicPr>
                <p:cNvPr id="66" name="그림 65">
                  <a:extLst>
                    <a:ext uri="{FF2B5EF4-FFF2-40B4-BE49-F238E27FC236}">
                      <a16:creationId xmlns:a16="http://schemas.microsoft.com/office/drawing/2014/main" id="{8AFF037C-37C9-6206-4A90-31AED09F584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234811" y="5328816"/>
                  <a:ext cx="733425" cy="685800"/>
                </a:xfrm>
                <a:prstGeom prst="rect">
                  <a:avLst/>
                </a:prstGeom>
              </p:spPr>
            </p:pic>
            <p:pic>
              <p:nvPicPr>
                <p:cNvPr id="67" name="그림 66">
                  <a:extLst>
                    <a:ext uri="{FF2B5EF4-FFF2-40B4-BE49-F238E27FC236}">
                      <a16:creationId xmlns:a16="http://schemas.microsoft.com/office/drawing/2014/main" id="{905EA080-EA60-F4E8-196D-F9A52AABDE7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509155" y="5866920"/>
                  <a:ext cx="489705" cy="279831"/>
                </a:xfrm>
                <a:prstGeom prst="rect">
                  <a:avLst/>
                </a:prstGeom>
              </p:spPr>
            </p:pic>
          </p:grp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FFE8581-1B8B-1B4A-780C-DAACD2E275EE}"/>
                  </a:ext>
                </a:extLst>
              </p:cNvPr>
              <p:cNvSpPr txBox="1"/>
              <p:nvPr/>
            </p:nvSpPr>
            <p:spPr>
              <a:xfrm>
                <a:off x="4262515" y="3528548"/>
                <a:ext cx="105509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b="1" dirty="0"/>
                  <a:t>배기</a:t>
                </a:r>
                <a:r>
                  <a:rPr lang="en-US" altLang="ko-KR" sz="1000" b="1" dirty="0"/>
                  <a:t>(RA)</a:t>
                </a:r>
                <a:r>
                  <a:rPr lang="ko-KR" altLang="en-US" sz="1000" b="1" dirty="0" err="1"/>
                  <a:t>디퓨저</a:t>
                </a:r>
                <a:endParaRPr lang="ko-KR" altLang="en-US" sz="1000" b="1" dirty="0"/>
              </a:p>
            </p:txBody>
          </p:sp>
        </p:grpSp>
        <p:pic>
          <p:nvPicPr>
            <p:cNvPr id="63" name="그림 62">
              <a:extLst>
                <a:ext uri="{FF2B5EF4-FFF2-40B4-BE49-F238E27FC236}">
                  <a16:creationId xmlns:a16="http://schemas.microsoft.com/office/drawing/2014/main" id="{C0D16606-144F-307F-2E76-5D376CA39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6612" y="4326809"/>
              <a:ext cx="276087" cy="260715"/>
            </a:xfrm>
            <a:prstGeom prst="rect">
              <a:avLst/>
            </a:prstGeom>
          </p:spPr>
        </p:pic>
      </p:grpSp>
      <p:grpSp>
        <p:nvGrpSpPr>
          <p:cNvPr id="68" name="그룹 67">
            <a:extLst>
              <a:ext uri="{FF2B5EF4-FFF2-40B4-BE49-F238E27FC236}">
                <a16:creationId xmlns:a16="http://schemas.microsoft.com/office/drawing/2014/main" id="{DFF642C6-062A-E893-5EC1-1EA5F523DEE5}"/>
              </a:ext>
            </a:extLst>
          </p:cNvPr>
          <p:cNvGrpSpPr/>
          <p:nvPr/>
        </p:nvGrpSpPr>
        <p:grpSpPr>
          <a:xfrm>
            <a:off x="9137106" y="3398035"/>
            <a:ext cx="1055097" cy="1094934"/>
            <a:chOff x="4262515" y="3528548"/>
            <a:chExt cx="1055097" cy="1094934"/>
          </a:xfrm>
        </p:grpSpPr>
        <p:grpSp>
          <p:nvGrpSpPr>
            <p:cNvPr id="69" name="그룹 68">
              <a:extLst>
                <a:ext uri="{FF2B5EF4-FFF2-40B4-BE49-F238E27FC236}">
                  <a16:creationId xmlns:a16="http://schemas.microsoft.com/office/drawing/2014/main" id="{783EDE31-137E-BABB-0050-C0A4AF1A9088}"/>
                </a:ext>
              </a:extLst>
            </p:cNvPr>
            <p:cNvGrpSpPr/>
            <p:nvPr/>
          </p:nvGrpSpPr>
          <p:grpSpPr>
            <a:xfrm>
              <a:off x="4262515" y="3528548"/>
              <a:ext cx="1055097" cy="1094934"/>
              <a:chOff x="4262515" y="3528548"/>
              <a:chExt cx="1055097" cy="1094934"/>
            </a:xfrm>
          </p:grpSpPr>
          <p:grpSp>
            <p:nvGrpSpPr>
              <p:cNvPr id="71" name="그룹 70">
                <a:extLst>
                  <a:ext uri="{FF2B5EF4-FFF2-40B4-BE49-F238E27FC236}">
                    <a16:creationId xmlns:a16="http://schemas.microsoft.com/office/drawing/2014/main" id="{2EF10D86-7F62-0F0D-5B7B-1FD1D6C5A0FA}"/>
                  </a:ext>
                </a:extLst>
              </p:cNvPr>
              <p:cNvGrpSpPr/>
              <p:nvPr/>
            </p:nvGrpSpPr>
            <p:grpSpPr>
              <a:xfrm>
                <a:off x="4378355" y="3805547"/>
                <a:ext cx="764049" cy="817935"/>
                <a:chOff x="4234811" y="5328816"/>
                <a:chExt cx="764049" cy="817935"/>
              </a:xfrm>
            </p:grpSpPr>
            <p:pic>
              <p:nvPicPr>
                <p:cNvPr id="73" name="그림 72">
                  <a:extLst>
                    <a:ext uri="{FF2B5EF4-FFF2-40B4-BE49-F238E27FC236}">
                      <a16:creationId xmlns:a16="http://schemas.microsoft.com/office/drawing/2014/main" id="{E7009B6A-0391-8C35-B6EB-00A3D2E807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234811" y="5328816"/>
                  <a:ext cx="733425" cy="685800"/>
                </a:xfrm>
                <a:prstGeom prst="rect">
                  <a:avLst/>
                </a:prstGeom>
              </p:spPr>
            </p:pic>
            <p:pic>
              <p:nvPicPr>
                <p:cNvPr id="74" name="그림 73">
                  <a:extLst>
                    <a:ext uri="{FF2B5EF4-FFF2-40B4-BE49-F238E27FC236}">
                      <a16:creationId xmlns:a16="http://schemas.microsoft.com/office/drawing/2014/main" id="{A3BC9256-ACEC-F2EB-E151-C25B4E2B69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509155" y="5866920"/>
                  <a:ext cx="489705" cy="279831"/>
                </a:xfrm>
                <a:prstGeom prst="rect">
                  <a:avLst/>
                </a:prstGeom>
              </p:spPr>
            </p:pic>
          </p:grp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1F46025D-90EC-9184-F65F-614DBC2D5D0A}"/>
                  </a:ext>
                </a:extLst>
              </p:cNvPr>
              <p:cNvSpPr txBox="1"/>
              <p:nvPr/>
            </p:nvSpPr>
            <p:spPr>
              <a:xfrm>
                <a:off x="4262515" y="3528548"/>
                <a:ext cx="105509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b="1" dirty="0"/>
                  <a:t>배기</a:t>
                </a:r>
                <a:r>
                  <a:rPr lang="en-US" altLang="ko-KR" sz="1000" b="1" dirty="0"/>
                  <a:t>(RA)</a:t>
                </a:r>
                <a:r>
                  <a:rPr lang="ko-KR" altLang="en-US" sz="1000" b="1" dirty="0" err="1"/>
                  <a:t>디퓨저</a:t>
                </a:r>
                <a:endParaRPr lang="ko-KR" altLang="en-US" sz="1000" b="1" dirty="0"/>
              </a:p>
            </p:txBody>
          </p:sp>
        </p:grpSp>
        <p:pic>
          <p:nvPicPr>
            <p:cNvPr id="70" name="그림 69">
              <a:extLst>
                <a:ext uri="{FF2B5EF4-FFF2-40B4-BE49-F238E27FC236}">
                  <a16:creationId xmlns:a16="http://schemas.microsoft.com/office/drawing/2014/main" id="{97442205-26A3-4453-4B64-8B73AE120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6612" y="4326809"/>
              <a:ext cx="276087" cy="260715"/>
            </a:xfrm>
            <a:prstGeom prst="rect">
              <a:avLst/>
            </a:prstGeom>
          </p:spPr>
        </p:pic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6A58BFA6-53DF-BC40-448C-5A2CE9D387B2}"/>
              </a:ext>
            </a:extLst>
          </p:cNvPr>
          <p:cNvSpPr txBox="1"/>
          <p:nvPr/>
        </p:nvSpPr>
        <p:spPr>
          <a:xfrm>
            <a:off x="4699444" y="4247867"/>
            <a:ext cx="11336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/>
              <a:t>5. </a:t>
            </a:r>
            <a:r>
              <a:rPr lang="ko-KR" altLang="en-US" sz="900" b="1" dirty="0"/>
              <a:t>센서</a:t>
            </a:r>
            <a:r>
              <a:rPr lang="en-US" altLang="ko-KR" sz="900" b="1" dirty="0"/>
              <a:t>. LED</a:t>
            </a:r>
            <a:r>
              <a:rPr lang="ko-KR" altLang="en-US" sz="900" b="1" dirty="0"/>
              <a:t> 케이블</a:t>
            </a:r>
            <a:endParaRPr lang="en-US" altLang="ko-KR" sz="900" b="1" dirty="0"/>
          </a:p>
        </p:txBody>
      </p:sp>
      <p:pic>
        <p:nvPicPr>
          <p:cNvPr id="32" name="그림 31">
            <a:extLst>
              <a:ext uri="{FF2B5EF4-FFF2-40B4-BE49-F238E27FC236}">
                <a16:creationId xmlns:a16="http://schemas.microsoft.com/office/drawing/2014/main" id="{B3E9F4FF-2507-F9D8-DFC6-97C0A10FD8A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21411" y="1907281"/>
            <a:ext cx="2438606" cy="702216"/>
          </a:xfrm>
          <a:prstGeom prst="rect">
            <a:avLst/>
          </a:prstGeom>
        </p:spPr>
      </p:pic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C8970F22-D745-A0B2-8AD0-04B9D8F99F88}"/>
              </a:ext>
            </a:extLst>
          </p:cNvPr>
          <p:cNvSpPr/>
          <p:nvPr/>
        </p:nvSpPr>
        <p:spPr>
          <a:xfrm>
            <a:off x="762449" y="1758369"/>
            <a:ext cx="1488725" cy="2942117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E7E047F-6342-6A2D-EF91-BA33F373A37E}"/>
              </a:ext>
            </a:extLst>
          </p:cNvPr>
          <p:cNvSpPr txBox="1"/>
          <p:nvPr/>
        </p:nvSpPr>
        <p:spPr>
          <a:xfrm>
            <a:off x="165593" y="1233996"/>
            <a:ext cx="241765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050" b="1" dirty="0" err="1">
                <a:solidFill>
                  <a:srgbClr val="FF0000"/>
                </a:solidFill>
              </a:rPr>
              <a:t>각실분배기</a:t>
            </a:r>
            <a:r>
              <a:rPr lang="ko-KR" altLang="en-US" sz="1050" b="1" dirty="0">
                <a:solidFill>
                  <a:srgbClr val="FF0000"/>
                </a:solidFill>
              </a:rPr>
              <a:t> </a:t>
            </a:r>
            <a:r>
              <a:rPr lang="en-US" altLang="ko-KR" sz="1050" b="1" dirty="0">
                <a:solidFill>
                  <a:srgbClr val="FF0000"/>
                </a:solidFill>
              </a:rPr>
              <a:t>PBA </a:t>
            </a:r>
            <a:r>
              <a:rPr lang="ko-KR" altLang="en-US" sz="1050" b="1" dirty="0">
                <a:solidFill>
                  <a:srgbClr val="FF0000"/>
                </a:solidFill>
              </a:rPr>
              <a:t>는 </a:t>
            </a:r>
            <a:r>
              <a:rPr lang="ko-KR" altLang="en-US" sz="1050" b="1" dirty="0" err="1">
                <a:solidFill>
                  <a:srgbClr val="FF0000"/>
                </a:solidFill>
              </a:rPr>
              <a:t>휴벤</a:t>
            </a:r>
            <a:r>
              <a:rPr lang="en-US" altLang="ko-KR" sz="1050" b="1" dirty="0">
                <a:solidFill>
                  <a:srgbClr val="FF0000"/>
                </a:solidFill>
              </a:rPr>
              <a:t>ECO</a:t>
            </a:r>
            <a:r>
              <a:rPr lang="ko-KR" altLang="en-US" sz="1050" b="1" dirty="0">
                <a:solidFill>
                  <a:srgbClr val="FF0000"/>
                </a:solidFill>
              </a:rPr>
              <a:t>에 부착</a:t>
            </a:r>
            <a:endParaRPr lang="en-US" altLang="ko-KR" sz="1050" b="1" dirty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50" b="1" dirty="0">
                <a:solidFill>
                  <a:srgbClr val="FF0000"/>
                </a:solidFill>
              </a:rPr>
              <a:t>AC</a:t>
            </a:r>
            <a:r>
              <a:rPr lang="ko-KR" altLang="en-US" sz="1050" b="1" dirty="0">
                <a:solidFill>
                  <a:srgbClr val="FF0000"/>
                </a:solidFill>
              </a:rPr>
              <a:t> 전원 케이블 연결 시 </a:t>
            </a:r>
            <a:r>
              <a:rPr lang="en-US" altLang="ko-KR" sz="1050" b="1" dirty="0">
                <a:solidFill>
                  <a:srgbClr val="FF0000"/>
                </a:solidFill>
              </a:rPr>
              <a:t>2</a:t>
            </a:r>
            <a:r>
              <a:rPr lang="ko-KR" altLang="en-US" sz="1050" b="1" dirty="0">
                <a:solidFill>
                  <a:srgbClr val="FF0000"/>
                </a:solidFill>
              </a:rPr>
              <a:t>구 필요</a:t>
            </a:r>
            <a:endParaRPr lang="en-US" altLang="ko-KR" sz="105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697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84094A-397A-B2BF-FFBF-11FD81243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C93236B7-9219-7DA6-C506-6EAC06B4B7B0}"/>
              </a:ext>
            </a:extLst>
          </p:cNvPr>
          <p:cNvSpPr/>
          <p:nvPr/>
        </p:nvSpPr>
        <p:spPr>
          <a:xfrm>
            <a:off x="358047" y="3690246"/>
            <a:ext cx="43941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defTabSz="938467">
              <a:buFont typeface="Wingdings"/>
              <a:buChar char="§"/>
              <a:defRPr/>
            </a:pPr>
            <a:r>
              <a:rPr lang="ko-KR" altLang="en-US" sz="1600" b="1" dirty="0">
                <a:latin typeface="+mn-ea"/>
                <a:cs typeface="Pretendard Bold"/>
              </a:rPr>
              <a:t>센서 범위에 따른 자동 공청모드 </a:t>
            </a:r>
            <a:r>
              <a:rPr lang="ko-KR" altLang="en-US" sz="1600" b="1" dirty="0" err="1">
                <a:latin typeface="+mn-ea"/>
                <a:cs typeface="Pretendard Bold"/>
              </a:rPr>
              <a:t>풍량</a:t>
            </a:r>
            <a:r>
              <a:rPr lang="ko-KR" altLang="en-US" sz="1600" b="1" dirty="0">
                <a:latin typeface="+mn-ea"/>
                <a:cs typeface="Pretendard Bold"/>
              </a:rPr>
              <a:t> 단계</a:t>
            </a:r>
            <a:endParaRPr lang="en-US" altLang="ko-KR" sz="1600" b="1" dirty="0">
              <a:latin typeface="+mn-ea"/>
              <a:cs typeface="Pretendard Bold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69CCB44B-4BBB-3477-636E-5E3310AA058C}"/>
              </a:ext>
            </a:extLst>
          </p:cNvPr>
          <p:cNvSpPr/>
          <p:nvPr/>
        </p:nvSpPr>
        <p:spPr>
          <a:xfrm>
            <a:off x="358047" y="612940"/>
            <a:ext cx="29466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defTabSz="938467">
              <a:buFont typeface="Wingdings" panose="05000000000000000000" pitchFamily="2" charset="2"/>
              <a:buChar char="§"/>
            </a:pPr>
            <a:r>
              <a:rPr lang="ko-KR" altLang="en-US" sz="1600" b="1" dirty="0" err="1">
                <a:latin typeface="+mn-ea"/>
                <a:cs typeface="Pretendard Bold" panose="02000803000000020004" pitchFamily="2" charset="-127"/>
              </a:rPr>
              <a:t>통합공기질</a:t>
            </a:r>
            <a:r>
              <a:rPr lang="ko-KR" altLang="en-US" sz="1600" b="1" dirty="0">
                <a:latin typeface="+mn-ea"/>
                <a:cs typeface="Pretendard Bold" panose="02000803000000020004" pitchFamily="2" charset="-127"/>
              </a:rPr>
              <a:t> 센서 측정 범위</a:t>
            </a:r>
            <a:endParaRPr lang="en-US" altLang="ko-KR" sz="1600" b="1" dirty="0">
              <a:latin typeface="+mn-ea"/>
              <a:cs typeface="Pretendard Bold" panose="02000803000000020004" pitchFamily="2" charset="-127"/>
            </a:endParaRPr>
          </a:p>
        </p:txBody>
      </p:sp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31E2726B-CE35-8973-DD0F-0F43C74112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306728"/>
              </p:ext>
            </p:extLst>
          </p:nvPr>
        </p:nvGraphicFramePr>
        <p:xfrm>
          <a:off x="457362" y="951494"/>
          <a:ext cx="6514938" cy="2615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16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71646">
                  <a:extLst>
                    <a:ext uri="{9D8B030D-6E8A-4147-A177-3AD203B41FA5}">
                      <a16:colId xmlns:a16="http://schemas.microsoft.com/office/drawing/2014/main" val="3566870170"/>
                    </a:ext>
                  </a:extLst>
                </a:gridCol>
              </a:tblGrid>
              <a:tr h="30358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/>
                        <a:t>센서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/>
                        <a:t>범위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/>
                        <a:t>오차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5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/>
                        <a:t>CO2 (ppm)</a:t>
                      </a:r>
                      <a:endParaRPr lang="ko-KR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0 ~ 40,000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400</a:t>
                      </a:r>
                      <a:r>
                        <a:rPr lang="en-US" altLang="ko-KR" sz="1200" baseline="0" dirty="0"/>
                        <a:t> ~ 1,000 : </a:t>
                      </a:r>
                      <a:r>
                        <a:rPr lang="en-US" altLang="ko-KR" sz="1200" dirty="0"/>
                        <a:t>±</a:t>
                      </a:r>
                      <a:r>
                        <a:rPr lang="en-US" altLang="ko-KR" sz="1200" baseline="0" dirty="0"/>
                        <a:t>50</a:t>
                      </a:r>
                    </a:p>
                    <a:p>
                      <a:pPr algn="ctr" latinLnBrk="1"/>
                      <a:r>
                        <a:rPr lang="en-US" altLang="ko-KR" sz="1200" baseline="0" dirty="0"/>
                        <a:t>1,001 ~ 2,000 : </a:t>
                      </a:r>
                      <a:r>
                        <a:rPr lang="en-US" altLang="ko-KR" sz="1200" dirty="0"/>
                        <a:t>±</a:t>
                      </a:r>
                      <a:r>
                        <a:rPr lang="en-US" altLang="ko-KR" sz="1200" baseline="0" dirty="0"/>
                        <a:t>50</a:t>
                      </a:r>
                    </a:p>
                    <a:p>
                      <a:pPr algn="ctr" latinLnBrk="1"/>
                      <a:r>
                        <a:rPr lang="en-US" altLang="ko-KR" sz="1200" baseline="0" dirty="0"/>
                        <a:t>2,001 ~ 5,000 : </a:t>
                      </a:r>
                      <a:r>
                        <a:rPr lang="en-US" altLang="ko-KR" sz="1200" dirty="0"/>
                        <a:t>±</a:t>
                      </a:r>
                      <a:r>
                        <a:rPr lang="en-US" altLang="ko-KR" sz="1200" baseline="0" dirty="0"/>
                        <a:t>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6023637"/>
                  </a:ext>
                </a:extLst>
              </a:tr>
              <a:tr h="3035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/>
                        <a:t>VOC</a:t>
                      </a:r>
                      <a:endParaRPr lang="ko-KR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1 ~ 500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583"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/>
                        <a:t>PM 2.5 (</a:t>
                      </a:r>
                      <a:r>
                        <a:rPr lang="en-US" altLang="ko-KR" sz="1200" b="1" dirty="0">
                          <a:latin typeface="맑은 고딕"/>
                          <a:ea typeface="+mn-ea"/>
                        </a:rPr>
                        <a:t>㎍/㎥)</a:t>
                      </a:r>
                      <a:endParaRPr lang="ko-KR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0 ~ 1,000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0 ~ 100 : ±5</a:t>
                      </a:r>
                    </a:p>
                    <a:p>
                      <a:pPr algn="ctr" latinLnBrk="1"/>
                      <a:r>
                        <a:rPr lang="en-US" altLang="ko-KR" sz="1200" dirty="0"/>
                        <a:t>100 ~,1000 : ±10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8866632"/>
                  </a:ext>
                </a:extLst>
              </a:tr>
              <a:tr h="303583"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1200" b="1" dirty="0">
                          <a:latin typeface="맑은 고딕"/>
                          <a:ea typeface="+mn-ea"/>
                        </a:rPr>
                        <a:t>PM 10 </a:t>
                      </a:r>
                      <a:r>
                        <a:rPr lang="en-US" altLang="ko-KR" sz="1200" b="1" dirty="0"/>
                        <a:t>(</a:t>
                      </a:r>
                      <a:r>
                        <a:rPr lang="en-US" altLang="ko-KR" sz="1200" b="1" dirty="0">
                          <a:latin typeface="맑은 고딕"/>
                          <a:ea typeface="+mn-ea"/>
                        </a:rPr>
                        <a:t>㎍/㎥)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1200" dirty="0"/>
                        <a:t>0 ~ 1,000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1200" dirty="0"/>
                        <a:t>±25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583"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1200" b="1" dirty="0">
                          <a:latin typeface="맑은 고딕"/>
                          <a:ea typeface="+mn-ea"/>
                        </a:rPr>
                        <a:t>Temperature (℃)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200" dirty="0"/>
                        <a:t>사양서에 </a:t>
                      </a:r>
                      <a:r>
                        <a:rPr lang="ko-KR" altLang="en-US" sz="1200" dirty="0" err="1"/>
                        <a:t>미기재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/>
                        <a:t>±0.45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9507673"/>
                  </a:ext>
                </a:extLst>
              </a:tr>
              <a:tr h="303583"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1200" b="1" dirty="0">
                          <a:latin typeface="맑은 고딕"/>
                          <a:ea typeface="+mn-ea"/>
                        </a:rPr>
                        <a:t>Humidity (%RH)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/>
                        <a:t>사양서에 </a:t>
                      </a:r>
                      <a:r>
                        <a:rPr lang="ko-KR" altLang="en-US" sz="1200" dirty="0" err="1"/>
                        <a:t>미기재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/>
                        <a:t>±4.5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6440910"/>
                  </a:ext>
                </a:extLst>
              </a:tr>
            </a:tbl>
          </a:graphicData>
        </a:graphic>
      </p:graphicFrame>
      <p:sp>
        <p:nvSpPr>
          <p:cNvPr id="2" name="직사각형 1">
            <a:extLst>
              <a:ext uri="{FF2B5EF4-FFF2-40B4-BE49-F238E27FC236}">
                <a16:creationId xmlns:a16="http://schemas.microsoft.com/office/drawing/2014/main" id="{25417DB7-C0D2-AD43-7D01-0A37E724ADC8}"/>
              </a:ext>
            </a:extLst>
          </p:cNvPr>
          <p:cNvSpPr/>
          <p:nvPr/>
        </p:nvSpPr>
        <p:spPr>
          <a:xfrm>
            <a:off x="358047" y="214599"/>
            <a:ext cx="3459601" cy="369332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defTabSz="938467"/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개발 사양서 </a:t>
            </a:r>
            <a:r>
              <a:rPr lang="en-US" altLang="ko-KR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- </a:t>
            </a:r>
            <a:r>
              <a:rPr lang="ko-KR" altLang="en-US" b="1" dirty="0" err="1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각실제어</a:t>
            </a:r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 시스템</a:t>
            </a:r>
            <a:endParaRPr lang="en-US" altLang="ko-KR" b="1" dirty="0">
              <a:solidFill>
                <a:schemeClr val="bg1">
                  <a:lumMod val="50000"/>
                </a:schemeClr>
              </a:solidFill>
              <a:latin typeface="+mn-ea"/>
              <a:cs typeface="Pretendard Bold" panose="02000803000000020004" pitchFamily="2" charset="-127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9D8EBE21-DA41-E008-62B8-348CD8531A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141209"/>
              </p:ext>
            </p:extLst>
          </p:nvPr>
        </p:nvGraphicFramePr>
        <p:xfrm>
          <a:off x="457362" y="4028800"/>
          <a:ext cx="7337898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2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2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29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29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29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2983">
                  <a:extLst>
                    <a:ext uri="{9D8B030D-6E8A-4147-A177-3AD203B41FA5}">
                      <a16:colId xmlns:a16="http://schemas.microsoft.com/office/drawing/2014/main" val="20601407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센서 </a:t>
                      </a:r>
                      <a:r>
                        <a:rPr lang="en-US" altLang="ko-KR" sz="1100" baseline="0" dirty="0"/>
                        <a:t> /  </a:t>
                      </a:r>
                      <a:r>
                        <a:rPr lang="ko-KR" altLang="en-US" sz="1100" baseline="0" dirty="0" err="1"/>
                        <a:t>풍량단계</a:t>
                      </a:r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정지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1</a:t>
                      </a:r>
                      <a:r>
                        <a:rPr lang="ko-KR" altLang="en-US" sz="1100" dirty="0"/>
                        <a:t>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2</a:t>
                      </a:r>
                      <a:r>
                        <a:rPr lang="ko-KR" altLang="en-US" sz="1100" dirty="0"/>
                        <a:t>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3</a:t>
                      </a:r>
                      <a:r>
                        <a:rPr lang="ko-KR" altLang="en-US" sz="1100" dirty="0"/>
                        <a:t>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4</a:t>
                      </a:r>
                      <a:r>
                        <a:rPr lang="ko-KR" altLang="en-US" sz="1100" dirty="0"/>
                        <a:t>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1100" b="1" dirty="0"/>
                        <a:t>PM2.5</a:t>
                      </a:r>
                      <a:r>
                        <a:rPr lang="ko-KR" altLang="en-US" sz="1100" b="1" dirty="0"/>
                        <a:t> </a:t>
                      </a:r>
                      <a:r>
                        <a:rPr lang="en-US" altLang="ko-KR" sz="1100" b="1" dirty="0"/>
                        <a:t>(</a:t>
                      </a:r>
                      <a:r>
                        <a:rPr lang="en-US" altLang="ko-KR" sz="1100" b="1" dirty="0">
                          <a:latin typeface="맑은 고딕"/>
                          <a:ea typeface="+mn-ea"/>
                        </a:rPr>
                        <a:t>㎍/㎥)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1100" dirty="0"/>
                        <a:t>0 ~ 14</a:t>
                      </a:r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1100" dirty="0"/>
                        <a:t>15</a:t>
                      </a:r>
                      <a:r>
                        <a:rPr lang="ko-KR" altLang="en-US" sz="1100" dirty="0"/>
                        <a:t> </a:t>
                      </a:r>
                      <a:r>
                        <a:rPr lang="en-US" altLang="ko-KR" sz="1100" dirty="0"/>
                        <a:t>~</a:t>
                      </a:r>
                      <a:r>
                        <a:rPr lang="ko-KR" altLang="en-US" sz="1100" dirty="0"/>
                        <a:t> </a:t>
                      </a:r>
                      <a:r>
                        <a:rPr lang="en-US" altLang="ko-KR" sz="1100" dirty="0"/>
                        <a:t>29</a:t>
                      </a:r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1100" dirty="0"/>
                        <a:t>30 ~ 49</a:t>
                      </a:r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1100" dirty="0"/>
                        <a:t>50 ~ 69</a:t>
                      </a:r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1100" dirty="0"/>
                        <a:t>70 ~</a:t>
                      </a:r>
                      <a:endParaRPr lang="ko-KR" alt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직사각형 4">
            <a:extLst>
              <a:ext uri="{FF2B5EF4-FFF2-40B4-BE49-F238E27FC236}">
                <a16:creationId xmlns:a16="http://schemas.microsoft.com/office/drawing/2014/main" id="{32241681-B74F-2C19-289E-8B61B2719AB3}"/>
              </a:ext>
            </a:extLst>
          </p:cNvPr>
          <p:cNvSpPr/>
          <p:nvPr/>
        </p:nvSpPr>
        <p:spPr>
          <a:xfrm>
            <a:off x="365667" y="4696086"/>
            <a:ext cx="39116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defTabSz="938467">
              <a:buFont typeface="Wingdings"/>
              <a:buChar char="§"/>
              <a:defRPr/>
            </a:pPr>
            <a:r>
              <a:rPr lang="ko-KR" altLang="en-US" sz="1600" b="1" dirty="0">
                <a:latin typeface="+mn-ea"/>
                <a:cs typeface="Pretendard Bold"/>
              </a:rPr>
              <a:t>센서 범위에 따른 환기모드 </a:t>
            </a:r>
            <a:r>
              <a:rPr lang="ko-KR" altLang="en-US" sz="1600" b="1" dirty="0" err="1">
                <a:latin typeface="+mn-ea"/>
                <a:cs typeface="Pretendard Bold"/>
              </a:rPr>
              <a:t>풍량</a:t>
            </a:r>
            <a:r>
              <a:rPr lang="ko-KR" altLang="en-US" sz="1600" b="1" dirty="0">
                <a:latin typeface="+mn-ea"/>
                <a:cs typeface="Pretendard Bold"/>
              </a:rPr>
              <a:t> 단계</a:t>
            </a:r>
            <a:endParaRPr lang="en-US" altLang="ko-KR" sz="1600" b="1" dirty="0">
              <a:latin typeface="+mn-ea"/>
              <a:cs typeface="Pretendard 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FC4F4E-75DE-2A49-D8F6-C373C7A8B9FD}"/>
              </a:ext>
            </a:extLst>
          </p:cNvPr>
          <p:cNvSpPr txBox="1"/>
          <p:nvPr/>
        </p:nvSpPr>
        <p:spPr>
          <a:xfrm>
            <a:off x="457362" y="5070031"/>
            <a:ext cx="3754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latin typeface="+mj-ea"/>
                <a:ea typeface="+mj-ea"/>
              </a:rPr>
              <a:t>&gt; </a:t>
            </a:r>
            <a:r>
              <a:rPr lang="ko-KR" altLang="en-US" sz="1200" b="1" dirty="0">
                <a:latin typeface="+mj-ea"/>
                <a:ea typeface="+mj-ea"/>
              </a:rPr>
              <a:t>모드별 오염 단계 및 </a:t>
            </a:r>
            <a:r>
              <a:rPr lang="ko-KR" altLang="en-US" sz="1200" b="1" dirty="0" err="1">
                <a:latin typeface="+mj-ea"/>
                <a:ea typeface="+mj-ea"/>
              </a:rPr>
              <a:t>히스테리시스</a:t>
            </a:r>
            <a:r>
              <a:rPr lang="ko-KR" altLang="en-US" sz="1200" b="1" dirty="0">
                <a:latin typeface="+mj-ea"/>
                <a:ea typeface="+mj-ea"/>
              </a:rPr>
              <a:t> 기준표에 따름</a:t>
            </a:r>
          </a:p>
        </p:txBody>
      </p:sp>
    </p:spTree>
    <p:extLst>
      <p:ext uri="{BB962C8B-B14F-4D97-AF65-F5344CB8AC3E}">
        <p14:creationId xmlns:p14="http://schemas.microsoft.com/office/powerpoint/2010/main" val="3504302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1639" y="930933"/>
            <a:ext cx="9446734" cy="181588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171450" lvl="0" indent="-171450">
              <a:buFont typeface="Arial"/>
              <a:buChar char="•"/>
              <a:defRPr/>
            </a:pPr>
            <a:r>
              <a:rPr lang="ko-KR" altLang="en-US" sz="1200" b="1" dirty="0">
                <a:latin typeface="+mj-ea"/>
                <a:ea typeface="+mj-ea"/>
              </a:rPr>
              <a:t>전원 </a:t>
            </a:r>
            <a:r>
              <a:rPr lang="en-US" altLang="ko-KR" sz="1200" b="1" dirty="0">
                <a:latin typeface="+mj-ea"/>
                <a:ea typeface="+mj-ea"/>
              </a:rPr>
              <a:t>ON/OFF</a:t>
            </a:r>
          </a:p>
          <a:p>
            <a:pPr lvl="0">
              <a:defRPr/>
            </a:pPr>
            <a:r>
              <a:rPr lang="en-US" altLang="ko-KR" sz="1000" dirty="0">
                <a:latin typeface="+mj-ea"/>
                <a:ea typeface="+mj-ea"/>
              </a:rPr>
              <a:t>   - AC </a:t>
            </a:r>
            <a:r>
              <a:rPr lang="ko-KR" altLang="en-US" sz="1000" dirty="0">
                <a:latin typeface="+mj-ea"/>
                <a:ea typeface="+mj-ea"/>
              </a:rPr>
              <a:t>전원 </a:t>
            </a:r>
            <a:r>
              <a:rPr lang="en-US" altLang="ko-KR" sz="1000" dirty="0">
                <a:latin typeface="+mj-ea"/>
                <a:ea typeface="+mj-ea"/>
              </a:rPr>
              <a:t>ON</a:t>
            </a:r>
            <a:r>
              <a:rPr lang="ko-KR" altLang="en-US" sz="1000" dirty="0">
                <a:latin typeface="+mj-ea"/>
                <a:ea typeface="+mj-ea"/>
              </a:rPr>
              <a:t>시 </a:t>
            </a:r>
            <a:r>
              <a:rPr lang="ko-KR" altLang="en-US" sz="1000" dirty="0" err="1">
                <a:latin typeface="+mj-ea"/>
                <a:ea typeface="+mj-ea"/>
              </a:rPr>
              <a:t>디퓨저의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ko-KR" altLang="en-US" sz="1000" dirty="0" err="1">
                <a:latin typeface="+mj-ea"/>
                <a:ea typeface="+mj-ea"/>
              </a:rPr>
              <a:t>댐퍼는</a:t>
            </a:r>
            <a:r>
              <a:rPr lang="ko-KR" altLang="en-US" sz="1000" dirty="0">
                <a:latin typeface="+mj-ea"/>
                <a:ea typeface="+mj-ea"/>
              </a:rPr>
              <a:t> 모두 닫힘</a:t>
            </a:r>
            <a:r>
              <a:rPr lang="en-US" altLang="ko-KR" sz="1000" dirty="0">
                <a:latin typeface="+mj-ea"/>
                <a:ea typeface="+mj-ea"/>
              </a:rPr>
              <a:t>, LED</a:t>
            </a:r>
            <a:r>
              <a:rPr lang="ko-KR" altLang="en-US" sz="1000" dirty="0">
                <a:latin typeface="+mj-ea"/>
                <a:ea typeface="+mj-ea"/>
              </a:rPr>
              <a:t>는 꺼짐</a:t>
            </a:r>
            <a:endParaRPr lang="en-US" altLang="ko-KR" sz="1000" dirty="0">
              <a:latin typeface="+mj-ea"/>
              <a:ea typeface="+mj-ea"/>
            </a:endParaRPr>
          </a:p>
          <a:p>
            <a:pPr lvl="0">
              <a:defRPr/>
            </a:pPr>
            <a:r>
              <a:rPr lang="en-US" altLang="ko-KR" sz="1000" dirty="0">
                <a:latin typeface="+mj-ea"/>
                <a:ea typeface="+mj-ea"/>
              </a:rPr>
              <a:t>   - </a:t>
            </a:r>
            <a:r>
              <a:rPr lang="ko-KR" altLang="en-US" sz="1000" dirty="0" err="1">
                <a:latin typeface="+mj-ea"/>
                <a:ea typeface="+mj-ea"/>
              </a:rPr>
              <a:t>룸컨</a:t>
            </a:r>
            <a:r>
              <a:rPr lang="ko-KR" altLang="en-US" sz="1000" dirty="0">
                <a:latin typeface="+mj-ea"/>
                <a:ea typeface="+mj-ea"/>
              </a:rPr>
              <a:t> 전원 </a:t>
            </a:r>
            <a:r>
              <a:rPr lang="en-US" altLang="ko-KR" sz="1000" dirty="0">
                <a:latin typeface="+mj-ea"/>
                <a:ea typeface="+mj-ea"/>
              </a:rPr>
              <a:t>ON </a:t>
            </a:r>
            <a:r>
              <a:rPr lang="ko-KR" altLang="en-US" sz="1000" dirty="0">
                <a:latin typeface="+mj-ea"/>
                <a:ea typeface="+mj-ea"/>
              </a:rPr>
              <a:t>시</a:t>
            </a:r>
            <a:r>
              <a:rPr lang="en-US" altLang="ko-KR" sz="1000" dirty="0">
                <a:latin typeface="+mj-ea"/>
                <a:ea typeface="+mj-ea"/>
              </a:rPr>
              <a:t>, </a:t>
            </a:r>
            <a:r>
              <a:rPr lang="ko-KR" altLang="en-US" sz="1000" dirty="0">
                <a:latin typeface="+mj-ea"/>
                <a:ea typeface="+mj-ea"/>
              </a:rPr>
              <a:t>환기 </a:t>
            </a:r>
            <a:r>
              <a:rPr lang="en-US" altLang="ko-KR" sz="1000" dirty="0">
                <a:latin typeface="+mj-ea"/>
                <a:ea typeface="+mj-ea"/>
              </a:rPr>
              <a:t>(</a:t>
            </a:r>
            <a:r>
              <a:rPr lang="ko-KR" altLang="en-US" sz="1000" dirty="0">
                <a:latin typeface="+mj-ea"/>
                <a:ea typeface="+mj-ea"/>
              </a:rPr>
              <a:t>수동</a:t>
            </a:r>
            <a:r>
              <a:rPr lang="en-US" altLang="ko-KR" sz="1000" dirty="0">
                <a:latin typeface="+mj-ea"/>
                <a:ea typeface="+mj-ea"/>
              </a:rPr>
              <a:t>) </a:t>
            </a:r>
            <a:r>
              <a:rPr lang="ko-KR" altLang="en-US" sz="1000" dirty="0">
                <a:latin typeface="+mj-ea"/>
                <a:ea typeface="+mj-ea"/>
              </a:rPr>
              <a:t>모드 동작</a:t>
            </a:r>
            <a:r>
              <a:rPr lang="en-US" altLang="ko-KR" sz="1000" dirty="0">
                <a:latin typeface="+mj-ea"/>
                <a:ea typeface="+mj-ea"/>
              </a:rPr>
              <a:t>. </a:t>
            </a:r>
            <a:r>
              <a:rPr lang="ko-KR" altLang="en-US" sz="1000" dirty="0" err="1">
                <a:latin typeface="+mj-ea"/>
                <a:ea typeface="+mj-ea"/>
              </a:rPr>
              <a:t>디퓨저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ko-KR" altLang="en-US" sz="1000" dirty="0" err="1">
                <a:latin typeface="+mj-ea"/>
                <a:ea typeface="+mj-ea"/>
              </a:rPr>
              <a:t>댐퍼는</a:t>
            </a:r>
            <a:r>
              <a:rPr lang="ko-KR" altLang="en-US" sz="1000" dirty="0">
                <a:latin typeface="+mj-ea"/>
                <a:ea typeface="+mj-ea"/>
              </a:rPr>
              <a:t> 모두 열림</a:t>
            </a:r>
            <a:r>
              <a:rPr lang="en-US" altLang="ko-KR" sz="1000" dirty="0">
                <a:latin typeface="+mj-ea"/>
                <a:ea typeface="+mj-ea"/>
              </a:rPr>
              <a:t>. </a:t>
            </a:r>
            <a:r>
              <a:rPr lang="ko-KR" altLang="en-US" sz="1000" dirty="0" err="1">
                <a:latin typeface="+mj-ea"/>
                <a:ea typeface="+mj-ea"/>
              </a:rPr>
              <a:t>디퓨저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en-US" altLang="ko-KR" sz="1000" dirty="0">
                <a:latin typeface="+mj-ea"/>
                <a:ea typeface="+mj-ea"/>
              </a:rPr>
              <a:t>LED</a:t>
            </a:r>
            <a:r>
              <a:rPr lang="ko-KR" altLang="en-US" sz="1000" dirty="0">
                <a:latin typeface="+mj-ea"/>
                <a:ea typeface="+mj-ea"/>
              </a:rPr>
              <a:t>도 모두 </a:t>
            </a:r>
            <a:r>
              <a:rPr lang="ko-KR" altLang="en-US" sz="1000" dirty="0" err="1">
                <a:latin typeface="+mj-ea"/>
                <a:ea typeface="+mj-ea"/>
              </a:rPr>
              <a:t>켜짐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en-US" altLang="ko-KR" sz="1000" dirty="0">
                <a:latin typeface="+mj-ea"/>
                <a:ea typeface="+mj-ea"/>
              </a:rPr>
              <a:t>(</a:t>
            </a:r>
            <a:r>
              <a:rPr lang="ko-KR" altLang="en-US" sz="1000" dirty="0" err="1">
                <a:latin typeface="+mj-ea"/>
                <a:ea typeface="+mj-ea"/>
              </a:rPr>
              <a:t>디밍값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en-US" altLang="ko-KR" sz="1000" dirty="0">
                <a:latin typeface="+mj-ea"/>
                <a:ea typeface="+mj-ea"/>
              </a:rPr>
              <a:t>9)</a:t>
            </a:r>
          </a:p>
          <a:p>
            <a:pPr lvl="0">
              <a:defRPr/>
            </a:pPr>
            <a:r>
              <a:rPr lang="en-US" altLang="ko-KR" sz="1000" dirty="0">
                <a:latin typeface="+mj-ea"/>
                <a:ea typeface="+mj-ea"/>
              </a:rPr>
              <a:t>   - </a:t>
            </a:r>
            <a:r>
              <a:rPr lang="ko-KR" altLang="en-US" sz="1000" dirty="0" err="1">
                <a:latin typeface="+mj-ea"/>
                <a:ea typeface="+mj-ea"/>
              </a:rPr>
              <a:t>룸컨</a:t>
            </a:r>
            <a:r>
              <a:rPr lang="ko-KR" altLang="en-US" sz="1000" dirty="0">
                <a:latin typeface="+mj-ea"/>
                <a:ea typeface="+mj-ea"/>
              </a:rPr>
              <a:t> 전원 </a:t>
            </a:r>
            <a:r>
              <a:rPr lang="en-US" altLang="ko-KR" sz="1000" dirty="0">
                <a:latin typeface="+mj-ea"/>
                <a:ea typeface="+mj-ea"/>
              </a:rPr>
              <a:t>OFF, </a:t>
            </a:r>
            <a:r>
              <a:rPr lang="ko-KR" altLang="en-US" sz="1000" dirty="0">
                <a:latin typeface="+mj-ea"/>
                <a:ea typeface="+mj-ea"/>
              </a:rPr>
              <a:t>월패드에서 </a:t>
            </a:r>
            <a:r>
              <a:rPr lang="en-US" altLang="ko-KR" sz="1000" dirty="0">
                <a:latin typeface="+mj-ea"/>
                <a:ea typeface="+mj-ea"/>
              </a:rPr>
              <a:t>OFF</a:t>
            </a:r>
            <a:r>
              <a:rPr lang="ko-KR" altLang="en-US" sz="1000" dirty="0">
                <a:latin typeface="+mj-ea"/>
                <a:ea typeface="+mj-ea"/>
              </a:rPr>
              <a:t>시 </a:t>
            </a:r>
            <a:r>
              <a:rPr lang="ko-KR" altLang="en-US" sz="1000" dirty="0" err="1">
                <a:latin typeface="+mj-ea"/>
                <a:ea typeface="+mj-ea"/>
              </a:rPr>
              <a:t>디퓨저의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ko-KR" altLang="en-US" sz="1000" dirty="0" err="1">
                <a:latin typeface="+mj-ea"/>
                <a:ea typeface="+mj-ea"/>
              </a:rPr>
              <a:t>댐퍼도</a:t>
            </a:r>
            <a:r>
              <a:rPr lang="ko-KR" altLang="en-US" sz="1000" dirty="0">
                <a:latin typeface="+mj-ea"/>
                <a:ea typeface="+mj-ea"/>
              </a:rPr>
              <a:t> 모두 닫힘</a:t>
            </a:r>
            <a:r>
              <a:rPr lang="en-US" altLang="ko-KR" sz="1000" dirty="0">
                <a:latin typeface="+mj-ea"/>
                <a:ea typeface="+mj-ea"/>
              </a:rPr>
              <a:t>, </a:t>
            </a:r>
            <a:r>
              <a:rPr lang="ko-KR" altLang="en-US" sz="1000" dirty="0" err="1">
                <a:latin typeface="+mj-ea"/>
                <a:ea typeface="+mj-ea"/>
              </a:rPr>
              <a:t>디퓨저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en-US" altLang="ko-KR" sz="1000" dirty="0">
                <a:latin typeface="+mj-ea"/>
                <a:ea typeface="+mj-ea"/>
              </a:rPr>
              <a:t>LED</a:t>
            </a:r>
            <a:r>
              <a:rPr lang="ko-KR" altLang="en-US" sz="1000" dirty="0">
                <a:latin typeface="+mj-ea"/>
                <a:ea typeface="+mj-ea"/>
              </a:rPr>
              <a:t>는 꺼짐</a:t>
            </a:r>
            <a:endParaRPr lang="en-US" altLang="ko-KR" sz="1000" dirty="0">
              <a:latin typeface="+mj-ea"/>
              <a:ea typeface="+mj-ea"/>
            </a:endParaRPr>
          </a:p>
          <a:p>
            <a:pPr lvl="0">
              <a:defRPr/>
            </a:pPr>
            <a:endParaRPr lang="en-US" altLang="ko-KR" sz="1000" dirty="0">
              <a:latin typeface="+mj-ea"/>
              <a:ea typeface="+mj-ea"/>
            </a:endParaRPr>
          </a:p>
          <a:p>
            <a:pPr lvl="0">
              <a:defRPr/>
            </a:pPr>
            <a:r>
              <a:rPr lang="en-US" altLang="ko-KR" sz="1000" dirty="0">
                <a:latin typeface="+mj-ea"/>
                <a:ea typeface="+mj-ea"/>
              </a:rPr>
              <a:t>   - </a:t>
            </a:r>
            <a:r>
              <a:rPr lang="ko-KR" altLang="en-US" sz="1000" dirty="0" err="1">
                <a:latin typeface="+mj-ea"/>
                <a:ea typeface="+mj-ea"/>
              </a:rPr>
              <a:t>디퓨저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ko-KR" altLang="en-US" sz="1000" dirty="0" err="1">
                <a:latin typeface="+mj-ea"/>
                <a:ea typeface="+mj-ea"/>
              </a:rPr>
              <a:t>댐퍼는</a:t>
            </a:r>
            <a:r>
              <a:rPr lang="ko-KR" altLang="en-US" sz="1000" dirty="0">
                <a:latin typeface="+mj-ea"/>
                <a:ea typeface="+mj-ea"/>
              </a:rPr>
              <a:t> 자동을 제외한 동작모드에서 전실 모두 열림</a:t>
            </a:r>
            <a:r>
              <a:rPr lang="en-US" altLang="ko-KR" sz="1000" dirty="0">
                <a:latin typeface="+mj-ea"/>
                <a:ea typeface="+mj-ea"/>
              </a:rPr>
              <a:t>.</a:t>
            </a:r>
          </a:p>
          <a:p>
            <a:pPr lvl="0">
              <a:defRPr/>
            </a:pPr>
            <a:r>
              <a:rPr lang="en-US" altLang="ko-KR" sz="1000" dirty="0">
                <a:latin typeface="+mj-ea"/>
                <a:ea typeface="+mj-ea"/>
              </a:rPr>
              <a:t>   - </a:t>
            </a:r>
            <a:r>
              <a:rPr lang="ko-KR" altLang="en-US" sz="1000" dirty="0">
                <a:latin typeface="+mj-ea"/>
                <a:ea typeface="+mj-ea"/>
              </a:rPr>
              <a:t>자동모드에서 각실에서 </a:t>
            </a:r>
            <a:r>
              <a:rPr lang="ko-KR" altLang="en-US" sz="1000" dirty="0" err="1">
                <a:latin typeface="+mj-ea"/>
                <a:ea typeface="+mj-ea"/>
              </a:rPr>
              <a:t>디퓨저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ko-KR" altLang="en-US" sz="1000" dirty="0" err="1">
                <a:latin typeface="+mj-ea"/>
                <a:ea typeface="+mj-ea"/>
              </a:rPr>
              <a:t>댐퍼를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en-US" altLang="ko-KR" sz="1000" dirty="0">
                <a:latin typeface="+mj-ea"/>
                <a:ea typeface="+mj-ea"/>
              </a:rPr>
              <a:t>ON &gt; OFF</a:t>
            </a:r>
            <a:r>
              <a:rPr lang="ko-KR" altLang="en-US" sz="1000" dirty="0">
                <a:latin typeface="+mj-ea"/>
                <a:ea typeface="+mj-ea"/>
              </a:rPr>
              <a:t>하면 해당 </a:t>
            </a:r>
            <a:r>
              <a:rPr lang="ko-KR" altLang="en-US" sz="1000" dirty="0" err="1">
                <a:latin typeface="+mj-ea"/>
                <a:ea typeface="+mj-ea"/>
              </a:rPr>
              <a:t>각실만</a:t>
            </a:r>
            <a:r>
              <a:rPr lang="ko-KR" altLang="en-US" sz="1000" dirty="0">
                <a:latin typeface="+mj-ea"/>
                <a:ea typeface="+mj-ea"/>
              </a:rPr>
              <a:t> 제외하고 </a:t>
            </a:r>
            <a:r>
              <a:rPr lang="ko-KR" altLang="en-US" sz="1000" dirty="0" err="1">
                <a:latin typeface="+mj-ea"/>
                <a:ea typeface="+mj-ea"/>
              </a:rPr>
              <a:t>자동로직</a:t>
            </a:r>
            <a:r>
              <a:rPr lang="ko-KR" altLang="en-US" sz="1000" dirty="0">
                <a:latin typeface="+mj-ea"/>
                <a:ea typeface="+mj-ea"/>
              </a:rPr>
              <a:t> 다시 계산 적용</a:t>
            </a:r>
            <a:r>
              <a:rPr lang="en-US" altLang="ko-KR" sz="1000" dirty="0">
                <a:latin typeface="+mj-ea"/>
                <a:ea typeface="+mj-ea"/>
              </a:rPr>
              <a:t>, </a:t>
            </a:r>
            <a:r>
              <a:rPr lang="ko-KR" altLang="en-US" sz="1000" dirty="0" err="1">
                <a:latin typeface="+mj-ea"/>
                <a:ea typeface="+mj-ea"/>
              </a:rPr>
              <a:t>디퓨저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ko-KR" altLang="en-US" sz="1000" dirty="0" err="1">
                <a:latin typeface="+mj-ea"/>
                <a:ea typeface="+mj-ea"/>
              </a:rPr>
              <a:t>댐퍼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en-US" altLang="ko-KR" sz="1000" dirty="0">
                <a:latin typeface="+mj-ea"/>
                <a:ea typeface="+mj-ea"/>
              </a:rPr>
              <a:t>OFF &gt; ON</a:t>
            </a:r>
            <a:r>
              <a:rPr lang="ko-KR" altLang="en-US" sz="1000" dirty="0">
                <a:latin typeface="+mj-ea"/>
                <a:ea typeface="+mj-ea"/>
              </a:rPr>
              <a:t>은 적용 안됨</a:t>
            </a:r>
            <a:r>
              <a:rPr lang="en-US" altLang="ko-KR" sz="1000" dirty="0">
                <a:latin typeface="+mj-ea"/>
                <a:ea typeface="+mj-ea"/>
              </a:rPr>
              <a:t>. </a:t>
            </a:r>
            <a:r>
              <a:rPr lang="ko-KR" altLang="en-US" sz="1000" dirty="0" err="1">
                <a:latin typeface="+mj-ea"/>
                <a:ea typeface="+mj-ea"/>
              </a:rPr>
              <a:t>자동로직</a:t>
            </a:r>
            <a:r>
              <a:rPr lang="ko-KR" altLang="en-US" sz="1000" dirty="0">
                <a:latin typeface="+mj-ea"/>
                <a:ea typeface="+mj-ea"/>
              </a:rPr>
              <a:t> 깨짐</a:t>
            </a:r>
            <a:endParaRPr lang="en-US" altLang="ko-KR" sz="1000" dirty="0">
              <a:latin typeface="+mj-ea"/>
              <a:ea typeface="+mj-ea"/>
            </a:endParaRPr>
          </a:p>
          <a:p>
            <a:pPr lvl="0">
              <a:defRPr/>
            </a:pPr>
            <a:endParaRPr lang="en-US" altLang="ko-KR" sz="1000" dirty="0">
              <a:latin typeface="+mj-ea"/>
              <a:ea typeface="+mj-ea"/>
            </a:endParaRPr>
          </a:p>
          <a:p>
            <a:pPr lvl="0">
              <a:defRPr/>
            </a:pPr>
            <a:r>
              <a:rPr lang="en-US" altLang="ko-KR" sz="1000" dirty="0">
                <a:latin typeface="+mj-ea"/>
                <a:ea typeface="+mj-ea"/>
              </a:rPr>
              <a:t>   - </a:t>
            </a:r>
            <a:r>
              <a:rPr lang="ko-KR" altLang="en-US" sz="1000" dirty="0" err="1">
                <a:latin typeface="+mj-ea"/>
                <a:ea typeface="+mj-ea"/>
              </a:rPr>
              <a:t>디퓨저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en-US" altLang="ko-KR" sz="1000" dirty="0">
                <a:latin typeface="+mj-ea"/>
                <a:ea typeface="+mj-ea"/>
              </a:rPr>
              <a:t>LED(</a:t>
            </a:r>
            <a:r>
              <a:rPr lang="ko-KR" altLang="en-US" sz="1000" dirty="0">
                <a:latin typeface="+mj-ea"/>
                <a:ea typeface="+mj-ea"/>
              </a:rPr>
              <a:t>표시램프</a:t>
            </a:r>
            <a:r>
              <a:rPr lang="en-US" altLang="ko-KR" sz="1000" dirty="0">
                <a:latin typeface="+mj-ea"/>
                <a:ea typeface="+mj-ea"/>
              </a:rPr>
              <a:t>)</a:t>
            </a:r>
            <a:r>
              <a:rPr lang="ko-KR" altLang="en-US" sz="1000" dirty="0">
                <a:latin typeface="+mj-ea"/>
                <a:ea typeface="+mj-ea"/>
              </a:rPr>
              <a:t>는 각실에서 한 개의 </a:t>
            </a:r>
            <a:r>
              <a:rPr lang="ko-KR" altLang="en-US" sz="1000" dirty="0" err="1">
                <a:latin typeface="+mj-ea"/>
                <a:ea typeface="+mj-ea"/>
              </a:rPr>
              <a:t>댐퍼라도</a:t>
            </a:r>
            <a:r>
              <a:rPr lang="ko-KR" altLang="en-US" sz="1000" dirty="0">
                <a:latin typeface="+mj-ea"/>
                <a:ea typeface="+mj-ea"/>
              </a:rPr>
              <a:t> 열리면 켜지고</a:t>
            </a:r>
            <a:r>
              <a:rPr lang="en-US" altLang="ko-KR" sz="1000" dirty="0">
                <a:latin typeface="+mj-ea"/>
                <a:ea typeface="+mj-ea"/>
              </a:rPr>
              <a:t>, </a:t>
            </a:r>
            <a:r>
              <a:rPr lang="ko-KR" altLang="en-US" sz="1000" dirty="0">
                <a:latin typeface="+mj-ea"/>
                <a:ea typeface="+mj-ea"/>
              </a:rPr>
              <a:t>모두 닫히면 꺼짐</a:t>
            </a:r>
            <a:r>
              <a:rPr lang="en-US" altLang="ko-KR" sz="1000" dirty="0">
                <a:latin typeface="+mj-ea"/>
                <a:ea typeface="+mj-ea"/>
              </a:rPr>
              <a:t>,</a:t>
            </a:r>
            <a:r>
              <a:rPr lang="ko-KR" altLang="en-US" sz="1000" dirty="0">
                <a:latin typeface="+mj-ea"/>
                <a:ea typeface="+mj-ea"/>
              </a:rPr>
              <a:t> 밝기</a:t>
            </a:r>
            <a:r>
              <a:rPr lang="en-US" altLang="ko-KR" sz="1000" dirty="0">
                <a:latin typeface="+mj-ea"/>
                <a:ea typeface="+mj-ea"/>
              </a:rPr>
              <a:t>(</a:t>
            </a:r>
            <a:r>
              <a:rPr lang="ko-KR" altLang="en-US" sz="1000" dirty="0" err="1">
                <a:latin typeface="+mj-ea"/>
                <a:ea typeface="+mj-ea"/>
              </a:rPr>
              <a:t>디밍값</a:t>
            </a:r>
            <a:r>
              <a:rPr lang="en-US" altLang="ko-KR" sz="1000" dirty="0">
                <a:latin typeface="+mj-ea"/>
                <a:ea typeface="+mj-ea"/>
              </a:rPr>
              <a:t>)</a:t>
            </a:r>
            <a:r>
              <a:rPr lang="ko-KR" altLang="en-US" sz="1000" dirty="0">
                <a:latin typeface="+mj-ea"/>
                <a:ea typeface="+mj-ea"/>
              </a:rPr>
              <a:t>는 </a:t>
            </a:r>
            <a:r>
              <a:rPr lang="en-US" altLang="ko-KR" sz="1000" dirty="0">
                <a:latin typeface="+mj-ea"/>
                <a:ea typeface="+mj-ea"/>
              </a:rPr>
              <a:t>0~9</a:t>
            </a:r>
            <a:r>
              <a:rPr lang="ko-KR" altLang="en-US" sz="1000" dirty="0">
                <a:latin typeface="+mj-ea"/>
                <a:ea typeface="+mj-ea"/>
              </a:rPr>
              <a:t>단계 수동 조절 가능 </a:t>
            </a:r>
            <a:r>
              <a:rPr lang="en-US" altLang="ko-KR" sz="1000" dirty="0">
                <a:latin typeface="+mj-ea"/>
                <a:ea typeface="+mj-ea"/>
              </a:rPr>
              <a:t>(</a:t>
            </a:r>
            <a:r>
              <a:rPr lang="ko-KR" altLang="en-US" sz="1000" dirty="0" err="1">
                <a:latin typeface="+mj-ea"/>
                <a:ea typeface="+mj-ea"/>
              </a:rPr>
              <a:t>월패드</a:t>
            </a:r>
            <a:r>
              <a:rPr lang="en-US" altLang="ko-KR" sz="1000" dirty="0">
                <a:latin typeface="+mj-ea"/>
                <a:ea typeface="+mj-ea"/>
              </a:rPr>
              <a:t>/</a:t>
            </a:r>
            <a:r>
              <a:rPr lang="ko-KR" altLang="en-US" sz="1000" dirty="0">
                <a:latin typeface="+mj-ea"/>
                <a:ea typeface="+mj-ea"/>
              </a:rPr>
              <a:t>스마트 스위치</a:t>
            </a:r>
            <a:r>
              <a:rPr lang="en-US" altLang="ko-KR" sz="1000" dirty="0">
                <a:latin typeface="+mj-ea"/>
                <a:ea typeface="+mj-ea"/>
              </a:rPr>
              <a:t>)</a:t>
            </a:r>
          </a:p>
          <a:p>
            <a:pPr lvl="0">
              <a:defRPr/>
            </a:pPr>
            <a:r>
              <a:rPr lang="en-US" altLang="ko-KR" sz="1000" dirty="0">
                <a:latin typeface="+mj-ea"/>
                <a:ea typeface="+mj-ea"/>
              </a:rPr>
              <a:t>   - </a:t>
            </a:r>
            <a:r>
              <a:rPr lang="ko-KR" altLang="en-US" sz="1000" dirty="0" err="1">
                <a:latin typeface="+mj-ea"/>
                <a:ea typeface="+mj-ea"/>
              </a:rPr>
              <a:t>디퓨저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en-US" altLang="ko-KR" sz="1000" dirty="0">
                <a:latin typeface="+mj-ea"/>
                <a:ea typeface="+mj-ea"/>
              </a:rPr>
              <a:t>LED</a:t>
            </a:r>
            <a:r>
              <a:rPr lang="ko-KR" altLang="en-US" sz="1000" dirty="0">
                <a:latin typeface="+mj-ea"/>
                <a:ea typeface="+mj-ea"/>
              </a:rPr>
              <a:t>를 </a:t>
            </a:r>
            <a:r>
              <a:rPr lang="en-US" altLang="ko-KR" sz="1000" dirty="0">
                <a:latin typeface="+mj-ea"/>
                <a:ea typeface="+mj-ea"/>
              </a:rPr>
              <a:t>(</a:t>
            </a:r>
            <a:r>
              <a:rPr lang="ko-KR" altLang="en-US" sz="1000" dirty="0" err="1">
                <a:latin typeface="+mj-ea"/>
                <a:ea typeface="+mj-ea"/>
              </a:rPr>
              <a:t>월패드</a:t>
            </a:r>
            <a:r>
              <a:rPr lang="en-US" altLang="ko-KR" sz="1000" dirty="0">
                <a:latin typeface="+mj-ea"/>
                <a:ea typeface="+mj-ea"/>
              </a:rPr>
              <a:t>/</a:t>
            </a:r>
            <a:r>
              <a:rPr lang="ko-KR" altLang="en-US" sz="1000" dirty="0">
                <a:latin typeface="+mj-ea"/>
                <a:ea typeface="+mj-ea"/>
              </a:rPr>
              <a:t>스마트 스위치</a:t>
            </a:r>
            <a:r>
              <a:rPr lang="en-US" altLang="ko-KR" sz="1000" dirty="0">
                <a:latin typeface="+mj-ea"/>
                <a:ea typeface="+mj-ea"/>
              </a:rPr>
              <a:t>)</a:t>
            </a:r>
            <a:r>
              <a:rPr lang="ko-KR" altLang="en-US" sz="1000" dirty="0">
                <a:latin typeface="+mj-ea"/>
                <a:ea typeface="+mj-ea"/>
              </a:rPr>
              <a:t>에서 각실에서 변경 시에 </a:t>
            </a:r>
            <a:r>
              <a:rPr lang="ko-KR" altLang="en-US" sz="1000" dirty="0" err="1">
                <a:latin typeface="+mj-ea"/>
                <a:ea typeface="+mj-ea"/>
              </a:rPr>
              <a:t>변경값을</a:t>
            </a:r>
            <a:r>
              <a:rPr lang="ko-KR" altLang="en-US" sz="1000" dirty="0">
                <a:latin typeface="+mj-ea"/>
                <a:ea typeface="+mj-ea"/>
              </a:rPr>
              <a:t> 적용</a:t>
            </a:r>
            <a:r>
              <a:rPr lang="en-US" altLang="ko-KR" sz="1000" dirty="0">
                <a:latin typeface="+mj-ea"/>
                <a:ea typeface="+mj-ea"/>
              </a:rPr>
              <a:t>. (</a:t>
            </a:r>
            <a:r>
              <a:rPr lang="ko-KR" altLang="en-US" sz="1000" dirty="0">
                <a:latin typeface="+mj-ea"/>
                <a:ea typeface="+mj-ea"/>
              </a:rPr>
              <a:t>예</a:t>
            </a:r>
            <a:r>
              <a:rPr lang="en-US" altLang="ko-KR" sz="1000" dirty="0">
                <a:latin typeface="+mj-ea"/>
                <a:ea typeface="+mj-ea"/>
              </a:rPr>
              <a:t>. </a:t>
            </a:r>
            <a:r>
              <a:rPr lang="ko-KR" altLang="en-US" sz="1000" dirty="0" err="1">
                <a:latin typeface="+mj-ea"/>
                <a:ea typeface="+mj-ea"/>
              </a:rPr>
              <a:t>디밍값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en-US" altLang="ko-KR" sz="1000" dirty="0">
                <a:latin typeface="+mj-ea"/>
                <a:ea typeface="+mj-ea"/>
              </a:rPr>
              <a:t>0 </a:t>
            </a:r>
            <a:r>
              <a:rPr lang="ko-KR" altLang="en-US" sz="1000" dirty="0" err="1">
                <a:latin typeface="+mj-ea"/>
                <a:ea typeface="+mj-ea"/>
              </a:rPr>
              <a:t>설정시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ko-KR" altLang="en-US" sz="1000" dirty="0" err="1">
                <a:latin typeface="+mj-ea"/>
                <a:ea typeface="+mj-ea"/>
              </a:rPr>
              <a:t>댐퍼가</a:t>
            </a:r>
            <a:r>
              <a:rPr lang="ko-KR" altLang="en-US" sz="1000" dirty="0">
                <a:latin typeface="+mj-ea"/>
                <a:ea typeface="+mj-ea"/>
              </a:rPr>
              <a:t> 열려도 </a:t>
            </a:r>
            <a:r>
              <a:rPr lang="en-US" altLang="ko-KR" sz="1000" dirty="0">
                <a:latin typeface="+mj-ea"/>
                <a:ea typeface="+mj-ea"/>
              </a:rPr>
              <a:t>LED</a:t>
            </a:r>
            <a:r>
              <a:rPr lang="ko-KR" altLang="en-US" sz="1000" dirty="0">
                <a:latin typeface="+mj-ea"/>
                <a:ea typeface="+mj-ea"/>
              </a:rPr>
              <a:t>는 안 </a:t>
            </a:r>
            <a:r>
              <a:rPr lang="ko-KR" altLang="en-US" sz="1000" dirty="0" err="1">
                <a:latin typeface="+mj-ea"/>
                <a:ea typeface="+mj-ea"/>
              </a:rPr>
              <a:t>켜짐</a:t>
            </a:r>
            <a:r>
              <a:rPr lang="en-US" altLang="ko-KR" sz="1000" dirty="0">
                <a:latin typeface="+mj-ea"/>
                <a:ea typeface="+mj-ea"/>
              </a:rPr>
              <a:t>)</a:t>
            </a:r>
          </a:p>
          <a:p>
            <a:pPr lvl="0">
              <a:defRPr/>
            </a:pPr>
            <a:r>
              <a:rPr lang="en-US" altLang="ko-KR" sz="1000" dirty="0">
                <a:latin typeface="+mj-ea"/>
                <a:ea typeface="+mj-ea"/>
              </a:rPr>
              <a:t>   - </a:t>
            </a:r>
            <a:r>
              <a:rPr lang="ko-KR" altLang="en-US" sz="1000" dirty="0" err="1">
                <a:latin typeface="+mj-ea"/>
                <a:ea typeface="+mj-ea"/>
              </a:rPr>
              <a:t>디퓨저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en-US" altLang="ko-KR" sz="1000" dirty="0">
                <a:latin typeface="+mj-ea"/>
                <a:ea typeface="+mj-ea"/>
              </a:rPr>
              <a:t>LED</a:t>
            </a:r>
            <a:r>
              <a:rPr lang="ko-KR" altLang="en-US" sz="1000" dirty="0">
                <a:latin typeface="+mj-ea"/>
                <a:ea typeface="+mj-ea"/>
              </a:rPr>
              <a:t>는 단색</a:t>
            </a:r>
            <a:r>
              <a:rPr lang="en-US" altLang="ko-KR" sz="1000" dirty="0">
                <a:latin typeface="+mj-ea"/>
                <a:ea typeface="+mj-ea"/>
              </a:rPr>
              <a:t>, </a:t>
            </a:r>
            <a:r>
              <a:rPr lang="ko-KR" altLang="en-US" sz="1000" dirty="0">
                <a:latin typeface="+mj-ea"/>
                <a:ea typeface="+mj-ea"/>
              </a:rPr>
              <a:t>색온도 </a:t>
            </a:r>
            <a:r>
              <a:rPr lang="en-US" altLang="ko-KR" sz="1000" dirty="0">
                <a:latin typeface="+mj-ea"/>
                <a:ea typeface="+mj-ea"/>
              </a:rPr>
              <a:t>38K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2230" y="681487"/>
            <a:ext cx="98855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Wingdings"/>
              <a:buChar char="§"/>
              <a:defRPr/>
            </a:pPr>
            <a:r>
              <a:rPr lang="ko-KR" altLang="en-US" sz="1600" b="1" dirty="0"/>
              <a:t>동작모드</a:t>
            </a:r>
            <a:endParaRPr lang="en-US" altLang="ko-KR" sz="1600" b="1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AC3E74EC-4312-DBE5-E4C4-ABAA87E2AF6E}"/>
              </a:ext>
            </a:extLst>
          </p:cNvPr>
          <p:cNvSpPr/>
          <p:nvPr/>
        </p:nvSpPr>
        <p:spPr>
          <a:xfrm>
            <a:off x="304430" y="260820"/>
            <a:ext cx="3459601" cy="369332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defTabSz="938467"/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개발 사양서 </a:t>
            </a:r>
            <a:r>
              <a:rPr lang="en-US" altLang="ko-KR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- </a:t>
            </a:r>
            <a:r>
              <a:rPr lang="ko-KR" altLang="en-US" b="1" dirty="0" err="1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각실제어</a:t>
            </a:r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 시스템</a:t>
            </a:r>
            <a:endParaRPr lang="en-US" altLang="ko-KR" b="1" dirty="0">
              <a:solidFill>
                <a:schemeClr val="bg1">
                  <a:lumMod val="50000"/>
                </a:schemeClr>
              </a:solidFill>
              <a:latin typeface="+mn-ea"/>
              <a:cs typeface="Pretendard Bold" panose="02000803000000020004" pitchFamily="2" charset="-127"/>
            </a:endParaRP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5676D948-ACCA-32B2-7F66-4769115591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166098"/>
              </p:ext>
            </p:extLst>
          </p:nvPr>
        </p:nvGraphicFramePr>
        <p:xfrm>
          <a:off x="791702" y="3073193"/>
          <a:ext cx="4376183" cy="1195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2259">
                  <a:extLst>
                    <a:ext uri="{9D8B030D-6E8A-4147-A177-3AD203B41FA5}">
                      <a16:colId xmlns:a16="http://schemas.microsoft.com/office/drawing/2014/main" val="3896335821"/>
                    </a:ext>
                  </a:extLst>
                </a:gridCol>
                <a:gridCol w="738481">
                  <a:extLst>
                    <a:ext uri="{9D8B030D-6E8A-4147-A177-3AD203B41FA5}">
                      <a16:colId xmlns:a16="http://schemas.microsoft.com/office/drawing/2014/main" val="1564115234"/>
                    </a:ext>
                  </a:extLst>
                </a:gridCol>
                <a:gridCol w="738481">
                  <a:extLst>
                    <a:ext uri="{9D8B030D-6E8A-4147-A177-3AD203B41FA5}">
                      <a16:colId xmlns:a16="http://schemas.microsoft.com/office/drawing/2014/main" val="3981375979"/>
                    </a:ext>
                  </a:extLst>
                </a:gridCol>
                <a:gridCol w="738481">
                  <a:extLst>
                    <a:ext uri="{9D8B030D-6E8A-4147-A177-3AD203B41FA5}">
                      <a16:colId xmlns:a16="http://schemas.microsoft.com/office/drawing/2014/main" val="1562668055"/>
                    </a:ext>
                  </a:extLst>
                </a:gridCol>
                <a:gridCol w="738481">
                  <a:extLst>
                    <a:ext uri="{9D8B030D-6E8A-4147-A177-3AD203B41FA5}">
                      <a16:colId xmlns:a16="http://schemas.microsoft.com/office/drawing/2014/main" val="932393240"/>
                    </a:ext>
                  </a:extLst>
                </a:gridCol>
              </a:tblGrid>
              <a:tr h="23900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u="none" strike="noStrike" dirty="0">
                          <a:effectLst/>
                        </a:rPr>
                        <a:t>모드 </a:t>
                      </a:r>
                      <a:r>
                        <a:rPr lang="en-US" altLang="ko-KR" sz="1100" b="1" u="none" strike="noStrike" dirty="0">
                          <a:effectLst/>
                        </a:rPr>
                        <a:t>/ </a:t>
                      </a:r>
                      <a:r>
                        <a:rPr lang="ko-KR" altLang="en-US" sz="1100" b="1" u="none" strike="noStrike" dirty="0" err="1">
                          <a:effectLst/>
                        </a:rPr>
                        <a:t>풍량</a:t>
                      </a:r>
                      <a:r>
                        <a:rPr lang="en-US" altLang="ko-KR" sz="1100" b="1" u="none" strike="noStrike" dirty="0">
                          <a:effectLst/>
                        </a:rPr>
                        <a:t>(</a:t>
                      </a:r>
                      <a:r>
                        <a:rPr lang="en-US" sz="1100" b="1" u="none" strike="noStrike" dirty="0">
                          <a:effectLst/>
                        </a:rPr>
                        <a:t>CMH)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u="none" strike="noStrike" dirty="0">
                          <a:effectLst/>
                        </a:rPr>
                        <a:t>약 </a:t>
                      </a:r>
                      <a:r>
                        <a:rPr lang="en-US" altLang="ko-KR" sz="1100" b="1" u="none" strike="noStrike" dirty="0">
                          <a:effectLst/>
                        </a:rPr>
                        <a:t>(1</a:t>
                      </a:r>
                      <a:r>
                        <a:rPr lang="ko-KR" altLang="en-US" sz="1100" b="1" u="none" strike="noStrike" dirty="0">
                          <a:effectLst/>
                        </a:rPr>
                        <a:t>단</a:t>
                      </a:r>
                      <a:r>
                        <a:rPr lang="en-US" altLang="ko-KR" sz="1100" b="1" u="none" strike="noStrike" dirty="0">
                          <a:effectLst/>
                        </a:rPr>
                        <a:t>)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u="none" strike="noStrike" dirty="0">
                          <a:effectLst/>
                        </a:rPr>
                        <a:t>중 </a:t>
                      </a:r>
                      <a:r>
                        <a:rPr lang="en-US" altLang="ko-KR" sz="1100" b="1" u="none" strike="noStrike" dirty="0">
                          <a:effectLst/>
                        </a:rPr>
                        <a:t>(2</a:t>
                      </a:r>
                      <a:r>
                        <a:rPr lang="ko-KR" altLang="en-US" sz="1100" b="1" u="none" strike="noStrike" dirty="0">
                          <a:effectLst/>
                        </a:rPr>
                        <a:t>단</a:t>
                      </a:r>
                      <a:r>
                        <a:rPr lang="en-US" altLang="ko-KR" sz="1100" b="1" u="none" strike="noStrike" dirty="0">
                          <a:effectLst/>
                        </a:rPr>
                        <a:t>)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u="none" strike="noStrike" dirty="0">
                          <a:effectLst/>
                        </a:rPr>
                        <a:t>강 </a:t>
                      </a:r>
                      <a:r>
                        <a:rPr lang="en-US" altLang="ko-KR" sz="1100" b="1" u="none" strike="noStrike" dirty="0">
                          <a:effectLst/>
                        </a:rPr>
                        <a:t>(3</a:t>
                      </a:r>
                      <a:r>
                        <a:rPr lang="ko-KR" altLang="en-US" sz="1100" b="1" u="none" strike="noStrike" dirty="0">
                          <a:effectLst/>
                        </a:rPr>
                        <a:t>단</a:t>
                      </a:r>
                      <a:r>
                        <a:rPr lang="en-US" altLang="ko-KR" sz="1100" b="1" u="none" strike="noStrike" dirty="0">
                          <a:effectLst/>
                        </a:rPr>
                        <a:t>)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u="none" strike="noStrike" dirty="0" err="1">
                          <a:effectLst/>
                        </a:rPr>
                        <a:t>터보</a:t>
                      </a:r>
                      <a:r>
                        <a:rPr lang="ko-KR" altLang="en-US" sz="1100" b="1" u="none" strike="noStrike" dirty="0">
                          <a:effectLst/>
                        </a:rPr>
                        <a:t> </a:t>
                      </a:r>
                      <a:r>
                        <a:rPr lang="en-US" altLang="ko-KR" sz="1100" b="1" u="none" strike="noStrike" dirty="0">
                          <a:effectLst/>
                        </a:rPr>
                        <a:t>(4</a:t>
                      </a:r>
                      <a:r>
                        <a:rPr lang="ko-KR" altLang="en-US" sz="1100" b="1" u="none" strike="noStrike" dirty="0">
                          <a:effectLst/>
                        </a:rPr>
                        <a:t>단</a:t>
                      </a:r>
                      <a:r>
                        <a:rPr lang="en-US" altLang="ko-KR" sz="1100" b="1" u="none" strike="noStrike" dirty="0">
                          <a:effectLst/>
                        </a:rPr>
                        <a:t>)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587753"/>
                  </a:ext>
                </a:extLst>
              </a:tr>
              <a:tr h="23900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환기 </a:t>
                      </a: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수동</a:t>
                      </a: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100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150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200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1242012"/>
                  </a:ext>
                </a:extLst>
              </a:tr>
              <a:tr h="23900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u="none" strike="noStrike" dirty="0">
                          <a:effectLst/>
                        </a:rPr>
                        <a:t>환기 </a:t>
                      </a:r>
                      <a:r>
                        <a:rPr lang="en-US" altLang="ko-KR" sz="1100" b="1" u="none" strike="noStrike" dirty="0">
                          <a:effectLst/>
                        </a:rPr>
                        <a:t>(</a:t>
                      </a:r>
                      <a:r>
                        <a:rPr lang="ko-KR" altLang="en-US" sz="1100" b="1" u="none" strike="noStrike" dirty="0">
                          <a:effectLst/>
                        </a:rPr>
                        <a:t>자동</a:t>
                      </a:r>
                      <a:r>
                        <a:rPr lang="en-US" altLang="ko-KR" sz="1100" b="1" u="none" strike="noStrike" dirty="0">
                          <a:effectLst/>
                        </a:rPr>
                        <a:t>)</a:t>
                      </a: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100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150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200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250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31655896"/>
                  </a:ext>
                </a:extLst>
              </a:tr>
              <a:tr h="23900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u="none" strike="noStrike" dirty="0">
                          <a:effectLst/>
                        </a:rPr>
                        <a:t>공청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80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100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120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29387010"/>
                  </a:ext>
                </a:extLst>
              </a:tr>
              <a:tr h="23900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u="none" strike="noStrike" dirty="0">
                          <a:effectLst/>
                        </a:rPr>
                        <a:t>바이패스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150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-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-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-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5127994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B9F10F1-4BBB-3892-97D9-AC0AFCFFB3F5}"/>
              </a:ext>
            </a:extLst>
          </p:cNvPr>
          <p:cNvSpPr txBox="1"/>
          <p:nvPr/>
        </p:nvSpPr>
        <p:spPr>
          <a:xfrm>
            <a:off x="581639" y="4307479"/>
            <a:ext cx="9446734" cy="3208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200" b="1" dirty="0">
                <a:latin typeface="+mj-ea"/>
                <a:ea typeface="+mj-ea"/>
              </a:rPr>
              <a:t>1. </a:t>
            </a:r>
            <a:r>
              <a:rPr lang="ko-KR" altLang="en-US" sz="1200" b="1" dirty="0">
                <a:latin typeface="+mj-ea"/>
                <a:ea typeface="+mj-ea"/>
              </a:rPr>
              <a:t>수동환기 모드</a:t>
            </a:r>
          </a:p>
          <a:p>
            <a:pPr lvl="0">
              <a:defRPr/>
            </a:pPr>
            <a:r>
              <a:rPr lang="en-US" altLang="ko-KR" sz="1000" b="1" dirty="0">
                <a:latin typeface="+mj-ea"/>
                <a:ea typeface="+mj-ea"/>
              </a:rPr>
              <a:t>   </a:t>
            </a:r>
            <a:r>
              <a:rPr lang="en-US" altLang="ko-KR" sz="1000" dirty="0">
                <a:latin typeface="+mj-ea"/>
                <a:ea typeface="+mj-ea"/>
              </a:rPr>
              <a:t>- </a:t>
            </a:r>
            <a:r>
              <a:rPr lang="ko-KR" altLang="en-US" sz="1000" dirty="0" err="1">
                <a:latin typeface="+mj-ea"/>
                <a:ea typeface="+mj-ea"/>
              </a:rPr>
              <a:t>룸컨</a:t>
            </a:r>
            <a:r>
              <a:rPr lang="en-US" altLang="ko-KR" sz="1000" dirty="0">
                <a:latin typeface="+mj-ea"/>
                <a:ea typeface="+mj-ea"/>
              </a:rPr>
              <a:t>, </a:t>
            </a:r>
            <a:r>
              <a:rPr lang="ko-KR" altLang="en-US" sz="1000" dirty="0">
                <a:latin typeface="+mj-ea"/>
                <a:ea typeface="+mj-ea"/>
              </a:rPr>
              <a:t>월패드에서 수동 환기 동작 시 </a:t>
            </a:r>
            <a:r>
              <a:rPr lang="ko-KR" altLang="en-US" sz="1000" dirty="0" err="1">
                <a:latin typeface="+mj-ea"/>
                <a:ea typeface="+mj-ea"/>
              </a:rPr>
              <a:t>각실</a:t>
            </a:r>
            <a:r>
              <a:rPr lang="ko-KR" altLang="en-US" sz="1000" dirty="0">
                <a:latin typeface="+mj-ea"/>
                <a:ea typeface="+mj-ea"/>
              </a:rPr>
              <a:t> 전동 </a:t>
            </a:r>
            <a:r>
              <a:rPr lang="ko-KR" altLang="en-US" sz="1000" dirty="0" err="1">
                <a:latin typeface="+mj-ea"/>
                <a:ea typeface="+mj-ea"/>
              </a:rPr>
              <a:t>디퓨저도</a:t>
            </a:r>
            <a:r>
              <a:rPr lang="ko-KR" altLang="en-US" sz="1000" dirty="0">
                <a:latin typeface="+mj-ea"/>
                <a:ea typeface="+mj-ea"/>
              </a:rPr>
              <a:t> 같이 동작</a:t>
            </a:r>
          </a:p>
          <a:p>
            <a:pPr lvl="0">
              <a:defRPr/>
            </a:pPr>
            <a:r>
              <a:rPr lang="en-US" altLang="ko-KR" sz="1000" dirty="0">
                <a:latin typeface="+mj-ea"/>
                <a:ea typeface="+mj-ea"/>
              </a:rPr>
              <a:t>   - </a:t>
            </a:r>
            <a:r>
              <a:rPr lang="ko-KR" altLang="en-US" sz="1000" dirty="0">
                <a:latin typeface="+mj-ea"/>
                <a:ea typeface="+mj-ea"/>
              </a:rPr>
              <a:t>월패드에서 </a:t>
            </a:r>
            <a:r>
              <a:rPr lang="ko-KR" altLang="en-US" sz="1000" dirty="0" err="1">
                <a:latin typeface="+mj-ea"/>
                <a:ea typeface="+mj-ea"/>
              </a:rPr>
              <a:t>풍량</a:t>
            </a:r>
            <a:r>
              <a:rPr lang="en-US" altLang="ko-KR" sz="1000" dirty="0">
                <a:latin typeface="+mj-ea"/>
                <a:ea typeface="+mj-ea"/>
              </a:rPr>
              <a:t> </a:t>
            </a:r>
            <a:r>
              <a:rPr lang="ko-KR" altLang="en-US" sz="1000" dirty="0">
                <a:latin typeface="+mj-ea"/>
                <a:ea typeface="+mj-ea"/>
              </a:rPr>
              <a:t>조절</a:t>
            </a:r>
            <a:r>
              <a:rPr lang="en-US" altLang="ko-KR" sz="1000" dirty="0">
                <a:latin typeface="+mj-ea"/>
                <a:ea typeface="+mj-ea"/>
              </a:rPr>
              <a:t>, </a:t>
            </a:r>
            <a:r>
              <a:rPr lang="ko-KR" altLang="en-US" sz="1000" dirty="0" err="1">
                <a:latin typeface="+mj-ea"/>
                <a:ea typeface="+mj-ea"/>
              </a:rPr>
              <a:t>각실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ko-KR" altLang="en-US" sz="1000" dirty="0" err="1">
                <a:latin typeface="+mj-ea"/>
                <a:ea typeface="+mj-ea"/>
              </a:rPr>
              <a:t>댐퍼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en-US" altLang="ko-KR" sz="1000" dirty="0">
                <a:latin typeface="+mj-ea"/>
                <a:ea typeface="+mj-ea"/>
              </a:rPr>
              <a:t>ON/OFF </a:t>
            </a:r>
            <a:r>
              <a:rPr lang="ko-KR" altLang="en-US" sz="1000" dirty="0">
                <a:latin typeface="+mj-ea"/>
                <a:ea typeface="+mj-ea"/>
              </a:rPr>
              <a:t>조작</a:t>
            </a:r>
            <a:endParaRPr lang="en-US" altLang="ko-KR" sz="1000" dirty="0">
              <a:latin typeface="+mj-ea"/>
              <a:ea typeface="+mj-ea"/>
            </a:endParaRPr>
          </a:p>
          <a:p>
            <a:pPr lvl="0">
              <a:defRPr/>
            </a:pPr>
            <a:endParaRPr lang="en-US" altLang="ko-KR" sz="1050" dirty="0">
              <a:latin typeface="+mj-ea"/>
              <a:ea typeface="+mj-ea"/>
            </a:endParaRPr>
          </a:p>
          <a:p>
            <a:pPr lvl="0">
              <a:defRPr/>
            </a:pPr>
            <a:r>
              <a:rPr lang="en-US" altLang="ko-KR" sz="1200" b="1" dirty="0">
                <a:latin typeface="+mj-ea"/>
                <a:ea typeface="+mj-ea"/>
              </a:rPr>
              <a:t>2. </a:t>
            </a:r>
            <a:r>
              <a:rPr lang="ko-KR" altLang="en-US" sz="1200" b="1" dirty="0">
                <a:latin typeface="+mj-ea"/>
                <a:ea typeface="+mj-ea"/>
              </a:rPr>
              <a:t>자동환기 모드</a:t>
            </a:r>
          </a:p>
          <a:p>
            <a:pPr lvl="0">
              <a:defRPr/>
            </a:pPr>
            <a:r>
              <a:rPr lang="en-US" altLang="ko-KR" sz="1000" dirty="0">
                <a:latin typeface="+mj-ea"/>
                <a:ea typeface="+mj-ea"/>
              </a:rPr>
              <a:t>   -  4</a:t>
            </a:r>
            <a:r>
              <a:rPr lang="ko-KR" altLang="en-US" sz="1000" dirty="0">
                <a:latin typeface="+mj-ea"/>
                <a:ea typeface="+mj-ea"/>
              </a:rPr>
              <a:t>종 센서의 </a:t>
            </a:r>
            <a:r>
              <a:rPr lang="ko-KR" altLang="en-US" sz="1000" dirty="0" err="1">
                <a:latin typeface="+mj-ea"/>
                <a:ea typeface="+mj-ea"/>
              </a:rPr>
              <a:t>기준값에</a:t>
            </a:r>
            <a:r>
              <a:rPr lang="ko-KR" altLang="en-US" sz="1000" dirty="0">
                <a:latin typeface="+mj-ea"/>
                <a:ea typeface="+mj-ea"/>
              </a:rPr>
              <a:t> 따라 </a:t>
            </a:r>
            <a:r>
              <a:rPr lang="en-US" altLang="ko-KR" sz="1000" dirty="0">
                <a:latin typeface="+mj-ea"/>
                <a:ea typeface="+mj-ea"/>
              </a:rPr>
              <a:t>4</a:t>
            </a:r>
            <a:r>
              <a:rPr lang="ko-KR" altLang="en-US" sz="1000" dirty="0">
                <a:latin typeface="+mj-ea"/>
                <a:ea typeface="+mj-ea"/>
              </a:rPr>
              <a:t>단계 </a:t>
            </a:r>
            <a:r>
              <a:rPr lang="ko-KR" altLang="en-US" sz="1000" dirty="0" err="1">
                <a:latin typeface="+mj-ea"/>
                <a:ea typeface="+mj-ea"/>
              </a:rPr>
              <a:t>풍량으로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ko-KR" altLang="en-US" sz="1000" b="1" dirty="0">
                <a:latin typeface="+mj-ea"/>
                <a:ea typeface="+mj-ea"/>
              </a:rPr>
              <a:t>집중모드</a:t>
            </a:r>
            <a:r>
              <a:rPr lang="en-US" altLang="ko-KR" sz="1000" b="1" dirty="0">
                <a:latin typeface="+mj-ea"/>
                <a:ea typeface="+mj-ea"/>
              </a:rPr>
              <a:t>, </a:t>
            </a:r>
            <a:r>
              <a:rPr lang="ko-KR" altLang="en-US" sz="1000" b="1" dirty="0">
                <a:latin typeface="+mj-ea"/>
                <a:ea typeface="+mj-ea"/>
              </a:rPr>
              <a:t>분산모드</a:t>
            </a:r>
            <a:r>
              <a:rPr lang="en-US" altLang="ko-KR" sz="1000" b="1" dirty="0">
                <a:latin typeface="+mj-ea"/>
                <a:ea typeface="+mj-ea"/>
              </a:rPr>
              <a:t> </a:t>
            </a:r>
            <a:r>
              <a:rPr lang="ko-KR" altLang="en-US" sz="1000" b="1" dirty="0">
                <a:latin typeface="+mj-ea"/>
                <a:ea typeface="+mj-ea"/>
              </a:rPr>
              <a:t>가동 </a:t>
            </a:r>
            <a:r>
              <a:rPr lang="en-US" altLang="ko-KR" sz="1000" b="1" dirty="0">
                <a:latin typeface="+mj-ea"/>
                <a:ea typeface="+mj-ea"/>
              </a:rPr>
              <a:t>-&gt; 10</a:t>
            </a:r>
            <a:r>
              <a:rPr lang="ko-KR" altLang="en-US" sz="1000" b="1" dirty="0">
                <a:latin typeface="+mj-ea"/>
                <a:ea typeface="+mj-ea"/>
              </a:rPr>
              <a:t>페이지 참조</a:t>
            </a:r>
            <a:endParaRPr lang="en-US" altLang="ko-KR" sz="1000" b="1" dirty="0">
              <a:latin typeface="+mj-ea"/>
              <a:ea typeface="+mj-ea"/>
            </a:endParaRPr>
          </a:p>
          <a:p>
            <a:pPr>
              <a:defRPr/>
            </a:pPr>
            <a:r>
              <a:rPr lang="en-US" altLang="ko-KR" sz="1000" b="1" dirty="0">
                <a:latin typeface="+mj-ea"/>
                <a:ea typeface="+mj-ea"/>
              </a:rPr>
              <a:t>   - </a:t>
            </a:r>
            <a:r>
              <a:rPr lang="ko-KR" altLang="en-US" sz="1000" b="1" dirty="0">
                <a:latin typeface="+mj-ea"/>
                <a:ea typeface="+mj-ea"/>
              </a:rPr>
              <a:t>자동 선택 시 절전 </a:t>
            </a:r>
            <a:r>
              <a:rPr lang="en-US" altLang="ko-KR" sz="1000" b="1" dirty="0">
                <a:latin typeface="+mj-ea"/>
                <a:ea typeface="+mj-ea"/>
              </a:rPr>
              <a:t>(ECO), </a:t>
            </a:r>
            <a:r>
              <a:rPr lang="ko-KR" altLang="en-US" sz="1000" b="1" dirty="0">
                <a:latin typeface="+mj-ea"/>
                <a:ea typeface="+mj-ea"/>
              </a:rPr>
              <a:t>표준 </a:t>
            </a:r>
            <a:r>
              <a:rPr lang="en-US" altLang="ko-KR" sz="1000" b="1" dirty="0">
                <a:latin typeface="+mj-ea"/>
                <a:ea typeface="+mj-ea"/>
              </a:rPr>
              <a:t>(NORMAL)-</a:t>
            </a:r>
            <a:r>
              <a:rPr lang="ko-KR" altLang="en-US" sz="1000" b="1" dirty="0">
                <a:latin typeface="+mj-ea"/>
                <a:ea typeface="+mj-ea"/>
              </a:rPr>
              <a:t>기본값</a:t>
            </a:r>
            <a:r>
              <a:rPr lang="en-US" altLang="ko-KR" sz="1000" b="1" dirty="0">
                <a:latin typeface="+mj-ea"/>
                <a:ea typeface="+mj-ea"/>
              </a:rPr>
              <a:t>,</a:t>
            </a:r>
            <a:r>
              <a:rPr lang="ko-KR" altLang="en-US" sz="1000" b="1" dirty="0">
                <a:latin typeface="+mj-ea"/>
                <a:ea typeface="+mj-ea"/>
              </a:rPr>
              <a:t> 쾌속 </a:t>
            </a:r>
            <a:r>
              <a:rPr lang="en-US" altLang="ko-KR" sz="1000" b="1" dirty="0">
                <a:latin typeface="+mj-ea"/>
                <a:ea typeface="+mj-ea"/>
              </a:rPr>
              <a:t>(TURBO) </a:t>
            </a:r>
            <a:r>
              <a:rPr lang="ko-KR" altLang="en-US" sz="1000" b="1" dirty="0">
                <a:latin typeface="+mj-ea"/>
                <a:ea typeface="+mj-ea"/>
              </a:rPr>
              <a:t>선택 운전 </a:t>
            </a:r>
            <a:r>
              <a:rPr lang="en-US" altLang="ko-KR" sz="1000" b="1" dirty="0">
                <a:latin typeface="+mj-ea"/>
              </a:rPr>
              <a:t>-&gt; 10</a:t>
            </a:r>
            <a:r>
              <a:rPr lang="ko-KR" altLang="en-US" sz="1000" b="1" dirty="0">
                <a:latin typeface="+mj-ea"/>
              </a:rPr>
              <a:t>페이지 참조</a:t>
            </a:r>
            <a:endParaRPr lang="en-US" altLang="ko-KR" sz="1000" b="1" dirty="0">
              <a:latin typeface="+mj-ea"/>
              <a:ea typeface="+mj-ea"/>
            </a:endParaRPr>
          </a:p>
          <a:p>
            <a:pPr lvl="0">
              <a:defRPr/>
            </a:pPr>
            <a:endParaRPr lang="en-US" altLang="ko-KR" sz="1000" dirty="0">
              <a:latin typeface="+mj-ea"/>
              <a:ea typeface="+mj-ea"/>
            </a:endParaRPr>
          </a:p>
          <a:p>
            <a:pPr lvl="0">
              <a:defRPr/>
            </a:pPr>
            <a:r>
              <a:rPr lang="en-US" altLang="ko-KR" sz="1200" b="1" dirty="0">
                <a:latin typeface="+mj-ea"/>
                <a:ea typeface="+mj-ea"/>
              </a:rPr>
              <a:t>3. </a:t>
            </a:r>
            <a:r>
              <a:rPr lang="ko-KR" altLang="en-US" sz="1200" b="1" dirty="0">
                <a:latin typeface="+mj-ea"/>
                <a:ea typeface="+mj-ea"/>
              </a:rPr>
              <a:t>공기청정 모드</a:t>
            </a:r>
          </a:p>
          <a:p>
            <a:pPr lvl="0">
              <a:defRPr/>
            </a:pPr>
            <a:r>
              <a:rPr lang="en-US" altLang="ko-KR" sz="1000" dirty="0">
                <a:latin typeface="+mj-ea"/>
                <a:ea typeface="+mj-ea"/>
              </a:rPr>
              <a:t>   - </a:t>
            </a:r>
            <a:r>
              <a:rPr lang="ko-KR" altLang="en-US" sz="1000" dirty="0">
                <a:latin typeface="+mj-ea"/>
                <a:ea typeface="+mj-ea"/>
              </a:rPr>
              <a:t>자동모드에서 </a:t>
            </a:r>
            <a:r>
              <a:rPr lang="en-US" altLang="ko-KR" sz="1000" dirty="0">
                <a:latin typeface="+mj-ea"/>
                <a:ea typeface="+mj-ea"/>
              </a:rPr>
              <a:t>PM2.5 </a:t>
            </a:r>
            <a:r>
              <a:rPr lang="ko-KR" altLang="en-US" sz="1000" dirty="0">
                <a:latin typeface="+mj-ea"/>
                <a:ea typeface="+mj-ea"/>
              </a:rPr>
              <a:t>센서에 따라 </a:t>
            </a:r>
            <a:r>
              <a:rPr lang="en-US" altLang="ko-KR" sz="1000" dirty="0">
                <a:latin typeface="+mj-ea"/>
                <a:ea typeface="+mj-ea"/>
              </a:rPr>
              <a:t>4</a:t>
            </a:r>
            <a:r>
              <a:rPr lang="ko-KR" altLang="en-US" sz="1000" dirty="0">
                <a:latin typeface="+mj-ea"/>
                <a:ea typeface="+mj-ea"/>
              </a:rPr>
              <a:t>단계 </a:t>
            </a:r>
            <a:r>
              <a:rPr lang="ko-KR" altLang="en-US" sz="1000" dirty="0" err="1">
                <a:latin typeface="+mj-ea"/>
                <a:ea typeface="+mj-ea"/>
              </a:rPr>
              <a:t>풍량</a:t>
            </a:r>
            <a:r>
              <a:rPr lang="ko-KR" altLang="en-US" sz="1000" dirty="0">
                <a:latin typeface="+mj-ea"/>
                <a:ea typeface="+mj-ea"/>
              </a:rPr>
              <a:t> 조절</a:t>
            </a:r>
            <a:r>
              <a:rPr lang="en-US" altLang="ko-KR" sz="1000" dirty="0">
                <a:latin typeface="+mj-ea"/>
                <a:ea typeface="+mj-ea"/>
              </a:rPr>
              <a:t>, </a:t>
            </a:r>
            <a:r>
              <a:rPr lang="ko-KR" altLang="en-US" sz="1000" dirty="0" err="1">
                <a:latin typeface="+mj-ea"/>
                <a:ea typeface="+mj-ea"/>
              </a:rPr>
              <a:t>각실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ko-KR" altLang="en-US" sz="1000" dirty="0" err="1">
                <a:latin typeface="+mj-ea"/>
                <a:ea typeface="+mj-ea"/>
              </a:rPr>
              <a:t>댐퍼는</a:t>
            </a:r>
            <a:r>
              <a:rPr lang="ko-KR" altLang="en-US" sz="1000" dirty="0">
                <a:latin typeface="+mj-ea"/>
                <a:ea typeface="+mj-ea"/>
              </a:rPr>
              <a:t> 모두 열림</a:t>
            </a:r>
            <a:endParaRPr lang="en-US" altLang="ko-KR" sz="1000" dirty="0">
              <a:latin typeface="+mj-ea"/>
              <a:ea typeface="+mj-ea"/>
            </a:endParaRPr>
          </a:p>
          <a:p>
            <a:pPr lvl="0">
              <a:defRPr/>
            </a:pPr>
            <a:endParaRPr lang="en-US" altLang="ko-KR" sz="1000" dirty="0">
              <a:latin typeface="+mj-ea"/>
              <a:ea typeface="+mj-ea"/>
            </a:endParaRPr>
          </a:p>
          <a:p>
            <a:pPr lvl="0">
              <a:defRPr/>
            </a:pPr>
            <a:r>
              <a:rPr lang="en-US" altLang="ko-KR" sz="1200" b="1" dirty="0">
                <a:latin typeface="+mj-ea"/>
                <a:ea typeface="+mj-ea"/>
              </a:rPr>
              <a:t>4. </a:t>
            </a:r>
            <a:r>
              <a:rPr lang="ko-KR" altLang="en-US" sz="1200" b="1" dirty="0">
                <a:latin typeface="+mj-ea"/>
                <a:ea typeface="+mj-ea"/>
              </a:rPr>
              <a:t>바이패스 모드</a:t>
            </a:r>
            <a:endParaRPr lang="en-US" altLang="ko-KR" sz="1200" b="1" dirty="0">
              <a:latin typeface="+mj-ea"/>
              <a:ea typeface="+mj-ea"/>
            </a:endParaRPr>
          </a:p>
          <a:p>
            <a:pPr lvl="0">
              <a:defRPr/>
            </a:pPr>
            <a:r>
              <a:rPr lang="en-US" altLang="ko-KR" sz="1000" dirty="0">
                <a:latin typeface="+mj-ea"/>
                <a:ea typeface="+mj-ea"/>
              </a:rPr>
              <a:t>   - 1</a:t>
            </a:r>
            <a:r>
              <a:rPr lang="ko-KR" altLang="en-US" sz="1000" dirty="0">
                <a:latin typeface="+mj-ea"/>
                <a:ea typeface="+mj-ea"/>
              </a:rPr>
              <a:t>단 고정 </a:t>
            </a:r>
            <a:r>
              <a:rPr lang="ko-KR" altLang="en-US" sz="1000" dirty="0" err="1">
                <a:latin typeface="+mj-ea"/>
                <a:ea typeface="+mj-ea"/>
              </a:rPr>
              <a:t>풍량</a:t>
            </a:r>
            <a:r>
              <a:rPr lang="en-US" altLang="ko-KR" sz="1000" dirty="0">
                <a:latin typeface="+mj-ea"/>
                <a:ea typeface="+mj-ea"/>
              </a:rPr>
              <a:t>, </a:t>
            </a:r>
            <a:r>
              <a:rPr lang="ko-KR" altLang="en-US" sz="1000" dirty="0" err="1">
                <a:latin typeface="+mj-ea"/>
                <a:ea typeface="+mj-ea"/>
              </a:rPr>
              <a:t>각실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ko-KR" altLang="en-US" sz="1000" dirty="0" err="1">
                <a:latin typeface="+mj-ea"/>
                <a:ea typeface="+mj-ea"/>
              </a:rPr>
              <a:t>댐퍼는</a:t>
            </a:r>
            <a:r>
              <a:rPr lang="ko-KR" altLang="en-US" sz="1000" dirty="0">
                <a:latin typeface="+mj-ea"/>
                <a:ea typeface="+mj-ea"/>
              </a:rPr>
              <a:t> 모두 열림</a:t>
            </a:r>
            <a:endParaRPr lang="en-US" altLang="ko-KR" sz="1000" dirty="0">
              <a:latin typeface="+mj-ea"/>
              <a:ea typeface="+mj-ea"/>
            </a:endParaRPr>
          </a:p>
          <a:p>
            <a:pPr lvl="0">
              <a:defRPr/>
            </a:pPr>
            <a:endParaRPr lang="en-US" altLang="ko-KR" sz="1000" dirty="0">
              <a:latin typeface="+mj-ea"/>
              <a:ea typeface="+mj-ea"/>
            </a:endParaRPr>
          </a:p>
          <a:p>
            <a:pPr lvl="0">
              <a:defRPr/>
            </a:pPr>
            <a:r>
              <a:rPr lang="en-US" altLang="ko-KR" sz="1200" b="1" dirty="0">
                <a:latin typeface="+mj-ea"/>
                <a:ea typeface="+mj-ea"/>
              </a:rPr>
              <a:t>5. </a:t>
            </a:r>
            <a:r>
              <a:rPr lang="ko-KR" altLang="en-US" sz="1200" b="1" dirty="0">
                <a:latin typeface="+mj-ea"/>
                <a:ea typeface="+mj-ea"/>
              </a:rPr>
              <a:t>시나리오 모드</a:t>
            </a:r>
            <a:endParaRPr lang="en-US" altLang="ko-KR" sz="1200" b="1" dirty="0">
              <a:latin typeface="+mj-ea"/>
              <a:ea typeface="+mj-ea"/>
            </a:endParaRPr>
          </a:p>
          <a:p>
            <a:pPr lvl="0">
              <a:defRPr/>
            </a:pPr>
            <a:r>
              <a:rPr lang="en-US" altLang="ko-KR" sz="1000" b="1" dirty="0">
                <a:latin typeface="+mj-ea"/>
                <a:ea typeface="+mj-ea"/>
              </a:rPr>
              <a:t>   - </a:t>
            </a:r>
            <a:r>
              <a:rPr lang="ko-KR" altLang="en-US" sz="1000" b="1" dirty="0">
                <a:latin typeface="+mj-ea"/>
                <a:ea typeface="+mj-ea"/>
              </a:rPr>
              <a:t>시나리오 모드 </a:t>
            </a:r>
            <a:r>
              <a:rPr lang="en-US" altLang="ko-KR" sz="1000" b="1" dirty="0">
                <a:latin typeface="+mj-ea"/>
                <a:ea typeface="+mj-ea"/>
              </a:rPr>
              <a:t>off </a:t>
            </a:r>
            <a:r>
              <a:rPr lang="ko-KR" altLang="en-US" sz="1000" b="1" dirty="0">
                <a:latin typeface="+mj-ea"/>
                <a:ea typeface="+mj-ea"/>
              </a:rPr>
              <a:t>시 이전 모드 복귀</a:t>
            </a:r>
          </a:p>
          <a:p>
            <a:pPr lvl="0">
              <a:defRPr/>
            </a:pPr>
            <a:r>
              <a:rPr lang="en-US" altLang="ko-KR" sz="1000" b="1" dirty="0">
                <a:latin typeface="+mj-ea"/>
                <a:ea typeface="+mj-ea"/>
              </a:rPr>
              <a:t>   - </a:t>
            </a:r>
            <a:r>
              <a:rPr lang="ko-KR" altLang="en-US" sz="1000" b="1" dirty="0">
                <a:latin typeface="+mj-ea"/>
                <a:ea typeface="+mj-ea"/>
              </a:rPr>
              <a:t>안심회복</a:t>
            </a:r>
            <a:endParaRPr lang="en-US" altLang="ko-KR" sz="1000" b="1" dirty="0">
              <a:latin typeface="+mj-ea"/>
              <a:ea typeface="+mj-ea"/>
            </a:endParaRPr>
          </a:p>
          <a:p>
            <a:pPr lvl="0">
              <a:defRPr/>
            </a:pPr>
            <a:r>
              <a:rPr lang="ko-KR" altLang="en-US" sz="1000" b="1" dirty="0">
                <a:latin typeface="+mj-ea"/>
                <a:ea typeface="+mj-ea"/>
              </a:rPr>
              <a:t>   </a:t>
            </a:r>
            <a:r>
              <a:rPr lang="en-US" altLang="ko-KR" sz="1000" b="1" dirty="0">
                <a:latin typeface="+mj-ea"/>
                <a:ea typeface="+mj-ea"/>
              </a:rPr>
              <a:t>-</a:t>
            </a:r>
            <a:r>
              <a:rPr lang="ko-KR" altLang="en-US" sz="1000" b="1" dirty="0">
                <a:latin typeface="+mj-ea"/>
                <a:ea typeface="+mj-ea"/>
              </a:rPr>
              <a:t> 스마트수면</a:t>
            </a:r>
            <a:endParaRPr lang="en-US" altLang="ko-KR" sz="1000" b="1" dirty="0">
              <a:latin typeface="+mj-ea"/>
              <a:ea typeface="+mj-ea"/>
            </a:endParaRPr>
          </a:p>
          <a:p>
            <a:pPr lvl="0">
              <a:defRPr/>
            </a:pPr>
            <a:r>
              <a:rPr lang="en-US" altLang="ko-KR" sz="1000" b="1" dirty="0">
                <a:latin typeface="+mj-ea"/>
                <a:ea typeface="+mj-ea"/>
              </a:rPr>
              <a:t>   - </a:t>
            </a:r>
            <a:r>
              <a:rPr lang="ko-KR" altLang="en-US" sz="1000" b="1" dirty="0">
                <a:latin typeface="+mj-ea"/>
                <a:ea typeface="+mj-ea"/>
              </a:rPr>
              <a:t>쾌적조리</a:t>
            </a:r>
            <a:endParaRPr lang="en-US" altLang="ko-KR" sz="1000" b="1" dirty="0">
              <a:latin typeface="+mj-ea"/>
              <a:ea typeface="+mj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E784FE-31C8-0F5E-ECC7-F6A2B488677C}"/>
              </a:ext>
            </a:extLst>
          </p:cNvPr>
          <p:cNvSpPr txBox="1"/>
          <p:nvPr/>
        </p:nvSpPr>
        <p:spPr>
          <a:xfrm>
            <a:off x="581639" y="2731348"/>
            <a:ext cx="216765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0" indent="-171450">
              <a:buFont typeface="Arial"/>
              <a:buChar char="•"/>
              <a:defRPr/>
            </a:pPr>
            <a:r>
              <a:rPr lang="ko-KR" altLang="en-US" sz="1200" b="1" dirty="0">
                <a:latin typeface="+mj-ea"/>
                <a:ea typeface="+mj-ea"/>
              </a:rPr>
              <a:t>동작모드별 </a:t>
            </a:r>
            <a:r>
              <a:rPr lang="ko-KR" altLang="en-US" sz="1200" b="1" dirty="0" err="1">
                <a:latin typeface="+mj-ea"/>
                <a:ea typeface="+mj-ea"/>
              </a:rPr>
              <a:t>풍량</a:t>
            </a:r>
            <a:r>
              <a:rPr lang="ko-KR" altLang="en-US" sz="1200" b="1" dirty="0">
                <a:latin typeface="+mj-ea"/>
                <a:ea typeface="+mj-ea"/>
              </a:rPr>
              <a:t> 단계</a:t>
            </a:r>
            <a:endParaRPr lang="en-US" altLang="ko-KR" sz="1200" b="1" dirty="0">
              <a:latin typeface="+mj-ea"/>
              <a:ea typeface="+mj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6B7052-B4F4-BC03-5A84-938EC2366F3A}"/>
              </a:ext>
            </a:extLst>
          </p:cNvPr>
          <p:cNvSpPr txBox="1"/>
          <p:nvPr/>
        </p:nvSpPr>
        <p:spPr>
          <a:xfrm>
            <a:off x="5345906" y="2890313"/>
            <a:ext cx="35725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0" indent="-171450">
              <a:buFont typeface="Arial"/>
              <a:buChar char="•"/>
              <a:defRPr/>
            </a:pPr>
            <a:r>
              <a:rPr lang="ko-KR" altLang="en-US" sz="1200" b="1" dirty="0">
                <a:solidFill>
                  <a:srgbClr val="FF0000"/>
                </a:solidFill>
                <a:latin typeface="+mj-ea"/>
                <a:ea typeface="+mj-ea"/>
              </a:rPr>
              <a:t>제품 인증 시 </a:t>
            </a:r>
            <a:r>
              <a:rPr lang="en-US" altLang="ko-KR" sz="1200" b="1" dirty="0">
                <a:solidFill>
                  <a:srgbClr val="FF0000"/>
                </a:solidFill>
                <a:latin typeface="+mj-ea"/>
                <a:ea typeface="+mj-ea"/>
              </a:rPr>
              <a:t>3</a:t>
            </a:r>
            <a:r>
              <a:rPr lang="ko-KR" altLang="en-US" sz="1200" b="1" dirty="0">
                <a:solidFill>
                  <a:srgbClr val="FF0000"/>
                </a:solidFill>
                <a:latin typeface="+mj-ea"/>
                <a:ea typeface="+mj-ea"/>
              </a:rPr>
              <a:t>단계로 받음 </a:t>
            </a:r>
            <a:r>
              <a:rPr lang="en-US" altLang="ko-KR" sz="1200" b="1" dirty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ko-KR" altLang="en-US" sz="1200" b="1" dirty="0">
                <a:solidFill>
                  <a:srgbClr val="FF0000"/>
                </a:solidFill>
                <a:latin typeface="+mj-ea"/>
                <a:ea typeface="+mj-ea"/>
              </a:rPr>
              <a:t>최대 </a:t>
            </a:r>
            <a:r>
              <a:rPr lang="en-US" altLang="ko-KR" sz="1200" b="1" dirty="0">
                <a:solidFill>
                  <a:srgbClr val="FF0000"/>
                </a:solidFill>
                <a:latin typeface="+mj-ea"/>
                <a:ea typeface="+mj-ea"/>
              </a:rPr>
              <a:t>200CMH)</a:t>
            </a:r>
          </a:p>
          <a:p>
            <a:pPr lvl="0">
              <a:defRPr/>
            </a:pPr>
            <a:r>
              <a:rPr lang="en-US" altLang="ko-KR" sz="1200" b="1" dirty="0">
                <a:solidFill>
                  <a:srgbClr val="FF0000"/>
                </a:solidFill>
                <a:latin typeface="+mj-ea"/>
                <a:ea typeface="+mj-ea"/>
              </a:rPr>
              <a:t>&gt; 4</a:t>
            </a:r>
            <a:r>
              <a:rPr lang="ko-KR" altLang="en-US" sz="1200" b="1" dirty="0">
                <a:solidFill>
                  <a:srgbClr val="FF0000"/>
                </a:solidFill>
                <a:latin typeface="+mj-ea"/>
                <a:ea typeface="+mj-ea"/>
              </a:rPr>
              <a:t>단 표시는 협의 필요함</a:t>
            </a:r>
            <a:endParaRPr lang="en-US" altLang="ko-KR" sz="12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41670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2230" y="681487"/>
            <a:ext cx="98855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Wingdings"/>
              <a:buChar char="§"/>
              <a:defRPr/>
            </a:pPr>
            <a:r>
              <a:rPr lang="ko-KR" altLang="en-US" sz="1600" b="1" dirty="0"/>
              <a:t>동작모드 </a:t>
            </a:r>
            <a:r>
              <a:rPr lang="en-US" altLang="ko-KR" sz="1600" b="1" dirty="0"/>
              <a:t>– </a:t>
            </a:r>
            <a:r>
              <a:rPr lang="ko-KR" altLang="en-US" sz="1600" b="1" dirty="0"/>
              <a:t>시나리오 모드</a:t>
            </a:r>
            <a:endParaRPr lang="en-US" altLang="ko-KR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91837" y="1161206"/>
            <a:ext cx="4957618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latinLnBrk="0">
              <a:spcBef>
                <a:spcPct val="50000"/>
              </a:spcBef>
              <a:defRPr/>
            </a:pPr>
            <a:r>
              <a:rPr lang="en-US" altLang="ko-KR" sz="1200" b="1" dirty="0">
                <a:latin typeface="맑은 고딕"/>
                <a:ea typeface="맑은 고딕"/>
              </a:rPr>
              <a:t>1. </a:t>
            </a:r>
            <a:r>
              <a:rPr lang="ko-KR" altLang="en-US" sz="1200" b="1" dirty="0">
                <a:latin typeface="맑은 고딕"/>
                <a:ea typeface="맑은 고딕"/>
              </a:rPr>
              <a:t>안심회복 모드 </a:t>
            </a:r>
            <a:r>
              <a:rPr lang="en-US" altLang="ko-KR" sz="1200" b="1" dirty="0">
                <a:latin typeface="맑은 고딕"/>
                <a:ea typeface="맑은 고딕"/>
              </a:rPr>
              <a:t>&gt; </a:t>
            </a:r>
            <a:r>
              <a:rPr lang="ko-KR" altLang="en-US" sz="1200" b="1" dirty="0">
                <a:latin typeface="맑은 고딕"/>
                <a:ea typeface="맑은 고딕"/>
              </a:rPr>
              <a:t>침실</a:t>
            </a:r>
            <a:r>
              <a:rPr lang="en-US" altLang="ko-KR" sz="1200" b="1" dirty="0">
                <a:latin typeface="맑은 고딕"/>
                <a:ea typeface="맑은 고딕"/>
              </a:rPr>
              <a:t>1</a:t>
            </a:r>
            <a:r>
              <a:rPr lang="ko-KR" altLang="en-US" sz="1200" b="1" dirty="0">
                <a:latin typeface="맑은 고딕"/>
                <a:ea typeface="맑은 고딕"/>
              </a:rPr>
              <a:t>만 적용</a:t>
            </a:r>
          </a:p>
          <a:p>
            <a:pPr marL="171450" lvl="0" indent="-171450" latinLnBrk="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ko-KR" altLang="ko-KR" sz="1000" dirty="0">
                <a:latin typeface="+mn-ea"/>
              </a:rPr>
              <a:t>특정 방(침실1)의 공기만 집중적으로 밖으로 배출(</a:t>
            </a:r>
            <a:r>
              <a:rPr lang="ko-KR" altLang="ko-KR" sz="1000" dirty="0" err="1">
                <a:latin typeface="+mn-ea"/>
              </a:rPr>
              <a:t>음압</a:t>
            </a:r>
            <a:r>
              <a:rPr lang="ko-KR" altLang="ko-KR" sz="1000" dirty="0">
                <a:latin typeface="+mn-ea"/>
              </a:rPr>
              <a:t> 형성)</a:t>
            </a:r>
            <a:r>
              <a:rPr lang="ko-KR" altLang="en-US" sz="1000" dirty="0">
                <a:latin typeface="+mn-ea"/>
              </a:rPr>
              <a:t>을 </a:t>
            </a:r>
            <a:r>
              <a:rPr lang="ko-KR" altLang="en-US" sz="1000" b="1" dirty="0">
                <a:latin typeface="+mn-ea"/>
              </a:rPr>
              <a:t>유도</a:t>
            </a:r>
            <a:r>
              <a:rPr lang="ko-KR" altLang="ko-KR" sz="1000" dirty="0">
                <a:latin typeface="+mn-ea"/>
              </a:rPr>
              <a:t>하여, 유행성 질환 등 바이러스나 오염된 공기가 거실이나 다른 방으로 확산되지 않도록 안전하게 격리하는 모드입니다.</a:t>
            </a:r>
            <a:endParaRPr lang="en-US" altLang="ko-KR" sz="1000" dirty="0">
              <a:latin typeface="+mn-ea"/>
            </a:endParaRPr>
          </a:p>
          <a:p>
            <a:pPr marL="171450" lvl="0" indent="-171450" latinLnBrk="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ko-KR" sz="1000" dirty="0">
                <a:latin typeface="+mn-ea"/>
              </a:rPr>
              <a:t>H-ERV : </a:t>
            </a:r>
            <a:r>
              <a:rPr lang="ko-KR" altLang="en-US" sz="1000" dirty="0">
                <a:latin typeface="+mn-ea"/>
              </a:rPr>
              <a:t>환기 수동</a:t>
            </a:r>
            <a:r>
              <a:rPr lang="en-US" altLang="ko-KR" sz="1000" dirty="0">
                <a:latin typeface="+mn-ea"/>
              </a:rPr>
              <a:t>, </a:t>
            </a:r>
            <a:r>
              <a:rPr lang="ko-KR" altLang="en-US" sz="1000" dirty="0" err="1">
                <a:latin typeface="+mn-ea"/>
              </a:rPr>
              <a:t>풍량</a:t>
            </a:r>
            <a:r>
              <a:rPr lang="ko-KR" altLang="en-US" sz="1000" dirty="0">
                <a:latin typeface="+mn-ea"/>
              </a:rPr>
              <a:t> </a:t>
            </a:r>
            <a:r>
              <a:rPr lang="en-US" altLang="ko-KR" sz="1000" dirty="0">
                <a:latin typeface="+mn-ea"/>
              </a:rPr>
              <a:t>: 2</a:t>
            </a:r>
            <a:r>
              <a:rPr lang="ko-KR" altLang="en-US" sz="1000" dirty="0">
                <a:latin typeface="+mn-ea"/>
              </a:rPr>
              <a:t>단</a:t>
            </a:r>
          </a:p>
          <a:p>
            <a:pPr marL="171450" lvl="0" indent="-171450" latinLnBrk="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ko-KR" altLang="en-US" sz="1000" dirty="0">
                <a:latin typeface="+mn-ea"/>
              </a:rPr>
              <a:t>유지시간 </a:t>
            </a:r>
            <a:r>
              <a:rPr lang="en-US" altLang="ko-KR" sz="1000" dirty="0">
                <a:latin typeface="+mn-ea"/>
              </a:rPr>
              <a:t>:</a:t>
            </a:r>
            <a:r>
              <a:rPr lang="ko-KR" altLang="en-US" sz="1000" dirty="0">
                <a:latin typeface="+mn-ea"/>
              </a:rPr>
              <a:t> 사용자가 </a:t>
            </a:r>
            <a:r>
              <a:rPr lang="en-US" altLang="ko-KR" sz="1000" dirty="0">
                <a:latin typeface="+mn-ea"/>
              </a:rPr>
              <a:t>ON/OFF,</a:t>
            </a:r>
            <a:r>
              <a:rPr lang="ko-KR" altLang="en-US" sz="1000" dirty="0">
                <a:latin typeface="+mn-ea"/>
              </a:rPr>
              <a:t> </a:t>
            </a:r>
            <a:r>
              <a:rPr lang="en-US" altLang="ko-KR" sz="1000" dirty="0">
                <a:latin typeface="+mn-ea"/>
              </a:rPr>
              <a:t>OFF</a:t>
            </a:r>
            <a:r>
              <a:rPr lang="ko-KR" altLang="en-US" sz="1000" dirty="0">
                <a:latin typeface="+mn-ea"/>
              </a:rPr>
              <a:t>하면 이전 모드 복귀</a:t>
            </a:r>
            <a:endParaRPr lang="en-US" altLang="ko-KR" sz="1000" dirty="0">
              <a:latin typeface="+mn-ea"/>
            </a:endParaRP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A2F30641-C1BA-328C-F7CE-92958EC4B1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039138"/>
              </p:ext>
            </p:extLst>
          </p:nvPr>
        </p:nvGraphicFramePr>
        <p:xfrm>
          <a:off x="6231502" y="1594072"/>
          <a:ext cx="3429000" cy="62865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170421756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6680623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8800534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8528585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562650354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u="none" strike="noStrike">
                          <a:effectLst/>
                        </a:rPr>
                        <a:t>거실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u="none" strike="noStrike">
                          <a:effectLst/>
                        </a:rPr>
                        <a:t>침실</a:t>
                      </a:r>
                      <a:r>
                        <a:rPr lang="en-US" altLang="ko-KR" sz="1100" u="none" strike="noStrike">
                          <a:effectLst/>
                        </a:rPr>
                        <a:t>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u="none" strike="noStrike">
                          <a:effectLst/>
                        </a:rPr>
                        <a:t>침실</a:t>
                      </a:r>
                      <a:r>
                        <a:rPr lang="en-US" altLang="ko-KR" sz="1100" u="none" strike="noStrike">
                          <a:effectLst/>
                        </a:rPr>
                        <a:t>2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u="none" strike="noStrike">
                          <a:effectLst/>
                        </a:rPr>
                        <a:t>침실</a:t>
                      </a:r>
                      <a:r>
                        <a:rPr lang="en-US" altLang="ko-KR" sz="1100" u="none" strike="noStrike">
                          <a:effectLst/>
                        </a:rPr>
                        <a:t>3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7904569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u="none" strike="noStrike" dirty="0" err="1">
                          <a:effectLst/>
                        </a:rPr>
                        <a:t>급기</a:t>
                      </a:r>
                      <a:r>
                        <a:rPr lang="ko-KR" altLang="en-US" sz="1100" u="none" strike="noStrike" dirty="0">
                          <a:effectLst/>
                        </a:rPr>
                        <a:t> </a:t>
                      </a:r>
                      <a:r>
                        <a:rPr lang="en-US" altLang="ko-KR" sz="1100" u="none" strike="noStrike" dirty="0">
                          <a:effectLst/>
                        </a:rPr>
                        <a:t>(SA)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8058568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u="none" strike="noStrike" dirty="0">
                          <a:effectLst/>
                        </a:rPr>
                        <a:t>배기 </a:t>
                      </a:r>
                      <a:r>
                        <a:rPr lang="en-US" altLang="ko-KR" sz="1100" u="none" strike="noStrike" dirty="0">
                          <a:effectLst/>
                        </a:rPr>
                        <a:t>(RA)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28543561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216F8F64-1555-CE84-1A0B-26D846DCC468}"/>
              </a:ext>
            </a:extLst>
          </p:cNvPr>
          <p:cNvSpPr txBox="1"/>
          <p:nvPr/>
        </p:nvSpPr>
        <p:spPr>
          <a:xfrm>
            <a:off x="6755287" y="1303015"/>
            <a:ext cx="2523118" cy="257369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 latinLnBrk="0"/>
            <a:r>
              <a:rPr lang="ko-KR" altLang="en-US" sz="1200" b="1" dirty="0" err="1">
                <a:latin typeface="맑은 고딕" pitchFamily="50" charset="-127"/>
                <a:ea typeface="맑은 고딕" pitchFamily="50" charset="-127"/>
              </a:rPr>
              <a:t>안심회복</a:t>
            </a:r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 모드 </a:t>
            </a:r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200" b="1" dirty="0">
                <a:latin typeface="맑은 고딕" pitchFamily="50" charset="-127"/>
              </a:rPr>
              <a:t>침실</a:t>
            </a:r>
            <a:r>
              <a:rPr lang="en-US" altLang="ko-KR" sz="1200" b="1" dirty="0">
                <a:latin typeface="맑은 고딕" pitchFamily="50" charset="-127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9F9A60C8-B7F6-0286-6F89-8A8564F0853A}"/>
              </a:ext>
            </a:extLst>
          </p:cNvPr>
          <p:cNvSpPr/>
          <p:nvPr/>
        </p:nvSpPr>
        <p:spPr>
          <a:xfrm>
            <a:off x="277337" y="241573"/>
            <a:ext cx="3459601" cy="369332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defTabSz="938467"/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개발 사양서 </a:t>
            </a:r>
            <a:r>
              <a:rPr lang="en-US" altLang="ko-KR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- </a:t>
            </a:r>
            <a:r>
              <a:rPr lang="ko-KR" altLang="en-US" b="1" dirty="0" err="1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각실제어</a:t>
            </a:r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 시스템</a:t>
            </a:r>
            <a:endParaRPr lang="en-US" altLang="ko-KR" b="1" dirty="0">
              <a:solidFill>
                <a:schemeClr val="bg1">
                  <a:lumMod val="50000"/>
                </a:schemeClr>
              </a:solidFill>
              <a:latin typeface="+mn-ea"/>
              <a:cs typeface="Pretendard Bold" panose="02000803000000020004" pitchFamily="2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5446CE-7361-3D19-194D-BCBCAD3BF590}"/>
              </a:ext>
            </a:extLst>
          </p:cNvPr>
          <p:cNvSpPr txBox="1"/>
          <p:nvPr/>
        </p:nvSpPr>
        <p:spPr>
          <a:xfrm>
            <a:off x="491837" y="3178323"/>
            <a:ext cx="5661497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latinLnBrk="0">
              <a:spcBef>
                <a:spcPct val="50000"/>
              </a:spcBef>
              <a:defRPr/>
            </a:pPr>
            <a:r>
              <a:rPr lang="en-US" altLang="ko-KR" sz="1200" b="1" dirty="0">
                <a:latin typeface="맑은 고딕"/>
                <a:ea typeface="맑은 고딕"/>
              </a:rPr>
              <a:t>2. </a:t>
            </a:r>
            <a:r>
              <a:rPr lang="ko-KR" altLang="en-US" sz="1200" b="1" dirty="0">
                <a:latin typeface="맑은 고딕"/>
                <a:ea typeface="맑은 고딕"/>
              </a:rPr>
              <a:t>스마트수면 모드</a:t>
            </a:r>
          </a:p>
          <a:p>
            <a:pPr marL="171450" indent="-171450" latinLnBrk="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ko-KR" altLang="ko-KR" sz="1000" dirty="0">
                <a:latin typeface="+mn-ea"/>
              </a:rPr>
              <a:t>설정된 수면 시간 동안 거주자의 잠을 깨우지 않도록 **저소음(1단 고정)**</a:t>
            </a:r>
            <a:r>
              <a:rPr lang="ko-KR" altLang="ko-KR" sz="1000" dirty="0" err="1">
                <a:latin typeface="+mn-ea"/>
              </a:rPr>
              <a:t>으로</a:t>
            </a:r>
            <a:r>
              <a:rPr lang="ko-KR" altLang="ko-KR" sz="1000" dirty="0">
                <a:latin typeface="+mn-ea"/>
              </a:rPr>
              <a:t> 가동하면서, CO2</a:t>
            </a:r>
            <a:r>
              <a:rPr lang="en-US" altLang="ko-KR" sz="1000" dirty="0">
                <a:latin typeface="+mn-ea"/>
              </a:rPr>
              <a:t> </a:t>
            </a:r>
            <a:r>
              <a:rPr lang="ko-KR" altLang="en-US" sz="1000" dirty="0">
                <a:latin typeface="+mn-ea"/>
              </a:rPr>
              <a:t>기준</a:t>
            </a:r>
            <a:r>
              <a:rPr lang="en-US" altLang="ko-KR" sz="1000" dirty="0">
                <a:latin typeface="+mn-ea"/>
              </a:rPr>
              <a:t>(1,000 ppm On / 800 PPM OFF)</a:t>
            </a:r>
            <a:r>
              <a:rPr lang="ko-KR" altLang="en-US" sz="1000" dirty="0">
                <a:latin typeface="+mn-ea"/>
              </a:rPr>
              <a:t>으로 </a:t>
            </a:r>
            <a:r>
              <a:rPr lang="ko-KR" altLang="ko-KR" sz="1000" dirty="0">
                <a:latin typeface="+mn-ea"/>
              </a:rPr>
              <a:t>필수적인</a:t>
            </a:r>
            <a:r>
              <a:rPr lang="ko-KR" altLang="en-US" sz="1000" dirty="0">
                <a:latin typeface="+mn-ea"/>
              </a:rPr>
              <a:t> </a:t>
            </a:r>
            <a:r>
              <a:rPr lang="ko-KR" altLang="ko-KR" sz="1000" dirty="0">
                <a:latin typeface="+mn-ea"/>
              </a:rPr>
              <a:t>환기만 조용히 수행하는 스케줄러 기능입니다. </a:t>
            </a:r>
            <a:endParaRPr lang="en-US" altLang="ko-KR" sz="1000" dirty="0">
              <a:latin typeface="+mn-ea"/>
            </a:endParaRPr>
          </a:p>
          <a:p>
            <a:pPr marL="171450" lvl="0" indent="-171450" latinLnBrk="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ko-KR" sz="1000" dirty="0">
                <a:latin typeface="+mn-ea"/>
              </a:rPr>
              <a:t>H-ERV : </a:t>
            </a:r>
            <a:r>
              <a:rPr lang="ko-KR" altLang="en-US" sz="1000" dirty="0">
                <a:latin typeface="+mn-ea"/>
              </a:rPr>
              <a:t>환기 수동</a:t>
            </a:r>
            <a:r>
              <a:rPr lang="en-US" altLang="ko-KR" sz="1000" dirty="0">
                <a:latin typeface="+mn-ea"/>
              </a:rPr>
              <a:t>, </a:t>
            </a:r>
            <a:r>
              <a:rPr lang="ko-KR" altLang="en-US" sz="1000" dirty="0" err="1">
                <a:latin typeface="+mn-ea"/>
              </a:rPr>
              <a:t>풍량</a:t>
            </a:r>
            <a:r>
              <a:rPr lang="ko-KR" altLang="en-US" sz="1000" dirty="0">
                <a:latin typeface="+mn-ea"/>
              </a:rPr>
              <a:t> </a:t>
            </a:r>
            <a:r>
              <a:rPr lang="en-US" altLang="ko-KR" sz="1000" dirty="0">
                <a:latin typeface="+mn-ea"/>
              </a:rPr>
              <a:t>1</a:t>
            </a:r>
            <a:r>
              <a:rPr lang="ko-KR" altLang="en-US" sz="1000" dirty="0">
                <a:latin typeface="+mn-ea"/>
              </a:rPr>
              <a:t>단 고정</a:t>
            </a:r>
            <a:endParaRPr lang="en-US" altLang="ko-KR" sz="1000" dirty="0">
              <a:latin typeface="+mn-ea"/>
            </a:endParaRPr>
          </a:p>
          <a:p>
            <a:pPr marL="171450" lvl="0" indent="-171450" latinLnBrk="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ko-KR" altLang="en-US" sz="1000" dirty="0">
                <a:latin typeface="+mn-ea"/>
              </a:rPr>
              <a:t>초기상태 </a:t>
            </a:r>
            <a:r>
              <a:rPr lang="en-US" altLang="ko-KR" sz="1000" dirty="0">
                <a:latin typeface="+mn-ea"/>
              </a:rPr>
              <a:t>: </a:t>
            </a:r>
            <a:r>
              <a:rPr lang="ko-KR" altLang="en-US" sz="1000" dirty="0">
                <a:latin typeface="+mn-ea"/>
              </a:rPr>
              <a:t>거실 </a:t>
            </a:r>
            <a:r>
              <a:rPr lang="en-US" altLang="ko-KR" sz="1000" dirty="0">
                <a:latin typeface="+mn-ea"/>
              </a:rPr>
              <a:t>CLOSE, </a:t>
            </a:r>
            <a:r>
              <a:rPr lang="ko-KR" altLang="en-US" sz="1000" dirty="0">
                <a:latin typeface="+mn-ea"/>
              </a:rPr>
              <a:t>침실</a:t>
            </a:r>
            <a:r>
              <a:rPr lang="en-US" altLang="ko-KR" sz="1000" dirty="0">
                <a:latin typeface="+mn-ea"/>
              </a:rPr>
              <a:t>1~3 OPEN</a:t>
            </a:r>
          </a:p>
          <a:p>
            <a:pPr marL="171450" lvl="0" indent="-171450" latinLnBrk="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ko-KR" sz="1000" dirty="0">
                <a:latin typeface="+mn-ea"/>
              </a:rPr>
              <a:t>CO2 </a:t>
            </a:r>
            <a:r>
              <a:rPr lang="ko-KR" altLang="en-US" sz="1000" dirty="0">
                <a:latin typeface="+mn-ea"/>
              </a:rPr>
              <a:t>센서 기준 동작</a:t>
            </a:r>
            <a:r>
              <a:rPr lang="en-US" altLang="ko-KR" sz="1000" dirty="0">
                <a:latin typeface="+mn-ea"/>
              </a:rPr>
              <a:t>. CO2 &gt;= 1000 PPM </a:t>
            </a:r>
            <a:r>
              <a:rPr lang="ko-KR" altLang="en-US" sz="1000" dirty="0">
                <a:latin typeface="+mn-ea"/>
              </a:rPr>
              <a:t>이면 해당 침실 </a:t>
            </a:r>
            <a:r>
              <a:rPr lang="ko-KR" altLang="en-US" sz="1000" dirty="0" err="1">
                <a:latin typeface="+mn-ea"/>
              </a:rPr>
              <a:t>댐퍼</a:t>
            </a:r>
            <a:r>
              <a:rPr lang="ko-KR" altLang="en-US" sz="1000" dirty="0">
                <a:latin typeface="+mn-ea"/>
              </a:rPr>
              <a:t> </a:t>
            </a:r>
            <a:r>
              <a:rPr lang="en-US" altLang="ko-KR" sz="1000" dirty="0">
                <a:latin typeface="+mn-ea"/>
              </a:rPr>
              <a:t>OPEN, CO2 &lt;= 800PPM </a:t>
            </a:r>
            <a:r>
              <a:rPr lang="ko-KR" altLang="en-US" sz="1000" dirty="0">
                <a:latin typeface="+mn-ea"/>
              </a:rPr>
              <a:t>이면 </a:t>
            </a:r>
            <a:r>
              <a:rPr lang="ko-KR" altLang="en-US" sz="1000" dirty="0" err="1">
                <a:latin typeface="+mn-ea"/>
              </a:rPr>
              <a:t>댐퍼</a:t>
            </a:r>
            <a:r>
              <a:rPr lang="en-US" altLang="ko-KR" sz="1000" dirty="0">
                <a:latin typeface="+mn-ea"/>
              </a:rPr>
              <a:t> CLOSE</a:t>
            </a:r>
          </a:p>
          <a:p>
            <a:pPr marL="171450" indent="-171450" latinLnBrk="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ko-KR" altLang="en-US" sz="1000" dirty="0">
                <a:latin typeface="+mn-ea"/>
              </a:rPr>
              <a:t>유지시간 </a:t>
            </a:r>
            <a:r>
              <a:rPr lang="en-US" altLang="ko-KR" sz="1000" dirty="0">
                <a:latin typeface="+mn-ea"/>
              </a:rPr>
              <a:t>:</a:t>
            </a:r>
            <a:r>
              <a:rPr lang="ko-KR" altLang="en-US" sz="1000" dirty="0">
                <a:latin typeface="+mn-ea"/>
              </a:rPr>
              <a:t> 사용자가 </a:t>
            </a:r>
            <a:r>
              <a:rPr lang="en-US" altLang="ko-KR" sz="1000" dirty="0">
                <a:latin typeface="+mn-ea"/>
              </a:rPr>
              <a:t>ON/OFF, OFF</a:t>
            </a:r>
            <a:r>
              <a:rPr lang="ko-KR" altLang="en-US" sz="1000" dirty="0">
                <a:latin typeface="+mn-ea"/>
              </a:rPr>
              <a:t>하면 이전 모드 복귀</a:t>
            </a:r>
            <a:endParaRPr lang="en-US" altLang="ko-KR" sz="1000" dirty="0">
              <a:latin typeface="+mn-ea"/>
            </a:endParaRPr>
          </a:p>
        </p:txBody>
      </p:sp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9AF4E6B8-8249-C628-4FB3-D6E84A6335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179320"/>
              </p:ext>
            </p:extLst>
          </p:nvPr>
        </p:nvGraphicFramePr>
        <p:xfrm>
          <a:off x="6224729" y="3561724"/>
          <a:ext cx="3429000" cy="62865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170421756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6680623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8800534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8528585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562650354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u="none" strike="noStrike">
                          <a:effectLst/>
                        </a:rPr>
                        <a:t>거실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u="none" strike="noStrike">
                          <a:effectLst/>
                        </a:rPr>
                        <a:t>침실</a:t>
                      </a:r>
                      <a:r>
                        <a:rPr lang="en-US" altLang="ko-KR" sz="1100" u="none" strike="noStrike">
                          <a:effectLst/>
                        </a:rPr>
                        <a:t>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u="none" strike="noStrike">
                          <a:effectLst/>
                        </a:rPr>
                        <a:t>침실</a:t>
                      </a:r>
                      <a:r>
                        <a:rPr lang="en-US" altLang="ko-KR" sz="1100" u="none" strike="noStrike">
                          <a:effectLst/>
                        </a:rPr>
                        <a:t>2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u="none" strike="noStrike">
                          <a:effectLst/>
                        </a:rPr>
                        <a:t>침실</a:t>
                      </a:r>
                      <a:r>
                        <a:rPr lang="en-US" altLang="ko-KR" sz="1100" u="none" strike="noStrike">
                          <a:effectLst/>
                        </a:rPr>
                        <a:t>3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7904569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u="none" strike="noStrike" dirty="0" err="1">
                          <a:effectLst/>
                        </a:rPr>
                        <a:t>급기</a:t>
                      </a:r>
                      <a:r>
                        <a:rPr lang="ko-KR" altLang="en-US" sz="1100" u="none" strike="noStrike" dirty="0">
                          <a:effectLst/>
                        </a:rPr>
                        <a:t> </a:t>
                      </a:r>
                      <a:r>
                        <a:rPr lang="en-US" altLang="ko-KR" sz="1100" u="none" strike="noStrike" dirty="0">
                          <a:effectLst/>
                        </a:rPr>
                        <a:t>(SA)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8058568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u="none" strike="noStrike" dirty="0">
                          <a:effectLst/>
                        </a:rPr>
                        <a:t>배기 </a:t>
                      </a:r>
                      <a:r>
                        <a:rPr lang="en-US" altLang="ko-KR" sz="1100" u="none" strike="noStrike" dirty="0">
                          <a:effectLst/>
                        </a:rPr>
                        <a:t>(RA)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28543561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628900B-8961-E5BC-5F09-9718A1E04020}"/>
              </a:ext>
            </a:extLst>
          </p:cNvPr>
          <p:cNvSpPr txBox="1"/>
          <p:nvPr/>
        </p:nvSpPr>
        <p:spPr>
          <a:xfrm>
            <a:off x="6755287" y="3286561"/>
            <a:ext cx="2523118" cy="257369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 latinLnBrk="0"/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스마트수면 모드 </a:t>
            </a:r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– </a:t>
            </a:r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초기 상태</a:t>
            </a:r>
          </a:p>
        </p:txBody>
      </p:sp>
    </p:spTree>
    <p:extLst>
      <p:ext uri="{BB962C8B-B14F-4D97-AF65-F5344CB8AC3E}">
        <p14:creationId xmlns:p14="http://schemas.microsoft.com/office/powerpoint/2010/main" val="1527687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C84ACF-3C29-1E70-6970-5298AAE0F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D08A795-EB2D-5173-E277-8189855DB193}"/>
              </a:ext>
            </a:extLst>
          </p:cNvPr>
          <p:cNvSpPr txBox="1"/>
          <p:nvPr/>
        </p:nvSpPr>
        <p:spPr>
          <a:xfrm>
            <a:off x="362230" y="681487"/>
            <a:ext cx="98855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Wingdings"/>
              <a:buChar char="§"/>
              <a:defRPr/>
            </a:pPr>
            <a:r>
              <a:rPr lang="ko-KR" altLang="en-US" sz="1600" b="1" dirty="0"/>
              <a:t>동작모드 </a:t>
            </a:r>
            <a:r>
              <a:rPr lang="en-US" altLang="ko-KR" sz="1600" b="1" dirty="0"/>
              <a:t>– </a:t>
            </a:r>
            <a:r>
              <a:rPr lang="ko-KR" altLang="en-US" sz="1600" b="1" dirty="0"/>
              <a:t>시나리오 모드</a:t>
            </a:r>
            <a:endParaRPr lang="en-US" altLang="ko-KR" sz="1600" b="1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28A50C2A-8AE8-5CC8-A282-A44E67AF511D}"/>
              </a:ext>
            </a:extLst>
          </p:cNvPr>
          <p:cNvSpPr/>
          <p:nvPr/>
        </p:nvSpPr>
        <p:spPr>
          <a:xfrm>
            <a:off x="277337" y="241573"/>
            <a:ext cx="3459601" cy="369332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defTabSz="938467"/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개발 사양서 </a:t>
            </a:r>
            <a:r>
              <a:rPr lang="en-US" altLang="ko-KR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- </a:t>
            </a:r>
            <a:r>
              <a:rPr lang="ko-KR" altLang="en-US" b="1" dirty="0" err="1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각실제어</a:t>
            </a:r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 시스템</a:t>
            </a:r>
            <a:endParaRPr lang="en-US" altLang="ko-KR" b="1" dirty="0">
              <a:solidFill>
                <a:schemeClr val="bg1">
                  <a:lumMod val="50000"/>
                </a:schemeClr>
              </a:solidFill>
              <a:latin typeface="+mn-ea"/>
              <a:cs typeface="Pretendard Bold" panose="02000803000000020004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E39C24-379F-2D5A-AC99-BCF810FA4911}"/>
              </a:ext>
            </a:extLst>
          </p:cNvPr>
          <p:cNvSpPr txBox="1"/>
          <p:nvPr/>
        </p:nvSpPr>
        <p:spPr>
          <a:xfrm>
            <a:off x="440528" y="1019233"/>
            <a:ext cx="548868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latinLnBrk="0">
              <a:spcBef>
                <a:spcPct val="50000"/>
              </a:spcBef>
              <a:defRPr/>
            </a:pPr>
            <a:r>
              <a:rPr lang="en-US" altLang="ko-KR" sz="1200" b="1" dirty="0">
                <a:latin typeface="맑은 고딕"/>
                <a:ea typeface="맑은 고딕"/>
              </a:rPr>
              <a:t>3. </a:t>
            </a:r>
            <a:r>
              <a:rPr lang="ko-KR" altLang="en-US" sz="1200" b="1" dirty="0">
                <a:latin typeface="맑은 고딕"/>
                <a:ea typeface="맑은 고딕"/>
              </a:rPr>
              <a:t>쾌적조리 모드</a:t>
            </a:r>
          </a:p>
          <a:p>
            <a:pPr marL="171450" indent="-171450" latinLnBrk="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ko-KR" altLang="ko-KR" sz="1100" dirty="0"/>
              <a:t>쾌적조리는 운전 모드가 아닌 '외부 장비(</a:t>
            </a:r>
            <a:r>
              <a:rPr lang="ko-KR" altLang="ko-KR" sz="1100" dirty="0" err="1"/>
              <a:t>렌지후드</a:t>
            </a:r>
            <a:r>
              <a:rPr lang="ko-KR" altLang="ko-KR" sz="1100" dirty="0"/>
              <a:t>) 연동 </a:t>
            </a:r>
            <a:r>
              <a:rPr lang="ko-KR" altLang="ko-KR" sz="1100" dirty="0" err="1"/>
              <a:t>스위치'입니다</a:t>
            </a:r>
            <a:r>
              <a:rPr lang="ko-KR" altLang="ko-KR" sz="1100" dirty="0"/>
              <a:t>. </a:t>
            </a:r>
            <a:endParaRPr lang="en-US" altLang="ko-KR" sz="1100" dirty="0"/>
          </a:p>
          <a:p>
            <a:pPr marL="171450" indent="-171450" latinLnBrk="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ko-KR" altLang="ko-KR" sz="1100" dirty="0"/>
              <a:t>자동운전/수동운전 상태와 무관하게, 후드 가동 신호에 따라 즉각적인 </a:t>
            </a:r>
            <a:r>
              <a:rPr lang="ko-KR" altLang="ko-KR" sz="1100" b="1" dirty="0"/>
              <a:t>메이크업 에어(</a:t>
            </a:r>
            <a:r>
              <a:rPr lang="ko-KR" altLang="ko-KR" sz="1100" b="1" dirty="0" err="1"/>
              <a:t>Make-up</a:t>
            </a:r>
            <a:r>
              <a:rPr lang="ko-KR" altLang="ko-KR" sz="1100" b="1" dirty="0"/>
              <a:t> Air, </a:t>
            </a:r>
            <a:r>
              <a:rPr lang="ko-KR" altLang="ko-KR" sz="1100" b="1" dirty="0" err="1"/>
              <a:t>급기</a:t>
            </a:r>
            <a:r>
              <a:rPr lang="ko-KR" altLang="ko-KR" sz="1100" b="1" dirty="0"/>
              <a:t> 전용 </a:t>
            </a:r>
            <a:r>
              <a:rPr lang="ko-KR" altLang="ko-KR" sz="1100" b="1" dirty="0" err="1"/>
              <a:t>양압</a:t>
            </a:r>
            <a:r>
              <a:rPr lang="ko-KR" altLang="ko-KR" sz="1100" b="1" dirty="0"/>
              <a:t> 형성)</a:t>
            </a:r>
            <a:r>
              <a:rPr lang="ko-KR" altLang="ko-KR" sz="1100" dirty="0"/>
              <a:t> 동작을 수행합니다.</a:t>
            </a:r>
            <a:endParaRPr lang="en-US" altLang="ko-KR" sz="1100" dirty="0"/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497F402E-A629-B743-585B-916EF49D1E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505993"/>
              </p:ext>
            </p:extLst>
          </p:nvPr>
        </p:nvGraphicFramePr>
        <p:xfrm>
          <a:off x="6292462" y="1411065"/>
          <a:ext cx="3429000" cy="62865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170421756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6680623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8800534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8528585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562650354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u="none" strike="noStrike" dirty="0">
                          <a:effectLst/>
                        </a:rPr>
                        <a:t>거실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u="none" strike="noStrike" dirty="0">
                          <a:effectLst/>
                        </a:rPr>
                        <a:t>침실</a:t>
                      </a:r>
                      <a:r>
                        <a:rPr lang="en-US" altLang="ko-KR" sz="1100" u="none" strike="noStrike" dirty="0">
                          <a:effectLst/>
                        </a:rPr>
                        <a:t>1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u="none" strike="noStrike" dirty="0">
                          <a:effectLst/>
                        </a:rPr>
                        <a:t>침실</a:t>
                      </a:r>
                      <a:r>
                        <a:rPr lang="en-US" altLang="ko-KR" sz="1100" u="none" strike="noStrike" dirty="0">
                          <a:effectLst/>
                        </a:rPr>
                        <a:t>2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u="none" strike="noStrike" dirty="0">
                          <a:effectLst/>
                        </a:rPr>
                        <a:t>침실</a:t>
                      </a:r>
                      <a:r>
                        <a:rPr lang="en-US" altLang="ko-KR" sz="1100" u="none" strike="noStrike" dirty="0">
                          <a:effectLst/>
                        </a:rPr>
                        <a:t>3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04569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u="none" strike="noStrike" dirty="0" err="1">
                          <a:effectLst/>
                        </a:rPr>
                        <a:t>급기</a:t>
                      </a:r>
                      <a:r>
                        <a:rPr lang="ko-KR" altLang="en-US" sz="1100" u="none" strike="noStrike" dirty="0">
                          <a:effectLst/>
                        </a:rPr>
                        <a:t> </a:t>
                      </a:r>
                      <a:r>
                        <a:rPr lang="en-US" altLang="ko-KR" sz="1100" u="none" strike="noStrike" dirty="0">
                          <a:effectLst/>
                        </a:rPr>
                        <a:t>(SA)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8058568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u="none" strike="noStrike" dirty="0">
                          <a:effectLst/>
                        </a:rPr>
                        <a:t>배기 </a:t>
                      </a:r>
                      <a:r>
                        <a:rPr lang="en-US" altLang="ko-KR" sz="1100" u="none" strike="noStrike" dirty="0">
                          <a:effectLst/>
                        </a:rPr>
                        <a:t>(RA)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2854356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1B1C4C2-757C-5A0E-FFB8-D27C61D59DB3}"/>
              </a:ext>
            </a:extLst>
          </p:cNvPr>
          <p:cNvSpPr txBox="1"/>
          <p:nvPr/>
        </p:nvSpPr>
        <p:spPr>
          <a:xfrm>
            <a:off x="6674558" y="1147614"/>
            <a:ext cx="2523118" cy="257369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 latinLnBrk="0"/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쾌적조리 모드 </a:t>
            </a:r>
            <a:r>
              <a:rPr lang="ko-KR" altLang="en-US" sz="1200" b="1" dirty="0" err="1">
                <a:latin typeface="맑은 고딕" pitchFamily="50" charset="-127"/>
                <a:ea typeface="맑은 고딕" pitchFamily="50" charset="-127"/>
              </a:rPr>
              <a:t>각실</a:t>
            </a:r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b="1" dirty="0" err="1">
                <a:latin typeface="맑은 고딕" pitchFamily="50" charset="-127"/>
                <a:ea typeface="맑은 고딕" pitchFamily="50" charset="-127"/>
              </a:rPr>
              <a:t>급배기</a:t>
            </a:r>
            <a:endParaRPr lang="ko-KR" altLang="en-US" sz="1200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D82B39-D8B8-9207-0059-BCEE21B8A999}"/>
              </a:ext>
            </a:extLst>
          </p:cNvPr>
          <p:cNvSpPr txBox="1"/>
          <p:nvPr/>
        </p:nvSpPr>
        <p:spPr>
          <a:xfrm>
            <a:off x="440528" y="2172586"/>
            <a:ext cx="17982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1" dirty="0"/>
              <a:t>3.1. </a:t>
            </a:r>
            <a:r>
              <a:rPr lang="ko-KR" altLang="en-US" sz="1200" b="1" dirty="0"/>
              <a:t>연동작동 매트릭스</a:t>
            </a:r>
            <a:endParaRPr lang="ko-KR" altLang="ko-KR" sz="1200" b="1" dirty="0"/>
          </a:p>
        </p:txBody>
      </p:sp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0BF9228F-A99E-6B00-E8E1-D4869E4C80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665193"/>
              </p:ext>
            </p:extLst>
          </p:nvPr>
        </p:nvGraphicFramePr>
        <p:xfrm>
          <a:off x="545750" y="2468617"/>
          <a:ext cx="8910628" cy="1668283"/>
        </p:xfrm>
        <a:graphic>
          <a:graphicData uri="http://schemas.openxmlformats.org/drawingml/2006/table">
            <a:tbl>
              <a:tblPr/>
              <a:tblGrid>
                <a:gridCol w="2045285">
                  <a:extLst>
                    <a:ext uri="{9D8B030D-6E8A-4147-A177-3AD203B41FA5}">
                      <a16:colId xmlns:a16="http://schemas.microsoft.com/office/drawing/2014/main" val="1421232945"/>
                    </a:ext>
                  </a:extLst>
                </a:gridCol>
                <a:gridCol w="1571414">
                  <a:extLst>
                    <a:ext uri="{9D8B030D-6E8A-4147-A177-3AD203B41FA5}">
                      <a16:colId xmlns:a16="http://schemas.microsoft.com/office/drawing/2014/main" val="3403758685"/>
                    </a:ext>
                  </a:extLst>
                </a:gridCol>
                <a:gridCol w="5293929">
                  <a:extLst>
                    <a:ext uri="{9D8B030D-6E8A-4147-A177-3AD203B41FA5}">
                      <a16:colId xmlns:a16="http://schemas.microsoft.com/office/drawing/2014/main" val="2319805040"/>
                    </a:ext>
                  </a:extLst>
                </a:gridCol>
              </a:tblGrid>
              <a:tr h="229685"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ko-KR" sz="11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쾌적조리 </a:t>
                      </a:r>
                      <a:r>
                        <a:rPr lang="ko-KR" sz="1100" b="1" dirty="0" err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토글</a:t>
                      </a:r>
                      <a:r>
                        <a:rPr lang="en-US" altLang="ko-KR" sz="11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(UI)</a:t>
                      </a:r>
                      <a:endParaRPr lang="ko-KR" sz="11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77585" marR="77585" marT="51724" marB="51724" anchor="ctr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ko-KR" sz="1100" b="1" dirty="0" err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렌지후드</a:t>
                      </a:r>
                      <a:r>
                        <a:rPr lang="ko-KR" sz="11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상태</a:t>
                      </a:r>
                      <a:endParaRPr lang="ko-KR" sz="11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77585" marR="77585" marT="51724" marB="51724" anchor="ctr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ko-KR" sz="11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환기장치(ERV) 최종 작동 상태</a:t>
                      </a:r>
                      <a:endParaRPr lang="ko-KR" sz="11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77585" marR="77585" marT="51724" marB="51724" anchor="ctr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101759"/>
                  </a:ext>
                </a:extLst>
              </a:tr>
              <a:tr h="302174"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ko-KR" sz="11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OFF</a:t>
                      </a:r>
                      <a:endParaRPr lang="ko-KR" sz="11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77585" marR="77585" marT="51724" marB="51724" anchor="ctr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ko-KR" sz="1100" dirty="0" err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켜짐</a:t>
                      </a:r>
                      <a:r>
                        <a:rPr lang="ko-KR" sz="11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/ 꺼짐</a:t>
                      </a:r>
                    </a:p>
                  </a:txBody>
                  <a:tcPr marL="77585" marR="77585" marT="51724" marB="51724" anchor="ctr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ko-KR" sz="11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[연동 없음]</a:t>
                      </a:r>
                      <a:r>
                        <a:rPr lang="ko-KR" sz="11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환기장치는 쾌적조리를 무시하고 본래 설정(자동/수동)대로 가동.</a:t>
                      </a:r>
                    </a:p>
                  </a:txBody>
                  <a:tcPr marL="77585" marR="77585" marT="51724" marB="51724" anchor="ctr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6029504"/>
                  </a:ext>
                </a:extLst>
              </a:tr>
              <a:tr h="321013"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ko-KR" sz="11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ON</a:t>
                      </a:r>
                      <a:endParaRPr lang="ko-KR" sz="11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77585" marR="77585" marT="51724" marB="51724" anchor="ctr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ko-KR" sz="11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꺼짐</a:t>
                      </a:r>
                    </a:p>
                  </a:txBody>
                  <a:tcPr marL="77585" marR="77585" marT="51724" marB="51724" anchor="ctr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ko-KR" sz="11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[대기 상태]</a:t>
                      </a:r>
                      <a:r>
                        <a:rPr lang="ko-KR" sz="11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환기장치는 본래 설정(자동/수동)대로 가동.</a:t>
                      </a:r>
                    </a:p>
                  </a:txBody>
                  <a:tcPr marL="77585" marR="77585" marT="51724" marB="51724" anchor="ctr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326451"/>
                  </a:ext>
                </a:extLst>
              </a:tr>
              <a:tr h="655793"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ko-KR" sz="11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ON</a:t>
                      </a:r>
                      <a:endParaRPr lang="ko-KR" sz="11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77585" marR="77585" marT="51724" marB="51724" anchor="ctr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ko-KR" sz="1100" b="1" dirty="0" err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켜짐</a:t>
                      </a:r>
                      <a:endParaRPr lang="ko-KR" sz="11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77585" marR="77585" marT="51724" marB="51724" anchor="ctr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ko-KR" sz="11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[메이크업 에어 (강제 연동)]</a:t>
                      </a:r>
                      <a:endParaRPr lang="ko-KR" sz="11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  <a:p>
                      <a:pPr rtl="0">
                        <a:buNone/>
                      </a:pPr>
                      <a:r>
                        <a:rPr lang="ko-KR" sz="11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1. 기존 제어(자동/수동) 무시 및 일시 정지</a:t>
                      </a:r>
                    </a:p>
                    <a:p>
                      <a:pPr rtl="0">
                        <a:buNone/>
                      </a:pPr>
                      <a:r>
                        <a:rPr lang="ko-KR" sz="11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2. </a:t>
                      </a:r>
                      <a:r>
                        <a:rPr lang="ko-KR" sz="11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전실 </a:t>
                      </a:r>
                      <a:r>
                        <a:rPr lang="ko-KR" sz="1100" b="1" dirty="0" err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급기</a:t>
                      </a:r>
                      <a:r>
                        <a:rPr lang="ko-KR" sz="11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(SA) </a:t>
                      </a:r>
                      <a:r>
                        <a:rPr lang="ko-KR" sz="1100" b="1" dirty="0" err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댐퍼</a:t>
                      </a:r>
                      <a:r>
                        <a:rPr lang="ko-KR" sz="11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100% </a:t>
                      </a:r>
                      <a:r>
                        <a:rPr lang="ko-KR" altLang="en-US" sz="11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열림</a:t>
                      </a:r>
                      <a:r>
                        <a:rPr lang="ko-KR" sz="11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및 배기(</a:t>
                      </a:r>
                      <a:r>
                        <a:rPr lang="en-US" altLang="ko-KR" sz="11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R</a:t>
                      </a:r>
                      <a:r>
                        <a:rPr lang="ko-KR" sz="1100" dirty="0" err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A</a:t>
                      </a:r>
                      <a:r>
                        <a:rPr lang="ko-KR" sz="11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) </a:t>
                      </a:r>
                      <a:r>
                        <a:rPr lang="ko-KR" sz="1100" dirty="0" err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댐퍼</a:t>
                      </a:r>
                      <a:r>
                        <a:rPr lang="ko-KR" sz="11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</a:t>
                      </a:r>
                      <a:r>
                        <a:rPr lang="ko-KR" altLang="en-US" sz="11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닫힘</a:t>
                      </a:r>
                      <a:endParaRPr lang="en-US" altLang="ko-KR" sz="11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  <a:p>
                      <a:pPr rtl="0">
                        <a:buNone/>
                      </a:pPr>
                      <a:r>
                        <a:rPr lang="ko-KR" sz="11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3. 장비 </a:t>
                      </a:r>
                      <a:r>
                        <a:rPr lang="ko-KR" sz="1100" dirty="0" err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풍량을</a:t>
                      </a:r>
                      <a:r>
                        <a:rPr lang="ko-KR" sz="11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</a:t>
                      </a:r>
                      <a:r>
                        <a:rPr lang="ko-KR" sz="1100" dirty="0" err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렌지후드</a:t>
                      </a:r>
                      <a:r>
                        <a:rPr lang="ko-KR" sz="11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</a:t>
                      </a:r>
                      <a:r>
                        <a:rPr lang="ko-KR" sz="1100" dirty="0" err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풍량에</a:t>
                      </a:r>
                      <a:r>
                        <a:rPr lang="ko-KR" sz="11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</a:t>
                      </a:r>
                      <a:r>
                        <a:rPr lang="ko-KR" sz="11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동기화</a:t>
                      </a:r>
                      <a:endParaRPr lang="ko-KR" sz="11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77585" marR="77585" marT="51724" marB="51724" anchor="ctr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291714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0F7BBD0-D0E9-CBF2-D066-11A487D7D5EC}"/>
              </a:ext>
            </a:extLst>
          </p:cNvPr>
          <p:cNvSpPr txBox="1"/>
          <p:nvPr/>
        </p:nvSpPr>
        <p:spPr>
          <a:xfrm>
            <a:off x="497697" y="4263479"/>
            <a:ext cx="10102479" cy="1885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/>
              <a:t>3.2. </a:t>
            </a:r>
            <a:r>
              <a:rPr lang="ko-KR" altLang="en-US" sz="1200" b="1" dirty="0" err="1"/>
              <a:t>풍량</a:t>
            </a:r>
            <a:r>
              <a:rPr lang="ko-KR" altLang="en-US" sz="1200" b="1" dirty="0"/>
              <a:t> 동기화</a:t>
            </a:r>
            <a:r>
              <a:rPr lang="en-US" altLang="ko-KR" sz="1200" b="1" dirty="0"/>
              <a:t>(</a:t>
            </a:r>
            <a:r>
              <a:rPr lang="ko-KR" altLang="en-US" sz="1200" b="1" dirty="0"/>
              <a:t>단수 추종</a:t>
            </a:r>
            <a:r>
              <a:rPr lang="en-US" altLang="ko-KR" sz="1200" b="1" dirty="0"/>
              <a:t>) </a:t>
            </a:r>
            <a:r>
              <a:rPr lang="ko-KR" altLang="en-US" sz="1200" b="1" dirty="0"/>
              <a:t>매핑 기준</a:t>
            </a:r>
            <a:endParaRPr lang="en-US" altLang="ko-KR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ko-KR" sz="1000" dirty="0" err="1"/>
              <a:t>렌지후드</a:t>
            </a:r>
            <a:r>
              <a:rPr lang="ko-KR" altLang="ko-KR" sz="1000" dirty="0"/>
              <a:t> 1단 가동 시 </a:t>
            </a:r>
            <a:r>
              <a:rPr lang="ko-KR" altLang="en-US" sz="1000" dirty="0"/>
              <a:t>→</a:t>
            </a:r>
            <a:r>
              <a:rPr lang="ko-KR" altLang="ko-KR" sz="1000" dirty="0"/>
              <a:t> 환기장치 1단 (약) 강제 가동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ko-KR" sz="1000" dirty="0" err="1"/>
              <a:t>렌지후드</a:t>
            </a:r>
            <a:r>
              <a:rPr lang="ko-KR" altLang="ko-KR" sz="1000" dirty="0"/>
              <a:t> 2단 가동 시 </a:t>
            </a:r>
            <a:r>
              <a:rPr lang="ko-KR" altLang="en-US" sz="1000" dirty="0"/>
              <a:t>→</a:t>
            </a:r>
            <a:r>
              <a:rPr lang="ko-KR" altLang="ko-KR" sz="1000" dirty="0"/>
              <a:t> 환기장치 2단 (중) 강제 가동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ko-KR" sz="1000" dirty="0" err="1"/>
              <a:t>렌지후드</a:t>
            </a:r>
            <a:r>
              <a:rPr lang="ko-KR" altLang="ko-KR" sz="1000" dirty="0"/>
              <a:t> 3단 가동 시 </a:t>
            </a:r>
            <a:r>
              <a:rPr lang="ko-KR" altLang="en-US" sz="1000" dirty="0"/>
              <a:t>→</a:t>
            </a:r>
            <a:r>
              <a:rPr lang="ko-KR" altLang="ko-KR" sz="1000" dirty="0"/>
              <a:t> 환기장치 3단 (강) 강제 가동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ko-KR" sz="1000" dirty="0" err="1"/>
              <a:t>렌지후드</a:t>
            </a:r>
            <a:r>
              <a:rPr lang="ko-KR" altLang="ko-KR" sz="1000" dirty="0"/>
              <a:t> </a:t>
            </a:r>
            <a:r>
              <a:rPr lang="en-US" altLang="ko-KR" sz="1000" dirty="0"/>
              <a:t>4</a:t>
            </a:r>
            <a:r>
              <a:rPr lang="ko-KR" altLang="ko-KR" sz="1000" dirty="0"/>
              <a:t>단 가동 시 </a:t>
            </a:r>
            <a:r>
              <a:rPr lang="ko-KR" altLang="en-US" sz="1000" dirty="0"/>
              <a:t>→</a:t>
            </a:r>
            <a:r>
              <a:rPr lang="ko-KR" altLang="ko-KR" sz="1000" dirty="0"/>
              <a:t> 환기장치 </a:t>
            </a:r>
            <a:r>
              <a:rPr lang="en-US" altLang="ko-KR" sz="1000" dirty="0"/>
              <a:t>4</a:t>
            </a:r>
            <a:r>
              <a:rPr lang="ko-KR" altLang="ko-KR" sz="1000" dirty="0"/>
              <a:t>단 (강) 강제 가동</a:t>
            </a:r>
            <a:endParaRPr lang="en-US" altLang="ko-KR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ko-KR" sz="1000" dirty="0" err="1"/>
              <a:t>렌지후드</a:t>
            </a:r>
            <a:r>
              <a:rPr lang="ko-KR" altLang="ko-KR" sz="1000" dirty="0"/>
              <a:t> </a:t>
            </a:r>
            <a:r>
              <a:rPr lang="en-US" altLang="ko-KR" sz="1000" dirty="0"/>
              <a:t>5</a:t>
            </a:r>
            <a:r>
              <a:rPr lang="ko-KR" altLang="ko-KR" sz="1000" dirty="0"/>
              <a:t>단 가동 시 </a:t>
            </a:r>
            <a:r>
              <a:rPr lang="ko-KR" altLang="en-US" sz="1000" dirty="0"/>
              <a:t>→</a:t>
            </a:r>
            <a:r>
              <a:rPr lang="ko-KR" altLang="ko-KR" sz="1000" dirty="0"/>
              <a:t> 환기장치 </a:t>
            </a:r>
            <a:r>
              <a:rPr lang="en-US" altLang="ko-KR" sz="1000" dirty="0"/>
              <a:t>4</a:t>
            </a:r>
            <a:r>
              <a:rPr lang="ko-KR" altLang="ko-KR" sz="1000" dirty="0"/>
              <a:t>단 (강) 강제 가동</a:t>
            </a:r>
          </a:p>
          <a:p>
            <a:endParaRPr lang="en-US" altLang="ko-KR" sz="1050" b="1" dirty="0"/>
          </a:p>
          <a:p>
            <a:pPr>
              <a:lnSpc>
                <a:spcPct val="150000"/>
              </a:lnSpc>
            </a:pPr>
            <a:r>
              <a:rPr lang="ko-KR" altLang="ko-KR" sz="1200" b="1" dirty="0"/>
              <a:t>3.3. 조리 종료 후 복귀 (</a:t>
            </a:r>
            <a:r>
              <a:rPr lang="ko-KR" altLang="ko-KR" sz="1200" b="1" dirty="0" err="1"/>
              <a:t>Roll-back</a:t>
            </a:r>
            <a:r>
              <a:rPr lang="ko-KR" altLang="ko-KR" sz="1200" b="1" dirty="0"/>
              <a:t>) 로직</a:t>
            </a:r>
            <a:endParaRPr lang="en-US" altLang="ko-KR" sz="1200" b="1" dirty="0"/>
          </a:p>
          <a:p>
            <a:pPr marL="185046" indent="-185046">
              <a:buFont typeface="Arial" panose="020B0604020202020204" pitchFamily="34" charset="0"/>
              <a:buChar char="•"/>
            </a:pPr>
            <a:r>
              <a:rPr lang="ko-KR" altLang="ko-KR" sz="1000" dirty="0" err="1"/>
              <a:t>렌지후드</a:t>
            </a:r>
            <a:r>
              <a:rPr lang="ko-KR" altLang="ko-KR" sz="1000" dirty="0"/>
              <a:t> 전원이 꺼지면, 환기장치는 잔여 냄새 배출을 위해 </a:t>
            </a:r>
            <a:r>
              <a:rPr lang="ko-KR" altLang="ko-KR" sz="1000" b="1" dirty="0"/>
              <a:t>[설정된 딜레이 시간, 예: 3</a:t>
            </a:r>
            <a:r>
              <a:rPr lang="ko-KR" altLang="en-US" sz="1000" b="1" dirty="0"/>
              <a:t>분</a:t>
            </a:r>
            <a:r>
              <a:rPr lang="ko-KR" altLang="ko-KR" sz="1000" b="1" dirty="0"/>
              <a:t>]</a:t>
            </a:r>
            <a:r>
              <a:rPr lang="ko-KR" altLang="ko-KR" sz="1000" dirty="0"/>
              <a:t> 동안 연동 상태(메이크업 에어)를 유지</a:t>
            </a:r>
          </a:p>
          <a:p>
            <a:pPr marL="185046" indent="-185046">
              <a:buFont typeface="Arial" panose="020B0604020202020204" pitchFamily="34" charset="0"/>
              <a:buChar char="•"/>
            </a:pPr>
            <a:r>
              <a:rPr lang="ko-KR" altLang="ko-KR" sz="1000" dirty="0"/>
              <a:t>딜레이 시간이 종료되면, 환기장치는 쾌적조리가 발동되기 직전에 사용자가 설정해</a:t>
            </a:r>
            <a:r>
              <a:rPr lang="en-US" altLang="ko-KR" sz="1000" dirty="0"/>
              <a:t> </a:t>
            </a:r>
            <a:r>
              <a:rPr lang="ko-KR" altLang="ko-KR" sz="1000" dirty="0"/>
              <a:t>두었던 </a:t>
            </a:r>
            <a:r>
              <a:rPr lang="ko-KR" altLang="ko-KR" sz="1000" b="1" dirty="0"/>
              <a:t>원래 상태(자동운전 ON 또는 수동 특정 단수)로 복귀(</a:t>
            </a:r>
            <a:r>
              <a:rPr lang="ko-KR" altLang="ko-KR" sz="1000" b="1" dirty="0" err="1"/>
              <a:t>Roll-back</a:t>
            </a:r>
            <a:r>
              <a:rPr lang="ko-KR" altLang="ko-KR" sz="1000" b="1" dirty="0"/>
              <a:t>)</a:t>
            </a:r>
            <a:endParaRPr lang="ko-KR" altLang="ko-KR" sz="1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2AFE9D-0194-F074-11F9-A3292E05DCE2}"/>
              </a:ext>
            </a:extLst>
          </p:cNvPr>
          <p:cNvSpPr txBox="1"/>
          <p:nvPr/>
        </p:nvSpPr>
        <p:spPr>
          <a:xfrm>
            <a:off x="615324" y="6275189"/>
            <a:ext cx="4098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</a:rPr>
              <a:t>후드 </a:t>
            </a:r>
            <a:r>
              <a:rPr lang="en-US" altLang="ko-KR" sz="1200" dirty="0">
                <a:solidFill>
                  <a:srgbClr val="FF0000"/>
                </a:solidFill>
              </a:rPr>
              <a:t>: </a:t>
            </a:r>
            <a:r>
              <a:rPr lang="ko-KR" altLang="en-US" sz="1200" dirty="0">
                <a:solidFill>
                  <a:srgbClr val="FF0000"/>
                </a:solidFill>
              </a:rPr>
              <a:t>전원 </a:t>
            </a:r>
            <a:r>
              <a:rPr lang="en-US" altLang="ko-KR" sz="1200" dirty="0">
                <a:solidFill>
                  <a:srgbClr val="FF0000"/>
                </a:solidFill>
              </a:rPr>
              <a:t>OFF </a:t>
            </a:r>
            <a:r>
              <a:rPr lang="ko-KR" altLang="en-US" sz="1200" dirty="0">
                <a:solidFill>
                  <a:srgbClr val="FF0000"/>
                </a:solidFill>
              </a:rPr>
              <a:t>후 </a:t>
            </a:r>
            <a:r>
              <a:rPr lang="en-US" altLang="ko-KR" sz="1200" dirty="0">
                <a:solidFill>
                  <a:srgbClr val="FF0000"/>
                </a:solidFill>
              </a:rPr>
              <a:t>30</a:t>
            </a:r>
            <a:r>
              <a:rPr lang="ko-KR" altLang="en-US" sz="1200" dirty="0">
                <a:solidFill>
                  <a:srgbClr val="FF0000"/>
                </a:solidFill>
              </a:rPr>
              <a:t>초간 지연 배기</a:t>
            </a:r>
            <a:endParaRPr lang="en-US" altLang="ko-KR" sz="1200" dirty="0">
              <a:solidFill>
                <a:srgbClr val="FF0000"/>
              </a:solidFill>
            </a:endParaRPr>
          </a:p>
          <a:p>
            <a:r>
              <a:rPr lang="en-US" altLang="ko-KR" sz="1200" dirty="0">
                <a:solidFill>
                  <a:srgbClr val="FF0000"/>
                </a:solidFill>
              </a:rPr>
              <a:t>ERV : </a:t>
            </a:r>
            <a:r>
              <a:rPr lang="ko-KR" altLang="en-US" sz="1200" dirty="0">
                <a:solidFill>
                  <a:srgbClr val="FF0000"/>
                </a:solidFill>
              </a:rPr>
              <a:t>후드 전원 </a:t>
            </a:r>
            <a:r>
              <a:rPr lang="en-US" altLang="ko-KR" sz="1200" dirty="0">
                <a:solidFill>
                  <a:srgbClr val="FF0000"/>
                </a:solidFill>
              </a:rPr>
              <a:t>OFF </a:t>
            </a:r>
            <a:r>
              <a:rPr lang="ko-KR" altLang="en-US" sz="1200" dirty="0">
                <a:solidFill>
                  <a:srgbClr val="FF0000"/>
                </a:solidFill>
              </a:rPr>
              <a:t>후 </a:t>
            </a:r>
            <a:r>
              <a:rPr lang="en-US" altLang="ko-KR" sz="1200" dirty="0">
                <a:solidFill>
                  <a:srgbClr val="FF0000"/>
                </a:solidFill>
              </a:rPr>
              <a:t>20</a:t>
            </a:r>
            <a:r>
              <a:rPr lang="ko-KR" altLang="en-US" sz="1200" dirty="0">
                <a:solidFill>
                  <a:srgbClr val="FF0000"/>
                </a:solidFill>
              </a:rPr>
              <a:t>분 환기 약 동작 후 이전 모드 복귀</a:t>
            </a:r>
          </a:p>
        </p:txBody>
      </p:sp>
    </p:spTree>
    <p:extLst>
      <p:ext uri="{BB962C8B-B14F-4D97-AF65-F5344CB8AC3E}">
        <p14:creationId xmlns:p14="http://schemas.microsoft.com/office/powerpoint/2010/main" val="3968512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2230" y="681487"/>
            <a:ext cx="98855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Wingdings"/>
              <a:buChar char="§"/>
              <a:defRPr/>
            </a:pPr>
            <a:r>
              <a:rPr lang="ko-KR" altLang="en-US" sz="1600" b="1" dirty="0" err="1"/>
              <a:t>동작로직</a:t>
            </a:r>
            <a:r>
              <a:rPr lang="ko-KR" altLang="en-US" sz="1600" b="1" dirty="0"/>
              <a:t> </a:t>
            </a:r>
            <a:r>
              <a:rPr lang="en-US" altLang="ko-KR" sz="1600" b="1" dirty="0"/>
              <a:t>– </a:t>
            </a:r>
            <a:r>
              <a:rPr lang="ko-KR" altLang="en-US" sz="1600" b="1" dirty="0"/>
              <a:t>자동 </a:t>
            </a:r>
            <a:r>
              <a:rPr lang="en-US" altLang="ko-KR" sz="1600" b="1" dirty="0"/>
              <a:t>(</a:t>
            </a:r>
            <a:r>
              <a:rPr lang="ko-KR" altLang="en-US" sz="1600" b="1" dirty="0"/>
              <a:t>집중</a:t>
            </a:r>
            <a:r>
              <a:rPr lang="en-US" altLang="ko-KR" sz="1600" b="1" dirty="0"/>
              <a:t>, </a:t>
            </a:r>
            <a:r>
              <a:rPr lang="ko-KR" altLang="en-US" sz="1600" b="1" dirty="0"/>
              <a:t>분산모드</a:t>
            </a:r>
            <a:r>
              <a:rPr lang="en-US" altLang="ko-KR" sz="1600" b="1" dirty="0"/>
              <a:t>)</a:t>
            </a:r>
            <a:endParaRPr lang="en-US" altLang="ko-KR" sz="1600" b="1" dirty="0">
              <a:latin typeface="+mn-ea"/>
              <a:cs typeface="Pretendard Bold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99400" y="230505"/>
            <a:ext cx="3382965" cy="368429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lvl="0" defTabSz="938467">
              <a:defRPr/>
            </a:pPr>
            <a:r>
              <a:rPr lang="ko-KR" altLang="en-US" b="1">
                <a:solidFill>
                  <a:schemeClr val="bg1">
                    <a:lumMod val="50000"/>
                  </a:schemeClr>
                </a:solidFill>
                <a:latin typeface="+mn-ea"/>
                <a:cs typeface="Pretendard Bold"/>
              </a:rPr>
              <a:t>개발 사양서 </a:t>
            </a:r>
            <a:r>
              <a:rPr lang="en-US" altLang="ko-KR" b="1">
                <a:solidFill>
                  <a:schemeClr val="bg1">
                    <a:lumMod val="50000"/>
                  </a:schemeClr>
                </a:solidFill>
                <a:latin typeface="+mn-ea"/>
                <a:cs typeface="Pretendard Bold"/>
              </a:rPr>
              <a:t>- </a:t>
            </a:r>
            <a:r>
              <a:rPr lang="ko-KR" altLang="en-US" b="1">
                <a:solidFill>
                  <a:schemeClr val="bg1">
                    <a:lumMod val="50000"/>
                  </a:schemeClr>
                </a:solidFill>
                <a:latin typeface="+mn-ea"/>
                <a:cs typeface="Pretendard Bold"/>
              </a:rPr>
              <a:t>각실제어 시스템</a:t>
            </a:r>
            <a:endParaRPr lang="en-US" altLang="ko-KR" b="1">
              <a:solidFill>
                <a:schemeClr val="bg1">
                  <a:lumMod val="50000"/>
                </a:schemeClr>
              </a:solidFill>
              <a:latin typeface="+mn-ea"/>
              <a:cs typeface="Pretendard Bold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2932A022-7FE8-FD55-5F09-3147ABEFD44D}"/>
              </a:ext>
            </a:extLst>
          </p:cNvPr>
          <p:cNvSpPr/>
          <p:nvPr/>
        </p:nvSpPr>
        <p:spPr>
          <a:xfrm>
            <a:off x="362230" y="2954849"/>
            <a:ext cx="38795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38467">
              <a:defRPr/>
            </a:pPr>
            <a:r>
              <a:rPr lang="en-US" altLang="ko-KR" sz="1400" b="1" dirty="0">
                <a:latin typeface="+mn-ea"/>
                <a:cs typeface="Pretendard Bold"/>
              </a:rPr>
              <a:t>2. </a:t>
            </a:r>
            <a:r>
              <a:rPr lang="ko-KR" altLang="en-US" sz="1400" b="1" dirty="0">
                <a:latin typeface="+mn-ea"/>
                <a:cs typeface="Pretendard Bold"/>
              </a:rPr>
              <a:t>자동모드별 오염단계 및 </a:t>
            </a:r>
            <a:r>
              <a:rPr lang="ko-KR" altLang="en-US" sz="1400" b="1" dirty="0" err="1">
                <a:latin typeface="+mn-ea"/>
                <a:cs typeface="Pretendard Bold"/>
              </a:rPr>
              <a:t>히스테리시스</a:t>
            </a:r>
            <a:r>
              <a:rPr lang="ko-KR" altLang="en-US" sz="1400" b="1" dirty="0">
                <a:latin typeface="+mn-ea"/>
                <a:cs typeface="Pretendard Bold"/>
              </a:rPr>
              <a:t> 기준</a:t>
            </a:r>
            <a:endParaRPr lang="en-US" altLang="ko-KR" sz="1400" b="1" dirty="0">
              <a:latin typeface="+mn-ea"/>
              <a:cs typeface="Pretendard Bold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3ECCB685-7717-08D8-5FAC-1FA78118CAA0}"/>
              </a:ext>
            </a:extLst>
          </p:cNvPr>
          <p:cNvSpPr/>
          <p:nvPr/>
        </p:nvSpPr>
        <p:spPr>
          <a:xfrm>
            <a:off x="299400" y="6158969"/>
            <a:ext cx="27077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8467"/>
            <a:r>
              <a:rPr lang="en-US" altLang="ko-KR" sz="1200" b="1" dirty="0">
                <a:solidFill>
                  <a:srgbClr val="FF0000"/>
                </a:solidFill>
                <a:latin typeface="+mn-ea"/>
                <a:cs typeface="Pretendard Bold" panose="02000803000000020004" pitchFamily="2" charset="-127"/>
              </a:rPr>
              <a:t>* 0</a:t>
            </a:r>
            <a:r>
              <a:rPr lang="en-US" altLang="ko-KR" sz="1200" b="1">
                <a:solidFill>
                  <a:srgbClr val="FF0000"/>
                </a:solidFill>
                <a:latin typeface="+mn-ea"/>
                <a:cs typeface="Pretendard Bold" panose="02000803000000020004" pitchFamily="2" charset="-127"/>
              </a:rPr>
              <a:t>~ 4</a:t>
            </a:r>
            <a:r>
              <a:rPr lang="ko-KR" altLang="en-US" sz="1200" b="1">
                <a:solidFill>
                  <a:srgbClr val="FF0000"/>
                </a:solidFill>
                <a:latin typeface="+mn-ea"/>
                <a:cs typeface="Pretendard Bold" panose="02000803000000020004" pitchFamily="2" charset="-127"/>
              </a:rPr>
              <a:t>단계</a:t>
            </a:r>
            <a:r>
              <a:rPr lang="en-US" altLang="ko-KR" sz="1200" b="1" dirty="0">
                <a:solidFill>
                  <a:srgbClr val="FF0000"/>
                </a:solidFill>
                <a:latin typeface="+mn-ea"/>
                <a:cs typeface="Pretendard Bold" panose="02000803000000020004" pitchFamily="2" charset="-127"/>
              </a:rPr>
              <a:t>, </a:t>
            </a:r>
            <a:r>
              <a:rPr lang="ko-KR" altLang="en-US" sz="1200" b="1" dirty="0" err="1">
                <a:solidFill>
                  <a:srgbClr val="FF0000"/>
                </a:solidFill>
                <a:latin typeface="+mn-ea"/>
                <a:cs typeface="Pretendard Bold" panose="02000803000000020004" pitchFamily="2" charset="-127"/>
              </a:rPr>
              <a:t>히스테리시스는</a:t>
            </a:r>
            <a:r>
              <a:rPr lang="ko-KR" altLang="en-US" sz="1200" b="1" dirty="0">
                <a:solidFill>
                  <a:srgbClr val="FF0000"/>
                </a:solidFill>
                <a:latin typeface="+mn-ea"/>
                <a:cs typeface="Pretendard Bold" panose="02000803000000020004" pitchFamily="2" charset="-127"/>
              </a:rPr>
              <a:t> </a:t>
            </a:r>
            <a:r>
              <a:rPr lang="en-US" altLang="ko-KR" sz="1200" b="1" dirty="0">
                <a:solidFill>
                  <a:srgbClr val="FF0000"/>
                </a:solidFill>
                <a:latin typeface="+mn-ea"/>
                <a:cs typeface="Pretendard Bold" panose="02000803000000020004" pitchFamily="2" charset="-127"/>
              </a:rPr>
              <a:t>AI </a:t>
            </a:r>
            <a:r>
              <a:rPr lang="ko-KR" altLang="en-US" sz="1200" b="1" dirty="0">
                <a:solidFill>
                  <a:srgbClr val="FF0000"/>
                </a:solidFill>
                <a:latin typeface="+mn-ea"/>
                <a:cs typeface="Pretendard Bold" panose="02000803000000020004" pitchFamily="2" charset="-127"/>
              </a:rPr>
              <a:t>작업</a:t>
            </a:r>
            <a:endParaRPr lang="en-US" altLang="ko-KR" sz="1200" b="1" dirty="0">
              <a:solidFill>
                <a:srgbClr val="FF0000"/>
              </a:solidFill>
              <a:latin typeface="+mn-ea"/>
              <a:cs typeface="Pretendard Bold" panose="02000803000000020004" pitchFamily="2" charset="-127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5E53C469-15AE-2AAC-D761-AA48FF41AF8E}"/>
              </a:ext>
            </a:extLst>
          </p:cNvPr>
          <p:cNvSpPr/>
          <p:nvPr/>
        </p:nvSpPr>
        <p:spPr>
          <a:xfrm>
            <a:off x="362230" y="1032010"/>
            <a:ext cx="11785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38467">
              <a:defRPr/>
            </a:pPr>
            <a:r>
              <a:rPr lang="en-US" altLang="ko-KR" sz="1400" b="1" dirty="0">
                <a:latin typeface="+mn-ea"/>
                <a:cs typeface="Pretendard Bold"/>
              </a:rPr>
              <a:t>1. </a:t>
            </a:r>
            <a:r>
              <a:rPr lang="ko-KR" altLang="en-US" sz="1400" b="1" dirty="0">
                <a:latin typeface="+mn-ea"/>
                <a:cs typeface="Pretendard Bold"/>
              </a:rPr>
              <a:t>용어 정리</a:t>
            </a:r>
            <a:endParaRPr lang="en-US" altLang="ko-KR" sz="1400" b="1" dirty="0">
              <a:latin typeface="+mn-ea"/>
              <a:cs typeface="Pretendard Bold"/>
            </a:endParaRPr>
          </a:p>
        </p:txBody>
      </p:sp>
      <p:graphicFrame>
        <p:nvGraphicFramePr>
          <p:cNvPr id="26" name="표 25">
            <a:extLst>
              <a:ext uri="{FF2B5EF4-FFF2-40B4-BE49-F238E27FC236}">
                <a16:creationId xmlns:a16="http://schemas.microsoft.com/office/drawing/2014/main" id="{2B0358C8-8504-B302-5AE1-D347D9644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152857"/>
              </p:ext>
            </p:extLst>
          </p:nvPr>
        </p:nvGraphicFramePr>
        <p:xfrm>
          <a:off x="428312" y="1299777"/>
          <a:ext cx="9715287" cy="15355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8326">
                  <a:extLst>
                    <a:ext uri="{9D8B030D-6E8A-4147-A177-3AD203B41FA5}">
                      <a16:colId xmlns:a16="http://schemas.microsoft.com/office/drawing/2014/main" val="1102743453"/>
                    </a:ext>
                  </a:extLst>
                </a:gridCol>
                <a:gridCol w="7306961">
                  <a:extLst>
                    <a:ext uri="{9D8B030D-6E8A-4147-A177-3AD203B41FA5}">
                      <a16:colId xmlns:a16="http://schemas.microsoft.com/office/drawing/2014/main" val="26997582"/>
                    </a:ext>
                  </a:extLst>
                </a:gridCol>
              </a:tblGrid>
              <a:tr h="20962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dirty="0"/>
                        <a:t>오염 단계 (</a:t>
                      </a:r>
                      <a:r>
                        <a:rPr lang="ko-KR" altLang="en-US" sz="1100" b="0" dirty="0" err="1"/>
                        <a:t>Level</a:t>
                      </a:r>
                      <a:r>
                        <a:rPr lang="en-US" altLang="ko-KR" sz="1100" b="0" dirty="0"/>
                        <a:t>)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dirty="0"/>
                        <a:t> 각 방의 CO2 센서 값을 0~4단계의 추상적 숫자로 변환한 값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35788149"/>
                  </a:ext>
                </a:extLst>
              </a:tr>
              <a:tr h="23550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dirty="0" err="1"/>
                        <a:t>P_max</a:t>
                      </a:r>
                      <a:r>
                        <a:rPr lang="ko-KR" altLang="en-US" sz="1100" b="0" dirty="0"/>
                        <a:t> (최고 단계)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dirty="0"/>
                        <a:t> 4개 실(거실, 침실1, 침실2, 침실3)의 오염 단계 중 가장 높은 숫자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60700703"/>
                  </a:ext>
                </a:extLst>
              </a:tr>
              <a:tr h="20962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dirty="0"/>
                        <a:t>P_2nd (</a:t>
                      </a:r>
                      <a:r>
                        <a:rPr lang="ko-KR" altLang="en-US" sz="1100" b="0" dirty="0" err="1"/>
                        <a:t>차순위</a:t>
                      </a:r>
                      <a:r>
                        <a:rPr lang="ko-KR" altLang="en-US" sz="1100" b="0" dirty="0"/>
                        <a:t> 단계)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dirty="0"/>
                        <a:t> 4개 실 중 두 </a:t>
                      </a:r>
                      <a:r>
                        <a:rPr lang="ko-KR" altLang="en-US" sz="1100" dirty="0" err="1"/>
                        <a:t>번째로</a:t>
                      </a:r>
                      <a:r>
                        <a:rPr lang="ko-KR" altLang="en-US" sz="1100" dirty="0"/>
                        <a:t> 높은 오염 단계 숫자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2276185"/>
                  </a:ext>
                </a:extLst>
              </a:tr>
              <a:tr h="20962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dirty="0" err="1"/>
                        <a:t>dP</a:t>
                      </a:r>
                      <a:r>
                        <a:rPr lang="ko-KR" altLang="en-US" sz="1100" b="0" dirty="0"/>
                        <a:t> (편차)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dirty="0"/>
                        <a:t> 최고 단계(</a:t>
                      </a:r>
                      <a:r>
                        <a:rPr lang="ko-KR" altLang="en-US" sz="1100" dirty="0" err="1"/>
                        <a:t>P_max</a:t>
                      </a:r>
                      <a:r>
                        <a:rPr lang="ko-KR" altLang="en-US" sz="1100" dirty="0"/>
                        <a:t>)와 </a:t>
                      </a:r>
                      <a:r>
                        <a:rPr lang="ko-KR" altLang="en-US" sz="1100" dirty="0" err="1"/>
                        <a:t>차순위</a:t>
                      </a:r>
                      <a:r>
                        <a:rPr lang="ko-KR" altLang="en-US" sz="1100" dirty="0"/>
                        <a:t> 단계(P_2nd)의 차이. 집중/분산 모드를 결정하는 기준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87276298"/>
                  </a:ext>
                </a:extLst>
              </a:tr>
              <a:tr h="26225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dirty="0"/>
                        <a:t>부하 점수 (</a:t>
                      </a:r>
                      <a:r>
                        <a:rPr lang="ko-KR" altLang="en-US" sz="1100" b="0" dirty="0" err="1"/>
                        <a:t>Score</a:t>
                      </a:r>
                      <a:r>
                        <a:rPr lang="ko-KR" altLang="en-US" sz="1100" b="0" dirty="0"/>
                        <a:t>)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dirty="0"/>
                        <a:t> 4개 실의 오염 단계 숫자를 단순 합산한 값 (최소 0점 ~ 최대 16점)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84384270"/>
                  </a:ext>
                </a:extLst>
              </a:tr>
              <a:tr h="40887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dirty="0" err="1"/>
                        <a:t>히스테리시스</a:t>
                      </a:r>
                      <a:r>
                        <a:rPr lang="ko-KR" altLang="en-US" sz="1100" b="0" dirty="0"/>
                        <a:t> </a:t>
                      </a:r>
                      <a:r>
                        <a:rPr lang="ko-KR" altLang="en-US" sz="1100" b="0" dirty="0" err="1"/>
                        <a:t>데드밴드</a:t>
                      </a:r>
                      <a:r>
                        <a:rPr lang="ko-KR" altLang="en-US" sz="1100" b="0" dirty="0"/>
                        <a:t> (</a:t>
                      </a:r>
                      <a:r>
                        <a:rPr lang="ko-KR" altLang="en-US" sz="1100" b="0" dirty="0" err="1"/>
                        <a:t>Deadband</a:t>
                      </a:r>
                      <a:r>
                        <a:rPr lang="ko-KR" altLang="en-US" sz="1100" b="0" dirty="0"/>
                        <a:t>)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dirty="0"/>
                        <a:t> </a:t>
                      </a:r>
                      <a:r>
                        <a:rPr lang="ko-KR" altLang="en-US" sz="1100" dirty="0" err="1"/>
                        <a:t>채터링</a:t>
                      </a:r>
                      <a:r>
                        <a:rPr lang="ko-KR" altLang="en-US" sz="1100" dirty="0"/>
                        <a:t>(장비가 켜졌다 꺼지기를 반복하는 현상)을 막기 위해, 단계가 하락할 때 적용하는 여유 </a:t>
                      </a:r>
                      <a:r>
                        <a:rPr lang="ko-KR" altLang="en-US" sz="1100" dirty="0" err="1"/>
                        <a:t>차이값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28716254"/>
                  </a:ext>
                </a:extLst>
              </a:tr>
            </a:tbl>
          </a:graphicData>
        </a:graphic>
      </p:graphicFrame>
      <p:sp>
        <p:nvSpPr>
          <p:cNvPr id="38" name="직사각형 37">
            <a:extLst>
              <a:ext uri="{FF2B5EF4-FFF2-40B4-BE49-F238E27FC236}">
                <a16:creationId xmlns:a16="http://schemas.microsoft.com/office/drawing/2014/main" id="{78C410D1-4080-993F-E0B5-A4DFF5995B0C}"/>
              </a:ext>
            </a:extLst>
          </p:cNvPr>
          <p:cNvSpPr/>
          <p:nvPr/>
        </p:nvSpPr>
        <p:spPr>
          <a:xfrm>
            <a:off x="385345" y="3264600"/>
            <a:ext cx="73997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 defTabSz="938467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+mn-ea"/>
                <a:cs typeface="Pretendard Bold" panose="02000803000000020004" pitchFamily="2" charset="-127"/>
              </a:rPr>
              <a:t>주의사항</a:t>
            </a:r>
            <a:r>
              <a:rPr lang="en-US" altLang="ko-KR" sz="1200" dirty="0">
                <a:latin typeface="+mn-ea"/>
                <a:cs typeface="Pretendard Bold" panose="02000803000000020004" pitchFamily="2" charset="-127"/>
              </a:rPr>
              <a:t>:  </a:t>
            </a:r>
            <a:r>
              <a:rPr lang="ko-KR" altLang="en-US" sz="1200" dirty="0">
                <a:latin typeface="+mn-ea"/>
                <a:cs typeface="Pretendard Bold" panose="02000803000000020004" pitchFamily="2" charset="-127"/>
              </a:rPr>
              <a:t>모든 </a:t>
            </a:r>
            <a:r>
              <a:rPr lang="ko-KR" altLang="en-US" sz="1200" dirty="0" err="1">
                <a:latin typeface="+mn-ea"/>
                <a:cs typeface="Pretendard Bold" panose="02000803000000020004" pitchFamily="2" charset="-127"/>
              </a:rPr>
              <a:t>임계값</a:t>
            </a:r>
            <a:r>
              <a:rPr lang="en-US" altLang="ko-KR" sz="1200" dirty="0">
                <a:latin typeface="+mn-ea"/>
                <a:cs typeface="Pretendard Bold" panose="02000803000000020004" pitchFamily="2" charset="-127"/>
              </a:rPr>
              <a:t>(Threshold)</a:t>
            </a:r>
            <a:r>
              <a:rPr lang="ko-KR" altLang="en-US" sz="1200" dirty="0">
                <a:latin typeface="+mn-ea"/>
                <a:cs typeface="Pretendard Bold" panose="02000803000000020004" pitchFamily="2" charset="-127"/>
              </a:rPr>
              <a:t>과 </a:t>
            </a:r>
            <a:r>
              <a:rPr lang="ko-KR" altLang="en-US" sz="1200" dirty="0" err="1">
                <a:latin typeface="+mn-ea"/>
                <a:cs typeface="Pretendard Bold" panose="02000803000000020004" pitchFamily="2" charset="-127"/>
              </a:rPr>
              <a:t>히스테리시스</a:t>
            </a:r>
            <a:r>
              <a:rPr lang="ko-KR" altLang="en-US" sz="1200" dirty="0">
                <a:latin typeface="+mn-ea"/>
                <a:cs typeface="Pretendard Bold" panose="02000803000000020004" pitchFamily="2" charset="-127"/>
              </a:rPr>
              <a:t> 값이 변경가능</a:t>
            </a:r>
            <a:r>
              <a:rPr lang="en-US" altLang="ko-KR" sz="1200" dirty="0">
                <a:latin typeface="+mn-ea"/>
                <a:cs typeface="Pretendard Bold" panose="02000803000000020004" pitchFamily="2" charset="-127"/>
              </a:rPr>
              <a:t> -&gt; </a:t>
            </a:r>
            <a:r>
              <a:rPr lang="ko-KR" altLang="en-US" sz="1200" dirty="0">
                <a:latin typeface="+mn-ea"/>
                <a:cs typeface="Pretendard Bold" panose="02000803000000020004" pitchFamily="2" charset="-127"/>
              </a:rPr>
              <a:t>실증 테스트 완료 후 확정</a:t>
            </a:r>
            <a:endParaRPr lang="en-US" altLang="ko-KR" sz="1200" dirty="0">
              <a:latin typeface="+mn-ea"/>
              <a:cs typeface="Pretendard Bold" panose="02000803000000020004" pitchFamily="2" charset="-127"/>
            </a:endParaRPr>
          </a:p>
          <a:p>
            <a:pPr marL="171450" indent="-171450" defTabSz="938467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+mn-ea"/>
                <a:cs typeface="Pretendard Bold" panose="02000803000000020004" pitchFamily="2" charset="-127"/>
              </a:rPr>
              <a:t>기본 </a:t>
            </a:r>
            <a:r>
              <a:rPr lang="ko-KR" altLang="en-US" sz="1200" dirty="0" err="1">
                <a:latin typeface="+mn-ea"/>
                <a:cs typeface="Pretendard Bold" panose="02000803000000020004" pitchFamily="2" charset="-127"/>
              </a:rPr>
              <a:t>히스테리시스</a:t>
            </a:r>
            <a:r>
              <a:rPr lang="ko-KR" altLang="en-US" sz="1200" dirty="0">
                <a:latin typeface="+mn-ea"/>
                <a:cs typeface="Pretendard Bold" panose="02000803000000020004" pitchFamily="2" charset="-127"/>
              </a:rPr>
              <a:t> </a:t>
            </a:r>
            <a:r>
              <a:rPr lang="en-US" altLang="ko-KR" sz="1200" dirty="0">
                <a:latin typeface="+mn-ea"/>
                <a:cs typeface="Pretendard Bold" panose="02000803000000020004" pitchFamily="2" charset="-127"/>
              </a:rPr>
              <a:t>(Deadband) </a:t>
            </a:r>
            <a:r>
              <a:rPr lang="ko-KR" altLang="en-US" sz="1200" dirty="0" err="1">
                <a:latin typeface="+mn-ea"/>
                <a:cs typeface="Pretendard Bold" panose="02000803000000020004" pitchFamily="2" charset="-127"/>
              </a:rPr>
              <a:t>설정값</a:t>
            </a:r>
            <a:r>
              <a:rPr lang="en-US" altLang="ko-KR" sz="1200" dirty="0">
                <a:latin typeface="+mn-ea"/>
                <a:cs typeface="Pretendard Bold" panose="02000803000000020004" pitchFamily="2" charset="-127"/>
              </a:rPr>
              <a:t>: -50 ppm (CO2 </a:t>
            </a:r>
            <a:r>
              <a:rPr lang="ko-KR" altLang="en-US" sz="1200" dirty="0">
                <a:latin typeface="+mn-ea"/>
                <a:cs typeface="Pretendard Bold" panose="02000803000000020004" pitchFamily="2" charset="-127"/>
              </a:rPr>
              <a:t>기준</a:t>
            </a:r>
            <a:r>
              <a:rPr lang="en-US" altLang="ko-KR" sz="1200" dirty="0">
                <a:latin typeface="+mn-ea"/>
                <a:cs typeface="Pretendard Bold" panose="02000803000000020004" pitchFamily="2" charset="-127"/>
              </a:rPr>
              <a:t>)</a:t>
            </a:r>
          </a:p>
          <a:p>
            <a:pPr defTabSz="938467"/>
            <a:r>
              <a:rPr lang="en-US" altLang="ko-KR" sz="1200" dirty="0">
                <a:latin typeface="+mn-ea"/>
                <a:cs typeface="Pretendard Bold" panose="02000803000000020004" pitchFamily="2" charset="-127"/>
              </a:rPr>
              <a:t>  (</a:t>
            </a:r>
            <a:r>
              <a:rPr lang="ko-KR" altLang="en-US" sz="1200" dirty="0">
                <a:latin typeface="+mn-ea"/>
                <a:cs typeface="Pretendard Bold" panose="02000803000000020004" pitchFamily="2" charset="-127"/>
              </a:rPr>
              <a:t>예</a:t>
            </a:r>
            <a:r>
              <a:rPr lang="en-US" altLang="ko-KR" sz="1200" dirty="0">
                <a:latin typeface="+mn-ea"/>
                <a:cs typeface="Pretendard Bold" panose="02000803000000020004" pitchFamily="2" charset="-127"/>
              </a:rPr>
              <a:t>: 1</a:t>
            </a:r>
            <a:r>
              <a:rPr lang="ko-KR" altLang="en-US" sz="1200" dirty="0">
                <a:latin typeface="+mn-ea"/>
                <a:cs typeface="Pretendard Bold" panose="02000803000000020004" pitchFamily="2" charset="-127"/>
              </a:rPr>
              <a:t>단계 진입 기준이 </a:t>
            </a:r>
            <a:r>
              <a:rPr lang="en-US" altLang="ko-KR" sz="1200" dirty="0">
                <a:latin typeface="+mn-ea"/>
                <a:cs typeface="Pretendard Bold" panose="02000803000000020004" pitchFamily="2" charset="-127"/>
              </a:rPr>
              <a:t>1000</a:t>
            </a:r>
            <a:r>
              <a:rPr lang="ko-KR" altLang="en-US" sz="1200" dirty="0">
                <a:latin typeface="+mn-ea"/>
                <a:cs typeface="Pretendard Bold" panose="02000803000000020004" pitchFamily="2" charset="-127"/>
              </a:rPr>
              <a:t>초과일 때</a:t>
            </a:r>
            <a:r>
              <a:rPr lang="en-US" altLang="ko-KR" sz="1200" dirty="0">
                <a:latin typeface="+mn-ea"/>
                <a:cs typeface="Pretendard Bold" panose="02000803000000020004" pitchFamily="2" charset="-127"/>
              </a:rPr>
              <a:t>, </a:t>
            </a:r>
            <a:r>
              <a:rPr lang="ko-KR" altLang="en-US" sz="1200" dirty="0">
                <a:latin typeface="+mn-ea"/>
                <a:cs typeface="Pretendard Bold" panose="02000803000000020004" pitchFamily="2" charset="-127"/>
              </a:rPr>
              <a:t>다시 </a:t>
            </a:r>
            <a:r>
              <a:rPr lang="en-US" altLang="ko-KR" sz="1200" dirty="0">
                <a:latin typeface="+mn-ea"/>
                <a:cs typeface="Pretendard Bold" panose="02000803000000020004" pitchFamily="2" charset="-127"/>
              </a:rPr>
              <a:t>0</a:t>
            </a:r>
            <a:r>
              <a:rPr lang="ko-KR" altLang="en-US" sz="1200" dirty="0">
                <a:latin typeface="+mn-ea"/>
                <a:cs typeface="Pretendard Bold" panose="02000803000000020004" pitchFamily="2" charset="-127"/>
              </a:rPr>
              <a:t>단계로 떨어지려면 </a:t>
            </a:r>
            <a:r>
              <a:rPr lang="en-US" altLang="ko-KR" sz="1200" dirty="0">
                <a:latin typeface="+mn-ea"/>
                <a:cs typeface="Pretendard Bold" panose="02000803000000020004" pitchFamily="2" charset="-127"/>
              </a:rPr>
              <a:t>1000</a:t>
            </a:r>
            <a:r>
              <a:rPr lang="ko-KR" altLang="en-US" sz="1200" dirty="0">
                <a:latin typeface="+mn-ea"/>
                <a:cs typeface="Pretendard Bold" panose="02000803000000020004" pitchFamily="2" charset="-127"/>
              </a:rPr>
              <a:t>이 아닌 </a:t>
            </a:r>
            <a:r>
              <a:rPr lang="en-US" altLang="ko-KR" sz="1200" dirty="0">
                <a:latin typeface="+mn-ea"/>
                <a:cs typeface="Pretendard Bold" panose="02000803000000020004" pitchFamily="2" charset="-127"/>
              </a:rPr>
              <a:t>950 </a:t>
            </a:r>
            <a:r>
              <a:rPr lang="ko-KR" altLang="en-US" sz="1200" dirty="0">
                <a:latin typeface="+mn-ea"/>
                <a:cs typeface="Pretendard Bold" panose="02000803000000020004" pitchFamily="2" charset="-127"/>
              </a:rPr>
              <a:t>이하로 떨어져야 함</a:t>
            </a:r>
            <a:r>
              <a:rPr lang="en-US" altLang="ko-KR" sz="1200" dirty="0">
                <a:latin typeface="+mn-ea"/>
                <a:cs typeface="Pretendard Bold" panose="02000803000000020004" pitchFamily="2" charset="-127"/>
              </a:rPr>
              <a:t>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62018FF-2263-4C49-6795-4CAFFB3BA8D5}"/>
              </a:ext>
            </a:extLst>
          </p:cNvPr>
          <p:cNvSpPr txBox="1"/>
          <p:nvPr/>
        </p:nvSpPr>
        <p:spPr>
          <a:xfrm>
            <a:off x="362230" y="3926171"/>
            <a:ext cx="3073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>
                <a:latin typeface="+mj-ea"/>
                <a:ea typeface="+mj-ea"/>
              </a:rPr>
              <a:t>모드별 오염 단계 및 </a:t>
            </a:r>
            <a:r>
              <a:rPr lang="ko-KR" altLang="en-US" sz="1200" b="1" dirty="0" err="1">
                <a:latin typeface="+mj-ea"/>
                <a:ea typeface="+mj-ea"/>
              </a:rPr>
              <a:t>히스테리시스</a:t>
            </a:r>
            <a:r>
              <a:rPr lang="ko-KR" altLang="en-US" sz="1200" b="1" dirty="0">
                <a:latin typeface="+mj-ea"/>
                <a:ea typeface="+mj-ea"/>
              </a:rPr>
              <a:t> 기준표</a:t>
            </a: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1A95FC73-A175-0134-7F7F-69A218024D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304313"/>
              </p:ext>
            </p:extLst>
          </p:nvPr>
        </p:nvGraphicFramePr>
        <p:xfrm>
          <a:off x="301560" y="4179655"/>
          <a:ext cx="10160697" cy="19700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3135">
                  <a:extLst>
                    <a:ext uri="{9D8B030D-6E8A-4147-A177-3AD203B41FA5}">
                      <a16:colId xmlns:a16="http://schemas.microsoft.com/office/drawing/2014/main" val="3944076175"/>
                    </a:ext>
                  </a:extLst>
                </a:gridCol>
                <a:gridCol w="704585">
                  <a:extLst>
                    <a:ext uri="{9D8B030D-6E8A-4147-A177-3AD203B41FA5}">
                      <a16:colId xmlns:a16="http://schemas.microsoft.com/office/drawing/2014/main" val="1459683485"/>
                    </a:ext>
                  </a:extLst>
                </a:gridCol>
                <a:gridCol w="599750">
                  <a:extLst>
                    <a:ext uri="{9D8B030D-6E8A-4147-A177-3AD203B41FA5}">
                      <a16:colId xmlns:a16="http://schemas.microsoft.com/office/drawing/2014/main" val="2054484889"/>
                    </a:ext>
                  </a:extLst>
                </a:gridCol>
                <a:gridCol w="751981">
                  <a:extLst>
                    <a:ext uri="{9D8B030D-6E8A-4147-A177-3AD203B41FA5}">
                      <a16:colId xmlns:a16="http://schemas.microsoft.com/office/drawing/2014/main" val="166049909"/>
                    </a:ext>
                  </a:extLst>
                </a:gridCol>
                <a:gridCol w="751981">
                  <a:extLst>
                    <a:ext uri="{9D8B030D-6E8A-4147-A177-3AD203B41FA5}">
                      <a16:colId xmlns:a16="http://schemas.microsoft.com/office/drawing/2014/main" val="3860217165"/>
                    </a:ext>
                  </a:extLst>
                </a:gridCol>
                <a:gridCol w="751981">
                  <a:extLst>
                    <a:ext uri="{9D8B030D-6E8A-4147-A177-3AD203B41FA5}">
                      <a16:colId xmlns:a16="http://schemas.microsoft.com/office/drawing/2014/main" val="4003673240"/>
                    </a:ext>
                  </a:extLst>
                </a:gridCol>
                <a:gridCol w="751981">
                  <a:extLst>
                    <a:ext uri="{9D8B030D-6E8A-4147-A177-3AD203B41FA5}">
                      <a16:colId xmlns:a16="http://schemas.microsoft.com/office/drawing/2014/main" val="110223742"/>
                    </a:ext>
                  </a:extLst>
                </a:gridCol>
                <a:gridCol w="751981">
                  <a:extLst>
                    <a:ext uri="{9D8B030D-6E8A-4147-A177-3AD203B41FA5}">
                      <a16:colId xmlns:a16="http://schemas.microsoft.com/office/drawing/2014/main" val="1197607979"/>
                    </a:ext>
                  </a:extLst>
                </a:gridCol>
                <a:gridCol w="751981">
                  <a:extLst>
                    <a:ext uri="{9D8B030D-6E8A-4147-A177-3AD203B41FA5}">
                      <a16:colId xmlns:a16="http://schemas.microsoft.com/office/drawing/2014/main" val="3535228942"/>
                    </a:ext>
                  </a:extLst>
                </a:gridCol>
                <a:gridCol w="751981">
                  <a:extLst>
                    <a:ext uri="{9D8B030D-6E8A-4147-A177-3AD203B41FA5}">
                      <a16:colId xmlns:a16="http://schemas.microsoft.com/office/drawing/2014/main" val="1646689910"/>
                    </a:ext>
                  </a:extLst>
                </a:gridCol>
                <a:gridCol w="751981">
                  <a:extLst>
                    <a:ext uri="{9D8B030D-6E8A-4147-A177-3AD203B41FA5}">
                      <a16:colId xmlns:a16="http://schemas.microsoft.com/office/drawing/2014/main" val="3520100436"/>
                    </a:ext>
                  </a:extLst>
                </a:gridCol>
                <a:gridCol w="751981">
                  <a:extLst>
                    <a:ext uri="{9D8B030D-6E8A-4147-A177-3AD203B41FA5}">
                      <a16:colId xmlns:a16="http://schemas.microsoft.com/office/drawing/2014/main" val="2107970592"/>
                    </a:ext>
                  </a:extLst>
                </a:gridCol>
                <a:gridCol w="641041">
                  <a:extLst>
                    <a:ext uri="{9D8B030D-6E8A-4147-A177-3AD203B41FA5}">
                      <a16:colId xmlns:a16="http://schemas.microsoft.com/office/drawing/2014/main" val="27013351"/>
                    </a:ext>
                  </a:extLst>
                </a:gridCol>
                <a:gridCol w="594357">
                  <a:extLst>
                    <a:ext uri="{9D8B030D-6E8A-4147-A177-3AD203B41FA5}">
                      <a16:colId xmlns:a16="http://schemas.microsoft.com/office/drawing/2014/main" val="3605498087"/>
                    </a:ext>
                  </a:extLst>
                </a:gridCol>
              </a:tblGrid>
              <a:tr h="22112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u="none" strike="noStrike" dirty="0">
                          <a:effectLst/>
                          <a:latin typeface="+mn-ea"/>
                          <a:ea typeface="+mn-ea"/>
                        </a:rPr>
                        <a:t>오염 </a:t>
                      </a:r>
                    </a:p>
                    <a:p>
                      <a:pPr algn="ctr" rtl="0" fontAlgn="ctr"/>
                      <a:r>
                        <a:rPr lang="ko-KR" altLang="en-US" sz="900" b="1" u="none" strike="noStrike" dirty="0">
                          <a:effectLst/>
                          <a:latin typeface="+mn-ea"/>
                          <a:ea typeface="+mn-ea"/>
                        </a:rPr>
                        <a:t>단계</a:t>
                      </a:r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u="none" strike="noStrike" dirty="0">
                          <a:effectLst/>
                          <a:latin typeface="+mn-ea"/>
                          <a:ea typeface="+mn-ea"/>
                        </a:rPr>
                        <a:t>절전 </a:t>
                      </a:r>
                      <a:r>
                        <a:rPr lang="en-US" altLang="ko-KR" sz="900" b="1" u="none" strike="noStrike" dirty="0">
                          <a:effectLst/>
                          <a:latin typeface="+mn-ea"/>
                          <a:ea typeface="+mn-ea"/>
                        </a:rPr>
                        <a:t>(ECO)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u="none" strike="noStrike" dirty="0">
                          <a:effectLst/>
                          <a:latin typeface="+mn-ea"/>
                          <a:ea typeface="+mn-ea"/>
                        </a:rPr>
                        <a:t>표준 </a:t>
                      </a:r>
                      <a:r>
                        <a:rPr lang="en-US" altLang="ko-KR" sz="900" b="1" u="none" strike="noStrike" dirty="0">
                          <a:effectLst/>
                          <a:latin typeface="+mn-ea"/>
                          <a:ea typeface="+mn-ea"/>
                        </a:rPr>
                        <a:t>(Normal)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u="none" strike="noStrike" dirty="0">
                          <a:effectLst/>
                          <a:latin typeface="+mn-ea"/>
                          <a:ea typeface="+mn-ea"/>
                        </a:rPr>
                        <a:t>쾌속 </a:t>
                      </a:r>
                      <a:r>
                        <a:rPr lang="en-US" altLang="ko-KR" sz="900" b="1" u="none" strike="noStrike" dirty="0">
                          <a:effectLst/>
                          <a:latin typeface="+mn-ea"/>
                          <a:ea typeface="+mn-ea"/>
                        </a:rPr>
                        <a:t>(Turbo)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u="none" strike="noStrike">
                          <a:effectLst/>
                          <a:latin typeface="+mn-ea"/>
                          <a:ea typeface="+mn-ea"/>
                        </a:rPr>
                        <a:t>상태 및 색상</a:t>
                      </a:r>
                      <a:endParaRPr lang="ko-KR" altLang="en-US" sz="900" b="1" i="0" u="none" strike="noStrike">
                        <a:solidFill>
                          <a:srgbClr val="1F1F1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790209"/>
                  </a:ext>
                </a:extLst>
              </a:tr>
              <a:tr h="221123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>
                          <a:effectLst/>
                          <a:latin typeface="+mn-ea"/>
                          <a:ea typeface="+mn-ea"/>
                        </a:rPr>
                        <a:t>CO2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>
                          <a:effectLst/>
                          <a:latin typeface="+mn-ea"/>
                          <a:ea typeface="+mn-ea"/>
                        </a:rPr>
                        <a:t>PM2.5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effectLst/>
                          <a:latin typeface="+mn-ea"/>
                          <a:ea typeface="+mn-ea"/>
                        </a:rPr>
                        <a:t>PM10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effectLst/>
                          <a:latin typeface="+mn-ea"/>
                          <a:ea typeface="+mn-ea"/>
                        </a:rPr>
                        <a:t>VOC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effectLst/>
                          <a:latin typeface="+mn-ea"/>
                          <a:ea typeface="+mn-ea"/>
                        </a:rPr>
                        <a:t>CO2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effectLst/>
                          <a:latin typeface="+mn-ea"/>
                          <a:ea typeface="+mn-ea"/>
                        </a:rPr>
                        <a:t>PM2.5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effectLst/>
                          <a:latin typeface="+mn-ea"/>
                          <a:ea typeface="+mn-ea"/>
                        </a:rPr>
                        <a:t>PM10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effectLst/>
                          <a:latin typeface="+mn-ea"/>
                          <a:ea typeface="+mn-ea"/>
                        </a:rPr>
                        <a:t>VOC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>
                          <a:effectLst/>
                          <a:latin typeface="+mn-ea"/>
                          <a:ea typeface="+mn-ea"/>
                        </a:rPr>
                        <a:t>CO2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>
                          <a:effectLst/>
                          <a:latin typeface="+mn-ea"/>
                          <a:ea typeface="+mn-ea"/>
                        </a:rPr>
                        <a:t>PM2.5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effectLst/>
                          <a:latin typeface="+mn-ea"/>
                          <a:ea typeface="+mn-ea"/>
                        </a:rPr>
                        <a:t>PM10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effectLst/>
                          <a:latin typeface="+mn-ea"/>
                          <a:ea typeface="+mn-ea"/>
                        </a:rPr>
                        <a:t>VOC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903317"/>
                  </a:ext>
                </a:extLst>
              </a:tr>
              <a:tr h="2211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1" u="none" strike="noStrike" dirty="0"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0 ~ 1000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0 ~ 20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0 ~ 40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0 ~ 171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>
                          <a:effectLst/>
                          <a:latin typeface="+mn-ea"/>
                          <a:ea typeface="+mn-ea"/>
                        </a:rPr>
                        <a:t>0 ~ 800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0 ~ 14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0 ~ 28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0 ~ 120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>
                          <a:effectLst/>
                          <a:latin typeface="+mn-ea"/>
                          <a:ea typeface="+mn-ea"/>
                        </a:rPr>
                        <a:t>0 ~ 700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>
                          <a:effectLst/>
                          <a:latin typeface="+mn-ea"/>
                          <a:ea typeface="+mn-ea"/>
                        </a:rPr>
                        <a:t>0 ~ 12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>
                          <a:effectLst/>
                          <a:latin typeface="+mn-ea"/>
                          <a:ea typeface="+mn-ea"/>
                        </a:rPr>
                        <a:t>0 ~ 24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>
                          <a:effectLst/>
                          <a:latin typeface="+mn-ea"/>
                          <a:ea typeface="+mn-ea"/>
                        </a:rPr>
                        <a:t>0 ~ 103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u="none" strike="noStrike" dirty="0">
                          <a:effectLst/>
                          <a:latin typeface="+mn-ea"/>
                          <a:ea typeface="+mn-ea"/>
                        </a:rPr>
                        <a:t>좋음</a:t>
                      </a:r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490709"/>
                  </a:ext>
                </a:extLst>
              </a:tr>
              <a:tr h="2211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1" u="none" strike="noStrike" dirty="0"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1001 ~ 1300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21 ~ 38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41 ~ 86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172 ~ 195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>
                          <a:effectLst/>
                          <a:latin typeface="+mn-ea"/>
                          <a:ea typeface="+mn-ea"/>
                        </a:rPr>
                        <a:t>801 ~ 1100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15 ~ 29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29 ~ 66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121 ~ 150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>
                          <a:effectLst/>
                          <a:latin typeface="+mn-ea"/>
                          <a:ea typeface="+mn-ea"/>
                        </a:rPr>
                        <a:t>701 ~ 1000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13 ~ 23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25 ~ 53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104 ~ 120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u="none" strike="noStrike" dirty="0">
                          <a:effectLst/>
                          <a:latin typeface="+mn-ea"/>
                          <a:ea typeface="+mn-ea"/>
                        </a:rPr>
                        <a:t>보통</a:t>
                      </a:r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345477"/>
                  </a:ext>
                </a:extLst>
              </a:tr>
              <a:tr h="2211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1" u="none" strike="noStrike" dirty="0"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1301 ~ 1600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39 ~ 60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87 ~ 126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196 ~ 308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>
                          <a:effectLst/>
                          <a:latin typeface="+mn-ea"/>
                          <a:ea typeface="+mn-ea"/>
                        </a:rPr>
                        <a:t>1101 ~ 1400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30 ~ 49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67 ~ 102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151 ~ 250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>
                          <a:effectLst/>
                          <a:latin typeface="+mn-ea"/>
                          <a:ea typeface="+mn-ea"/>
                        </a:rPr>
                        <a:t>1001 ~ 1300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24 ~ 38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54 ~ 78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121 ~ 192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u="none" strike="noStrike" dirty="0">
                          <a:effectLst/>
                          <a:latin typeface="+mn-ea"/>
                          <a:ea typeface="+mn-ea"/>
                        </a:rPr>
                        <a:t>나쁨</a:t>
                      </a:r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475816"/>
                  </a:ext>
                </a:extLst>
              </a:tr>
              <a:tr h="2211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1" u="none" strike="noStrike" dirty="0"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1601 ~ 2000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61 ~ 86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127 ~ 173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309 ~ 438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>
                          <a:effectLst/>
                          <a:latin typeface="+mn-ea"/>
                          <a:ea typeface="+mn-ea"/>
                        </a:rPr>
                        <a:t>1401 ~ 1700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50 ~ 69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103 ~ 138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251 ~ 350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>
                          <a:effectLst/>
                          <a:latin typeface="+mn-ea"/>
                          <a:ea typeface="+mn-ea"/>
                        </a:rPr>
                        <a:t>1301 ~ 1600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39 ~ 52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79 ~ 104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193 ~ 263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u="none" strike="noStrike" dirty="0">
                          <a:effectLst/>
                          <a:latin typeface="+mn-ea"/>
                          <a:ea typeface="+mn-ea"/>
                        </a:rPr>
                        <a:t>매우나쁨</a:t>
                      </a:r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406620"/>
                  </a:ext>
                </a:extLst>
              </a:tr>
              <a:tr h="2211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1" u="none" strike="noStrike" dirty="0"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2001 ~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87 ~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174 ~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439 ~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>
                          <a:effectLst/>
                          <a:latin typeface="+mn-ea"/>
                          <a:ea typeface="+mn-ea"/>
                        </a:rPr>
                        <a:t>1701 ~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70 ~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139 ~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351 ~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>
                          <a:effectLst/>
                          <a:latin typeface="+mn-ea"/>
                          <a:ea typeface="+mn-ea"/>
                        </a:rPr>
                        <a:t>1601 ~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53 ~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105 ~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264 ~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u="none" strike="noStrike" dirty="0">
                          <a:effectLst/>
                          <a:latin typeface="+mn-ea"/>
                          <a:ea typeface="+mn-ea"/>
                        </a:rPr>
                        <a:t>최악</a:t>
                      </a:r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279336"/>
                  </a:ext>
                </a:extLst>
              </a:tr>
              <a:tr h="422144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u="none" strike="noStrike" dirty="0" err="1">
                          <a:effectLst/>
                          <a:latin typeface="+mn-ea"/>
                          <a:ea typeface="+mn-ea"/>
                        </a:rPr>
                        <a:t>히스테리시스</a:t>
                      </a:r>
                      <a:br>
                        <a:rPr lang="ko-KR" altLang="en-US" sz="900" b="1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en-US" altLang="ko-KR" sz="900" b="1" u="none" strike="noStrike" dirty="0"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1" u="none" strike="noStrike" dirty="0">
                          <a:effectLst/>
                          <a:latin typeface="+mn-ea"/>
                          <a:ea typeface="+mn-ea"/>
                        </a:rPr>
                        <a:t>하강</a:t>
                      </a:r>
                      <a:r>
                        <a:rPr lang="en-US" altLang="ko-KR" sz="900" b="1" u="none" strike="noStrike" dirty="0"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-50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-2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-5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-5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-50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-2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-5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-5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-30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-2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-5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>
                          <a:effectLst/>
                          <a:latin typeface="+mn-ea"/>
                          <a:ea typeface="+mn-ea"/>
                        </a:rPr>
                        <a:t>-3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extLst>
                  <a:ext uri="{0D108BD9-81ED-4DB2-BD59-A6C34878D82A}">
                    <a16:rowId xmlns:a16="http://schemas.microsoft.com/office/drawing/2014/main" val="604867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936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3316</Words>
  <Application>Microsoft Office PowerPoint</Application>
  <PresentationFormat>사용자 지정</PresentationFormat>
  <Paragraphs>1123</Paragraphs>
  <Slides>14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3" baseType="lpstr">
      <vt:lpstr>Google Sans Text</vt:lpstr>
      <vt:lpstr>Pretendard</vt:lpstr>
      <vt:lpstr>맑은 고딕</vt:lpstr>
      <vt:lpstr>옥션고딕 B</vt:lpstr>
      <vt:lpstr>Arial</vt:lpstr>
      <vt:lpstr>Calibri</vt:lpstr>
      <vt:lpstr>Calibri Light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힘펠_재무현황_보고</dc:title>
  <dc:creator>김재형</dc:creator>
  <cp:lastModifiedBy>경선 전</cp:lastModifiedBy>
  <cp:revision>1055</cp:revision>
  <dcterms:created xsi:type="dcterms:W3CDTF">2024-02-14T07:16:37Z</dcterms:created>
  <dcterms:modified xsi:type="dcterms:W3CDTF">2026-06-18T09:44:13Z</dcterms:modified>
  <cp:version/>
</cp:coreProperties>
</file>