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5"/>
  </p:notesMasterIdLst>
  <p:sldIdLst>
    <p:sldId id="488" r:id="rId2"/>
    <p:sldId id="449" r:id="rId3"/>
    <p:sldId id="462" r:id="rId4"/>
  </p:sldIdLst>
  <p:sldSz cx="10691813" cy="7559675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9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보통 스타일 3">
    <a:wholeTbl>
      <a:tcTxStyle>
        <a:fontRef idx="minor">
          <a:schemeClr val="tx1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5" autoAdjust="0"/>
    <p:restoredTop sz="96400" autoAdjust="0"/>
  </p:normalViewPr>
  <p:slideViewPr>
    <p:cSldViewPr snapToGrid="0">
      <p:cViewPr varScale="1">
        <p:scale>
          <a:sx n="100" d="100"/>
          <a:sy n="100" d="100"/>
        </p:scale>
        <p:origin x="1566" y="96"/>
      </p:cViewPr>
      <p:guideLst>
        <p:guide orient="horz" pos="2379"/>
        <p:guide pos="3366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r">
              <a:defRPr sz="1200"/>
            </a:lvl1pPr>
          </a:lstStyle>
          <a:p>
            <a:pPr lvl="0"/>
            <a:fld id="{B049E517-FEFA-4633-8DE9-50CEE941335A}" type="datetime1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2" tIns="46016" rIns="92032" bIns="46016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2031" tIns="46015" rIns="92031" bIns="46015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5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r">
              <a:defRPr sz="1200"/>
            </a:lvl1pPr>
          </a:lstStyle>
          <a:p>
            <a:pPr lvl="0"/>
            <a:fld id="{E76D034E-1CBA-4D7F-92B2-0D854C3CCD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220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487D9E9-41E9-4E33-A147-387AD2D92C8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48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48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32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"/>
            <a:ext cx="10691813" cy="75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65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00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8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평행 사변형 12"/>
          <p:cNvSpPr/>
          <p:nvPr userDrawn="1"/>
        </p:nvSpPr>
        <p:spPr>
          <a:xfrm>
            <a:off x="3309077" y="0"/>
            <a:ext cx="3358893" cy="1188720"/>
          </a:xfrm>
          <a:prstGeom prst="parallelogram">
            <a:avLst>
              <a:gd name="adj" fmla="val 54101"/>
            </a:avLst>
          </a:prstGeom>
          <a:solidFill>
            <a:srgbClr val="9CB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002678" y="662522"/>
            <a:ext cx="1738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ea typeface="옥션고딕 B" pitchFamily="2" charset="-127"/>
              </a:rPr>
              <a:t>CONTENTS</a:t>
            </a:r>
            <a:endParaRPr lang="ko-KR" altLang="en-US" sz="2400" dirty="0">
              <a:solidFill>
                <a:schemeClr val="bg1"/>
              </a:solidFill>
              <a:ea typeface="옥션고딕 B" pitchFamily="2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1" t="24569" r="8001" b="24569"/>
          <a:stretch/>
        </p:blipFill>
        <p:spPr>
          <a:xfrm>
            <a:off x="8968975" y="315978"/>
            <a:ext cx="1386333" cy="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85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2104" y="1637047"/>
            <a:ext cx="5668166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0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419100" y="582943"/>
            <a:ext cx="99362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4569" r="8001" b="24569"/>
          <a:stretch/>
        </p:blipFill>
        <p:spPr>
          <a:xfrm>
            <a:off x="9369006" y="315978"/>
            <a:ext cx="986302" cy="1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99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1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62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47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23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3401690" y="1"/>
            <a:ext cx="7290123" cy="7585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날짜 개체 틀 1"/>
          <p:cNvSpPr>
            <a:spLocks noGrp="1"/>
          </p:cNvSpPr>
          <p:nvPr>
            <p:ph type="dt" sz="half" idx="10"/>
          </p:nvPr>
        </p:nvSpPr>
        <p:spPr>
          <a:xfrm>
            <a:off x="534591" y="7006703"/>
            <a:ext cx="2494756" cy="402483"/>
          </a:xfrm>
        </p:spPr>
        <p:txBody>
          <a:bodyPr/>
          <a:lstStyle/>
          <a:p>
            <a:fld id="{CF620AC0-0B48-486E-9A08-0040EE78DF95}" type="datetimeFigureOut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653036" y="7006703"/>
            <a:ext cx="3385741" cy="40248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662467" y="7006703"/>
            <a:ext cx="2494756" cy="402483"/>
          </a:xfrm>
        </p:spPr>
        <p:txBody>
          <a:bodyPr/>
          <a:lstStyle/>
          <a:p>
            <a:fld id="{F9153AC7-FACE-407F-93AB-ED7145255A59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5029200" y="3331098"/>
            <a:ext cx="50707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245" y="3291840"/>
            <a:ext cx="2563448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6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68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07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77E-44B9-4231-B7FF-A70244267FAC}" type="datetimeFigureOut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32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  <p:sldLayoutId id="2147483675" r:id="rId13"/>
    <p:sldLayoutId id="2147483683" r:id="rId14"/>
  </p:sldLayoutIdLst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/>
              <a:t>동작로직 </a:t>
            </a:r>
            <a:r>
              <a:rPr lang="en-US" altLang="ko-KR" sz="1600" b="1"/>
              <a:t>(</a:t>
            </a:r>
            <a:r>
              <a:rPr lang="ko-KR" altLang="en-US" sz="1600" b="1"/>
              <a:t>세대 단위</a:t>
            </a:r>
            <a:r>
              <a:rPr lang="en-US" altLang="ko-KR" sz="1600" b="1"/>
              <a:t>)</a:t>
            </a:r>
            <a:endParaRPr lang="en-US" altLang="ko-KR" sz="1600" b="1">
              <a:latin typeface="+mn-ea"/>
              <a:cs typeface="Pretendard Bold"/>
            </a:endParaRPr>
          </a:p>
        </p:txBody>
      </p:sp>
      <p:sp>
        <p:nvSpPr>
          <p:cNvPr id="35" name="텍스트 개체 틀 5"/>
          <p:cNvSpPr txBox="1"/>
          <p:nvPr/>
        </p:nvSpPr>
        <p:spPr>
          <a:xfrm>
            <a:off x="303277" y="956808"/>
            <a:ext cx="6130083" cy="549604"/>
          </a:xfrm>
          <a:prstGeom prst="rect">
            <a:avLst/>
          </a:prstGeom>
        </p:spPr>
        <p:txBody>
          <a:bodyPr/>
          <a:lstStyle>
            <a:lvl1pPr marL="278606" indent="-278606" algn="l" defTabSz="742950" rtl="0" eaLnBrk="1" latinLnBrk="1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647" indent="-232172" algn="l" defTabSz="742950" rtl="0" eaLnBrk="1" latinLnBrk="1" hangingPunct="1">
              <a:spcBef>
                <a:spcPct val="20000"/>
              </a:spcBef>
              <a:buFont typeface="Arial"/>
              <a:buChar char="–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1" hangingPunct="1">
              <a:spcBef>
                <a:spcPct val="20000"/>
              </a:spcBef>
              <a:buFont typeface="Arial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1" hangingPunct="1">
              <a:spcBef>
                <a:spcPct val="20000"/>
              </a:spcBef>
              <a:buFont typeface="Arial"/>
              <a:buChar char="–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1" hangingPunct="1">
              <a:spcBef>
                <a:spcPct val="20000"/>
              </a:spcBef>
              <a:buFont typeface="Arial"/>
              <a:buChar char="»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1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1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1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1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Char char="•"/>
              <a:defRPr/>
            </a:pPr>
            <a:r>
              <a:rPr lang="ko-KR" altLang="en-US" sz="1200"/>
              <a:t>실단위 제어로직을 각 실별로 반영</a:t>
            </a:r>
          </a:p>
          <a:p>
            <a:pPr lvl="1">
              <a:buFont typeface="Arial"/>
              <a:buChar char="•"/>
              <a:defRPr/>
            </a:pPr>
            <a:r>
              <a:rPr lang="ko-KR" altLang="en-US" sz="1200"/>
              <a:t>실별 운전모드 조합에 따른 풍량 및 우선순위 조절</a:t>
            </a:r>
            <a:endParaRPr lang="en-US" altLang="ko-KR" sz="1200"/>
          </a:p>
        </p:txBody>
      </p:sp>
      <p:sp>
        <p:nvSpPr>
          <p:cNvPr id="112" name="직사각형 111"/>
          <p:cNvSpPr/>
          <p:nvPr/>
        </p:nvSpPr>
        <p:spPr>
          <a:xfrm>
            <a:off x="1412112" y="1668821"/>
            <a:ext cx="108011" cy="162839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endParaRPr lang="ko-KR" altLang="en-US" sz="1200" b="0">
              <a:latin typeface="맑은 고딕"/>
              <a:ea typeface="맑은 고딕"/>
            </a:endParaRPr>
          </a:p>
        </p:txBody>
      </p:sp>
      <p:sp>
        <p:nvSpPr>
          <p:cNvPr id="113" name="순서도: 수행의 시작/종료 112"/>
          <p:cNvSpPr/>
          <p:nvPr/>
        </p:nvSpPr>
        <p:spPr>
          <a:xfrm>
            <a:off x="855302" y="1404182"/>
            <a:ext cx="1225260" cy="252028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시작</a:t>
            </a:r>
          </a:p>
        </p:txBody>
      </p:sp>
      <p:cxnSp>
        <p:nvCxnSpPr>
          <p:cNvPr id="114" name="꺾인 연결선 113"/>
          <p:cNvCxnSpPr>
            <a:stCxn id="113" idx="2"/>
            <a:endCxn id="145" idx="0"/>
          </p:cNvCxnSpPr>
          <p:nvPr/>
        </p:nvCxnSpPr>
        <p:spPr>
          <a:xfrm rot="5400000" flipV="1">
            <a:off x="2565319" y="558822"/>
            <a:ext cx="347470" cy="254224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/>
          <p:cNvSpPr/>
          <p:nvPr/>
        </p:nvSpPr>
        <p:spPr>
          <a:xfrm>
            <a:off x="1316130" y="2003680"/>
            <a:ext cx="1101846" cy="2725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거실</a:t>
            </a:r>
          </a:p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700" b="1">
                <a:latin typeface="맑은 고딕"/>
                <a:ea typeface="맑은 고딕"/>
              </a:rPr>
              <a:t>실단위 제어로직</a:t>
            </a:r>
          </a:p>
        </p:txBody>
      </p:sp>
      <p:cxnSp>
        <p:nvCxnSpPr>
          <p:cNvPr id="116" name="직선 화살표 연결선 115"/>
          <p:cNvCxnSpPr>
            <a:stCxn id="115" idx="2"/>
            <a:endCxn id="137" idx="2"/>
          </p:cNvCxnSpPr>
          <p:nvPr/>
        </p:nvCxnSpPr>
        <p:spPr>
          <a:xfrm rot="16200000" flipH="1">
            <a:off x="1636737" y="2506535"/>
            <a:ext cx="4606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꺾인 연결선 116"/>
          <p:cNvCxnSpPr>
            <a:stCxn id="113" idx="2"/>
            <a:endCxn id="156" idx="0"/>
          </p:cNvCxnSpPr>
          <p:nvPr/>
        </p:nvCxnSpPr>
        <p:spPr>
          <a:xfrm rot="5400000" flipV="1">
            <a:off x="3636882" y="-512740"/>
            <a:ext cx="347470" cy="468537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꺾인 연결선 117"/>
          <p:cNvCxnSpPr>
            <a:stCxn id="113" idx="2"/>
            <a:endCxn id="163" idx="0"/>
          </p:cNvCxnSpPr>
          <p:nvPr/>
        </p:nvCxnSpPr>
        <p:spPr>
          <a:xfrm rot="5400000" flipV="1">
            <a:off x="4698920" y="-1574778"/>
            <a:ext cx="347470" cy="680944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꺾인 연결선 118"/>
          <p:cNvCxnSpPr/>
          <p:nvPr/>
        </p:nvCxnSpPr>
        <p:spPr>
          <a:xfrm rot="5400000">
            <a:off x="5922573" y="133374"/>
            <a:ext cx="244573" cy="59993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/>
          <p:cNvSpPr/>
          <p:nvPr/>
        </p:nvSpPr>
        <p:spPr>
          <a:xfrm>
            <a:off x="7235611" y="1959050"/>
            <a:ext cx="2121980" cy="150037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ot"/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endParaRPr lang="ko-KR" altLang="en-US" sz="1200" b="0">
              <a:latin typeface="맑은 고딕"/>
              <a:ea typeface="맑은 고딕"/>
            </a:endParaRPr>
          </a:p>
        </p:txBody>
      </p:sp>
      <p:cxnSp>
        <p:nvCxnSpPr>
          <p:cNvPr id="121" name="직선 화살표 연결선 120"/>
          <p:cNvCxnSpPr/>
          <p:nvPr/>
        </p:nvCxnSpPr>
        <p:spPr>
          <a:xfrm flipH="1">
            <a:off x="8412114" y="1579555"/>
            <a:ext cx="695134" cy="287886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꺾인 연결선 121"/>
          <p:cNvCxnSpPr/>
          <p:nvPr/>
        </p:nvCxnSpPr>
        <p:spPr>
          <a:xfrm rot="5400000" flipV="1">
            <a:off x="1800013" y="2176419"/>
            <a:ext cx="559618" cy="193068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순서도: 판단 122"/>
          <p:cNvSpPr/>
          <p:nvPr/>
        </p:nvSpPr>
        <p:spPr>
          <a:xfrm>
            <a:off x="2237779" y="3279167"/>
            <a:ext cx="1602867" cy="468052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>
                <a:latin typeface="맑은 고딕"/>
                <a:ea typeface="맑은 고딕"/>
              </a:rPr>
              <a:t>거실 미세먼지 농도</a:t>
            </a:r>
          </a:p>
        </p:txBody>
      </p:sp>
      <p:sp>
        <p:nvSpPr>
          <p:cNvPr id="124" name="직사각형 123"/>
          <p:cNvSpPr/>
          <p:nvPr/>
        </p:nvSpPr>
        <p:spPr>
          <a:xfrm>
            <a:off x="2467772" y="6709375"/>
            <a:ext cx="774108" cy="2262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en-US" altLang="ko-KR" sz="800" b="1">
                <a:latin typeface="맑은 고딕"/>
                <a:ea typeface="맑은 고딕"/>
              </a:rPr>
              <a:t>3</a:t>
            </a:r>
            <a:r>
              <a:rPr lang="ko-KR" altLang="en-US" sz="800" b="1">
                <a:latin typeface="맑은 고딕"/>
                <a:ea typeface="맑은 고딕"/>
              </a:rPr>
              <a:t> </a:t>
            </a:r>
            <a:r>
              <a:rPr lang="en-US" altLang="ko-KR" sz="800" b="1">
                <a:latin typeface="맑은 고딕"/>
                <a:ea typeface="맑은 고딕"/>
              </a:rPr>
              <a:t>(200CMH)</a:t>
            </a:r>
            <a:endParaRPr lang="ko-KR" altLang="en-US" sz="800" b="0">
              <a:latin typeface="맑은 고딕"/>
              <a:ea typeface="맑은 고딕"/>
            </a:endParaRPr>
          </a:p>
        </p:txBody>
      </p:sp>
      <p:cxnSp>
        <p:nvCxnSpPr>
          <p:cNvPr id="125" name="꺾인 연결선 124"/>
          <p:cNvCxnSpPr>
            <a:stCxn id="142" idx="2"/>
            <a:endCxn id="124" idx="0"/>
          </p:cNvCxnSpPr>
          <p:nvPr/>
        </p:nvCxnSpPr>
        <p:spPr>
          <a:xfrm rot="5400000">
            <a:off x="2781747" y="6457862"/>
            <a:ext cx="324593" cy="17843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직사각형 125"/>
          <p:cNvSpPr/>
          <p:nvPr/>
        </p:nvSpPr>
        <p:spPr>
          <a:xfrm>
            <a:off x="624691" y="6467859"/>
            <a:ext cx="1008041" cy="21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ko-KR" altLang="en-US" sz="900" b="1">
                <a:solidFill>
                  <a:srgbClr val="FF0000"/>
                </a:solidFill>
              </a:rPr>
              <a:t>장비풍량 설정</a:t>
            </a:r>
            <a:endParaRPr lang="en-US" altLang="ko-KR" sz="900" b="1">
              <a:solidFill>
                <a:srgbClr val="FF0000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3427385" y="6709375"/>
            <a:ext cx="774108" cy="2262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en-US" altLang="ko-KR" sz="800" b="1">
                <a:latin typeface="맑은 고딕"/>
                <a:ea typeface="맑은 고딕"/>
              </a:rPr>
              <a:t>2</a:t>
            </a:r>
            <a:r>
              <a:rPr lang="ko-KR" altLang="en-US" sz="800" b="1">
                <a:latin typeface="맑은 고딕"/>
                <a:ea typeface="맑은 고딕"/>
              </a:rPr>
              <a:t> </a:t>
            </a:r>
            <a:r>
              <a:rPr lang="en-US" altLang="ko-KR" sz="800" b="1">
                <a:latin typeface="맑은 고딕"/>
                <a:ea typeface="맑은 고딕"/>
              </a:rPr>
              <a:t>(150CMH)</a:t>
            </a:r>
            <a:endParaRPr lang="ko-KR" altLang="en-US" sz="800">
              <a:latin typeface="맑은 고딕"/>
              <a:ea typeface="맑은 고딕"/>
            </a:endParaRPr>
          </a:p>
        </p:txBody>
      </p:sp>
      <p:cxnSp>
        <p:nvCxnSpPr>
          <p:cNvPr id="128" name="꺾인 연결선 127"/>
          <p:cNvCxnSpPr>
            <a:stCxn id="142" idx="2"/>
            <a:endCxn id="127" idx="0"/>
          </p:cNvCxnSpPr>
          <p:nvPr/>
        </p:nvCxnSpPr>
        <p:spPr>
          <a:xfrm rot="16200000" flipH="1">
            <a:off x="3261553" y="6156488"/>
            <a:ext cx="324593" cy="7811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꺾인 연결선 128"/>
          <p:cNvCxnSpPr>
            <a:stCxn id="124" idx="2"/>
          </p:cNvCxnSpPr>
          <p:nvPr/>
        </p:nvCxnSpPr>
        <p:spPr>
          <a:xfrm rot="5400000">
            <a:off x="1598294" y="6005065"/>
            <a:ext cx="325956" cy="2187108"/>
          </a:xfrm>
          <a:prstGeom prst="bentConnector2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꺾인 연결선 129"/>
          <p:cNvCxnSpPr>
            <a:stCxn id="127" idx="2"/>
          </p:cNvCxnSpPr>
          <p:nvPr/>
        </p:nvCxnSpPr>
        <p:spPr>
          <a:xfrm rot="5400000">
            <a:off x="2068863" y="5549536"/>
            <a:ext cx="359470" cy="3131682"/>
          </a:xfrm>
          <a:prstGeom prst="bentConnector2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3593005" y="6517345"/>
            <a:ext cx="648073" cy="19581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 algn="ctr" latinLnBrk="0">
              <a:defRPr/>
            </a:pPr>
            <a:r>
              <a:rPr lang="en-US" altLang="ko-KR" sz="800" b="1">
                <a:solidFill>
                  <a:srgbClr val="FF0000"/>
                </a:solidFill>
                <a:latin typeface="맑은 고딕"/>
                <a:ea typeface="맑은 고딕"/>
              </a:rPr>
              <a:t>2</a:t>
            </a:r>
            <a:endParaRPr lang="ko-KR" altLang="en-US" sz="800" b="1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551206" y="6506201"/>
            <a:ext cx="648072" cy="19581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 algn="ctr" latinLnBrk="0">
              <a:defRPr/>
            </a:pPr>
            <a:r>
              <a:rPr lang="en-US" altLang="ko-KR" sz="800" b="1">
                <a:solidFill>
                  <a:srgbClr val="FF0000"/>
                </a:solidFill>
                <a:latin typeface="맑은 고딕"/>
                <a:ea typeface="맑은 고딕"/>
              </a:rPr>
              <a:t>1</a:t>
            </a:r>
            <a:endParaRPr lang="ko-KR" altLang="en-US" sz="800" b="1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1494139" y="6709375"/>
            <a:ext cx="774108" cy="2262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en-US" altLang="ko-KR" sz="800" b="1">
                <a:latin typeface="맑은 고딕"/>
                <a:ea typeface="맑은 고딕"/>
              </a:rPr>
              <a:t>4</a:t>
            </a:r>
            <a:r>
              <a:rPr lang="ko-KR" altLang="en-US" sz="800" b="1">
                <a:latin typeface="맑은 고딕"/>
                <a:ea typeface="맑은 고딕"/>
              </a:rPr>
              <a:t> </a:t>
            </a:r>
            <a:r>
              <a:rPr lang="en-US" altLang="ko-KR" sz="800" b="1">
                <a:latin typeface="맑은 고딕"/>
                <a:ea typeface="맑은 고딕"/>
              </a:rPr>
              <a:t>(250CMH)</a:t>
            </a:r>
            <a:endParaRPr lang="ko-KR" altLang="en-US" sz="800" b="0">
              <a:latin typeface="맑은 고딕"/>
              <a:ea typeface="맑은 고딕"/>
            </a:endParaRPr>
          </a:p>
        </p:txBody>
      </p:sp>
      <p:cxnSp>
        <p:nvCxnSpPr>
          <p:cNvPr id="134" name="꺾인 연결선 133"/>
          <p:cNvCxnSpPr>
            <a:stCxn id="142" idx="2"/>
            <a:endCxn id="133" idx="0"/>
          </p:cNvCxnSpPr>
          <p:nvPr/>
        </p:nvCxnSpPr>
        <p:spPr>
          <a:xfrm rot="5400000">
            <a:off x="2294930" y="5971045"/>
            <a:ext cx="324593" cy="115206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449960" y="6499927"/>
            <a:ext cx="471391" cy="19581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 algn="ctr" latinLnBrk="0">
              <a:defRPr/>
            </a:pPr>
            <a:r>
              <a:rPr lang="en-US" altLang="ko-KR" sz="800" b="1">
                <a:solidFill>
                  <a:srgbClr val="FF0000"/>
                </a:solidFill>
                <a:latin typeface="맑은 고딕"/>
                <a:ea typeface="맑은 고딕"/>
              </a:rPr>
              <a:t>4 </a:t>
            </a:r>
            <a:r>
              <a:rPr lang="ko-KR" altLang="en-US" sz="800" b="1">
                <a:solidFill>
                  <a:srgbClr val="FF0000"/>
                </a:solidFill>
                <a:latin typeface="맑은 고딕"/>
                <a:ea typeface="맑은 고딕"/>
              </a:rPr>
              <a:t>이상</a:t>
            </a:r>
          </a:p>
        </p:txBody>
      </p:sp>
      <p:cxnSp>
        <p:nvCxnSpPr>
          <p:cNvPr id="136" name="꺾인 연결선 135"/>
          <p:cNvCxnSpPr>
            <a:stCxn id="133" idx="2"/>
          </p:cNvCxnSpPr>
          <p:nvPr/>
        </p:nvCxnSpPr>
        <p:spPr>
          <a:xfrm rot="5400000">
            <a:off x="1116489" y="6516949"/>
            <a:ext cx="346012" cy="1183396"/>
          </a:xfrm>
          <a:prstGeom prst="bentConnector2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직사각형 136"/>
          <p:cNvSpPr/>
          <p:nvPr/>
        </p:nvSpPr>
        <p:spPr>
          <a:xfrm>
            <a:off x="1316130" y="2380341"/>
            <a:ext cx="1101846" cy="3565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운전모드</a:t>
            </a:r>
          </a:p>
          <a:p>
            <a:pPr lvl="0" algn="ctr" latinLnBrk="0">
              <a:spcBef>
                <a:spcPct val="50000"/>
              </a:spcBef>
              <a:defRPr/>
            </a:pPr>
            <a:r>
              <a:rPr lang="en-US" altLang="ko-KR" sz="800" b="1">
                <a:latin typeface="맑은 고딕"/>
                <a:ea typeface="맑은 고딕"/>
              </a:rPr>
              <a:t>(</a:t>
            </a:r>
            <a:r>
              <a:rPr lang="ko-KR" altLang="en-US" sz="800" b="1">
                <a:latin typeface="맑은 고딕"/>
                <a:ea typeface="맑은 고딕"/>
              </a:rPr>
              <a:t>환기</a:t>
            </a:r>
            <a:r>
              <a:rPr lang="en-US" altLang="ko-KR" sz="800" b="1">
                <a:latin typeface="맑은 고딕"/>
                <a:ea typeface="맑은 고딕"/>
              </a:rPr>
              <a:t>/</a:t>
            </a:r>
            <a:r>
              <a:rPr lang="ko-KR" altLang="en-US" sz="800" b="1">
                <a:latin typeface="맑은 고딕"/>
                <a:ea typeface="맑은 고딕"/>
              </a:rPr>
              <a:t>공기청정</a:t>
            </a:r>
            <a:r>
              <a:rPr lang="en-US" altLang="ko-KR" sz="800" b="1">
                <a:latin typeface="맑은 고딕"/>
                <a:ea typeface="맑은 고딕"/>
              </a:rPr>
              <a:t>)</a:t>
            </a:r>
          </a:p>
        </p:txBody>
      </p:sp>
      <p:cxnSp>
        <p:nvCxnSpPr>
          <p:cNvPr id="138" name="꺾인 연결선 71"/>
          <p:cNvCxnSpPr>
            <a:endCxn id="179" idx="0"/>
          </p:cNvCxnSpPr>
          <p:nvPr/>
        </p:nvCxnSpPr>
        <p:spPr>
          <a:xfrm rot="16200000" flipH="1">
            <a:off x="2937961" y="3865887"/>
            <a:ext cx="211210" cy="87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1077735" y="3204672"/>
            <a:ext cx="1074136" cy="19581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 algn="ctr" latinLnBrk="0">
              <a:defRPr/>
            </a:pPr>
            <a:r>
              <a:rPr lang="ko-KR" altLang="en-US" sz="800" b="1">
                <a:latin typeface="맑은 고딕"/>
                <a:ea typeface="맑은 고딕"/>
              </a:rPr>
              <a:t>자동모드</a:t>
            </a:r>
          </a:p>
        </p:txBody>
      </p:sp>
      <p:sp>
        <p:nvSpPr>
          <p:cNvPr id="140" name="직사각형 139"/>
          <p:cNvSpPr/>
          <p:nvPr/>
        </p:nvSpPr>
        <p:spPr>
          <a:xfrm>
            <a:off x="592244" y="7226703"/>
            <a:ext cx="90513" cy="898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endParaRPr lang="en-US" altLang="ko-KR" sz="800" b="1">
              <a:latin typeface="맑은 고딕"/>
              <a:ea typeface="맑은 고딕"/>
            </a:endParaRPr>
          </a:p>
        </p:txBody>
      </p:sp>
      <p:cxnSp>
        <p:nvCxnSpPr>
          <p:cNvPr id="141" name="꺾인 연결선 75"/>
          <p:cNvCxnSpPr>
            <a:stCxn id="140" idx="0"/>
            <a:endCxn id="113" idx="1"/>
          </p:cNvCxnSpPr>
          <p:nvPr/>
        </p:nvCxnSpPr>
        <p:spPr>
          <a:xfrm rot="5400000" flipH="1" flipV="1">
            <a:off x="-2101852" y="4269549"/>
            <a:ext cx="5696507" cy="21780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순서도: 판단 141"/>
          <p:cNvSpPr/>
          <p:nvPr/>
        </p:nvSpPr>
        <p:spPr>
          <a:xfrm>
            <a:off x="2231825" y="6033127"/>
            <a:ext cx="1602867" cy="351655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defRPr/>
            </a:pPr>
            <a:r>
              <a:rPr lang="ko-KR" altLang="en-US" sz="800">
                <a:latin typeface="맑은 고딕"/>
                <a:ea typeface="맑은 고딕"/>
              </a:rPr>
              <a:t>풍량합산</a:t>
            </a:r>
          </a:p>
          <a:p>
            <a:pPr lvl="0" algn="ctr" latinLnBrk="0">
              <a:defRPr/>
            </a:pPr>
            <a:r>
              <a:rPr lang="en-US" altLang="ko-KR" sz="800" b="0">
                <a:latin typeface="맑은 고딕"/>
                <a:ea typeface="맑은 고딕"/>
              </a:rPr>
              <a:t>(</a:t>
            </a:r>
            <a:r>
              <a:rPr lang="ko-KR" altLang="en-US" sz="800" b="0">
                <a:latin typeface="맑은 고딕"/>
                <a:ea typeface="맑은 고딕"/>
              </a:rPr>
              <a:t>최대</a:t>
            </a:r>
            <a:r>
              <a:rPr lang="en-US" altLang="ko-KR" sz="800" b="0">
                <a:latin typeface="맑은 고딕"/>
                <a:ea typeface="맑은 고딕"/>
              </a:rPr>
              <a:t>4)</a:t>
            </a:r>
            <a:endParaRPr lang="ko-KR" altLang="en-US" sz="800" b="0">
              <a:latin typeface="맑은 고딕"/>
              <a:ea typeface="맑은 고딕"/>
            </a:endParaRPr>
          </a:p>
        </p:txBody>
      </p:sp>
      <p:cxnSp>
        <p:nvCxnSpPr>
          <p:cNvPr id="143" name="꺾인 연결선 71"/>
          <p:cNvCxnSpPr>
            <a:endCxn id="142" idx="0"/>
          </p:cNvCxnSpPr>
          <p:nvPr/>
        </p:nvCxnSpPr>
        <p:spPr>
          <a:xfrm rot="16200000" flipH="1">
            <a:off x="2892902" y="5892769"/>
            <a:ext cx="280713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꺾인 연결선 166"/>
          <p:cNvCxnSpPr>
            <a:stCxn id="113" idx="2"/>
            <a:endCxn id="115" idx="0"/>
          </p:cNvCxnSpPr>
          <p:nvPr/>
        </p:nvCxnSpPr>
        <p:spPr>
          <a:xfrm rot="5400000" flipV="1">
            <a:off x="1493757" y="1630384"/>
            <a:ext cx="347470" cy="39912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직사각형 144"/>
          <p:cNvSpPr/>
          <p:nvPr/>
        </p:nvSpPr>
        <p:spPr>
          <a:xfrm>
            <a:off x="3459255" y="2003680"/>
            <a:ext cx="1101846" cy="2725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침실</a:t>
            </a:r>
            <a:r>
              <a:rPr lang="en-US" altLang="ko-KR" sz="800" b="1">
                <a:latin typeface="맑은 고딕"/>
                <a:ea typeface="맑은 고딕"/>
              </a:rPr>
              <a:t>1</a:t>
            </a:r>
          </a:p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700" b="1">
                <a:latin typeface="맑은 고딕"/>
                <a:ea typeface="맑은 고딕"/>
              </a:rPr>
              <a:t>실단위 제어로직</a:t>
            </a:r>
            <a:endParaRPr lang="en-US" altLang="ko-KR" sz="700" b="1">
              <a:latin typeface="맑은 고딕"/>
              <a:ea typeface="맑은 고딕"/>
            </a:endParaRPr>
          </a:p>
        </p:txBody>
      </p:sp>
      <p:cxnSp>
        <p:nvCxnSpPr>
          <p:cNvPr id="146" name="직선 화살표 연결선 145"/>
          <p:cNvCxnSpPr>
            <a:stCxn id="145" idx="2"/>
            <a:endCxn id="147" idx="2"/>
          </p:cNvCxnSpPr>
          <p:nvPr/>
        </p:nvCxnSpPr>
        <p:spPr>
          <a:xfrm rot="16200000" flipH="1">
            <a:off x="3779862" y="2506535"/>
            <a:ext cx="4606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직사각형 146"/>
          <p:cNvSpPr/>
          <p:nvPr/>
        </p:nvSpPr>
        <p:spPr>
          <a:xfrm>
            <a:off x="3459255" y="2380341"/>
            <a:ext cx="1101846" cy="3565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운전모드</a:t>
            </a:r>
          </a:p>
          <a:p>
            <a:pPr lvl="0" algn="ctr" latinLnBrk="0">
              <a:spcBef>
                <a:spcPct val="50000"/>
              </a:spcBef>
              <a:defRPr/>
            </a:pPr>
            <a:r>
              <a:rPr lang="en-US" altLang="ko-KR" sz="800" b="1">
                <a:latin typeface="맑은 고딕"/>
                <a:ea typeface="맑은 고딕"/>
              </a:rPr>
              <a:t>(</a:t>
            </a:r>
            <a:r>
              <a:rPr lang="ko-KR" altLang="en-US" sz="800" b="1">
                <a:latin typeface="맑은 고딕"/>
                <a:ea typeface="맑은 고딕"/>
              </a:rPr>
              <a:t>환기</a:t>
            </a:r>
            <a:r>
              <a:rPr lang="en-US" altLang="ko-KR" sz="800" b="1">
                <a:latin typeface="맑은 고딕"/>
                <a:ea typeface="맑은 고딕"/>
              </a:rPr>
              <a:t>/</a:t>
            </a:r>
            <a:r>
              <a:rPr lang="ko-KR" altLang="en-US" sz="800" b="1">
                <a:latin typeface="맑은 고딕"/>
                <a:ea typeface="맑은 고딕"/>
              </a:rPr>
              <a:t>공기청정</a:t>
            </a:r>
            <a:r>
              <a:rPr lang="en-US" altLang="ko-KR" sz="800" b="1">
                <a:latin typeface="맑은 고딕"/>
                <a:ea typeface="맑은 고딕"/>
              </a:rPr>
              <a:t>)</a:t>
            </a:r>
          </a:p>
        </p:txBody>
      </p:sp>
      <p:sp>
        <p:nvSpPr>
          <p:cNvPr id="148" name="직사각형 147"/>
          <p:cNvSpPr/>
          <p:nvPr/>
        </p:nvSpPr>
        <p:spPr>
          <a:xfrm>
            <a:off x="1384675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2</a:t>
            </a:r>
          </a:p>
        </p:txBody>
      </p:sp>
      <p:sp>
        <p:nvSpPr>
          <p:cNvPr id="149" name="직사각형 148"/>
          <p:cNvSpPr/>
          <p:nvPr/>
        </p:nvSpPr>
        <p:spPr>
          <a:xfrm>
            <a:off x="1880604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3</a:t>
            </a:r>
          </a:p>
        </p:txBody>
      </p:sp>
      <p:sp>
        <p:nvSpPr>
          <p:cNvPr id="150" name="직사각형 149"/>
          <p:cNvSpPr/>
          <p:nvPr/>
        </p:nvSpPr>
        <p:spPr>
          <a:xfrm>
            <a:off x="2384406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4</a:t>
            </a:r>
          </a:p>
        </p:txBody>
      </p:sp>
      <p:sp>
        <p:nvSpPr>
          <p:cNvPr id="151" name="직사각형 150"/>
          <p:cNvSpPr/>
          <p:nvPr/>
        </p:nvSpPr>
        <p:spPr>
          <a:xfrm>
            <a:off x="880873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1</a:t>
            </a:r>
          </a:p>
        </p:txBody>
      </p:sp>
      <p:sp>
        <p:nvSpPr>
          <p:cNvPr id="152" name="직사각형 151"/>
          <p:cNvSpPr/>
          <p:nvPr/>
        </p:nvSpPr>
        <p:spPr>
          <a:xfrm>
            <a:off x="3544015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2</a:t>
            </a:r>
          </a:p>
        </p:txBody>
      </p:sp>
      <p:sp>
        <p:nvSpPr>
          <p:cNvPr id="153" name="직사각형 152"/>
          <p:cNvSpPr/>
          <p:nvPr/>
        </p:nvSpPr>
        <p:spPr>
          <a:xfrm>
            <a:off x="4039945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3</a:t>
            </a:r>
          </a:p>
        </p:txBody>
      </p:sp>
      <p:sp>
        <p:nvSpPr>
          <p:cNvPr id="154" name="직사각형 153"/>
          <p:cNvSpPr/>
          <p:nvPr/>
        </p:nvSpPr>
        <p:spPr>
          <a:xfrm>
            <a:off x="4543747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4</a:t>
            </a:r>
          </a:p>
        </p:txBody>
      </p:sp>
      <p:sp>
        <p:nvSpPr>
          <p:cNvPr id="155" name="직사각형 154"/>
          <p:cNvSpPr/>
          <p:nvPr/>
        </p:nvSpPr>
        <p:spPr>
          <a:xfrm>
            <a:off x="3040214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1</a:t>
            </a:r>
          </a:p>
        </p:txBody>
      </p:sp>
      <p:sp>
        <p:nvSpPr>
          <p:cNvPr id="156" name="직사각형 155"/>
          <p:cNvSpPr/>
          <p:nvPr/>
        </p:nvSpPr>
        <p:spPr>
          <a:xfrm>
            <a:off x="5602380" y="2003680"/>
            <a:ext cx="1101846" cy="2725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침실</a:t>
            </a:r>
            <a:r>
              <a:rPr lang="en-US" altLang="ko-KR" sz="800" b="1">
                <a:latin typeface="맑은 고딕"/>
                <a:ea typeface="맑은 고딕"/>
              </a:rPr>
              <a:t>2</a:t>
            </a:r>
          </a:p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700" b="1">
                <a:latin typeface="맑은 고딕"/>
                <a:ea typeface="맑은 고딕"/>
              </a:rPr>
              <a:t>실단위 제어로직</a:t>
            </a:r>
            <a:endParaRPr lang="en-US" altLang="ko-KR" sz="700" b="1">
              <a:latin typeface="맑은 고딕"/>
              <a:ea typeface="맑은 고딕"/>
            </a:endParaRPr>
          </a:p>
        </p:txBody>
      </p:sp>
      <p:cxnSp>
        <p:nvCxnSpPr>
          <p:cNvPr id="157" name="직선 화살표 연결선 156"/>
          <p:cNvCxnSpPr>
            <a:stCxn id="156" idx="2"/>
            <a:endCxn id="158" idx="2"/>
          </p:cNvCxnSpPr>
          <p:nvPr/>
        </p:nvCxnSpPr>
        <p:spPr>
          <a:xfrm rot="16200000" flipH="1">
            <a:off x="5922987" y="2506535"/>
            <a:ext cx="4606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직사각형 157"/>
          <p:cNvSpPr/>
          <p:nvPr/>
        </p:nvSpPr>
        <p:spPr>
          <a:xfrm>
            <a:off x="5602380" y="2380341"/>
            <a:ext cx="1101846" cy="3565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운전모드</a:t>
            </a:r>
          </a:p>
          <a:p>
            <a:pPr lvl="0" algn="ctr" latinLnBrk="0">
              <a:spcBef>
                <a:spcPct val="50000"/>
              </a:spcBef>
              <a:defRPr/>
            </a:pPr>
            <a:r>
              <a:rPr lang="en-US" altLang="ko-KR" sz="800" b="1">
                <a:latin typeface="맑은 고딕"/>
                <a:ea typeface="맑은 고딕"/>
              </a:rPr>
              <a:t>(</a:t>
            </a:r>
            <a:r>
              <a:rPr lang="ko-KR" altLang="en-US" sz="800" b="1">
                <a:latin typeface="맑은 고딕"/>
                <a:ea typeface="맑은 고딕"/>
              </a:rPr>
              <a:t>환기</a:t>
            </a:r>
            <a:r>
              <a:rPr lang="en-US" altLang="ko-KR" sz="800" b="1">
                <a:latin typeface="맑은 고딕"/>
                <a:ea typeface="맑은 고딕"/>
              </a:rPr>
              <a:t>/</a:t>
            </a:r>
            <a:r>
              <a:rPr lang="ko-KR" altLang="en-US" sz="800" b="1">
                <a:latin typeface="맑은 고딕"/>
                <a:ea typeface="맑은 고딕"/>
              </a:rPr>
              <a:t>공기청정</a:t>
            </a:r>
            <a:r>
              <a:rPr lang="en-US" altLang="ko-KR" sz="800" b="1">
                <a:latin typeface="맑은 고딕"/>
                <a:ea typeface="맑은 고딕"/>
              </a:rPr>
              <a:t>)</a:t>
            </a:r>
          </a:p>
        </p:txBody>
      </p:sp>
      <p:sp>
        <p:nvSpPr>
          <p:cNvPr id="159" name="직사각형 158"/>
          <p:cNvSpPr/>
          <p:nvPr/>
        </p:nvSpPr>
        <p:spPr>
          <a:xfrm>
            <a:off x="5687140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2</a:t>
            </a:r>
          </a:p>
        </p:txBody>
      </p:sp>
      <p:sp>
        <p:nvSpPr>
          <p:cNvPr id="160" name="직사각형 159"/>
          <p:cNvSpPr/>
          <p:nvPr/>
        </p:nvSpPr>
        <p:spPr>
          <a:xfrm>
            <a:off x="6183070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3</a:t>
            </a:r>
          </a:p>
        </p:txBody>
      </p:sp>
      <p:sp>
        <p:nvSpPr>
          <p:cNvPr id="161" name="직사각형 160"/>
          <p:cNvSpPr/>
          <p:nvPr/>
        </p:nvSpPr>
        <p:spPr>
          <a:xfrm>
            <a:off x="6686872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4</a:t>
            </a:r>
          </a:p>
        </p:txBody>
      </p:sp>
      <p:sp>
        <p:nvSpPr>
          <p:cNvPr id="162" name="직사각형 161"/>
          <p:cNvSpPr/>
          <p:nvPr/>
        </p:nvSpPr>
        <p:spPr>
          <a:xfrm>
            <a:off x="5183339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1</a:t>
            </a:r>
          </a:p>
        </p:txBody>
      </p:sp>
      <p:sp>
        <p:nvSpPr>
          <p:cNvPr id="163" name="직사각형 162"/>
          <p:cNvSpPr/>
          <p:nvPr/>
        </p:nvSpPr>
        <p:spPr>
          <a:xfrm>
            <a:off x="7726455" y="2003680"/>
            <a:ext cx="1101846" cy="2725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침실</a:t>
            </a:r>
            <a:r>
              <a:rPr lang="en-US" altLang="ko-KR" sz="800" b="1">
                <a:latin typeface="맑은 고딕"/>
                <a:ea typeface="맑은 고딕"/>
              </a:rPr>
              <a:t>3</a:t>
            </a:r>
          </a:p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700" b="1">
                <a:latin typeface="맑은 고딕"/>
                <a:ea typeface="맑은 고딕"/>
              </a:rPr>
              <a:t>실단위 제어로직</a:t>
            </a:r>
            <a:endParaRPr lang="en-US" altLang="ko-KR" sz="700" b="1">
              <a:latin typeface="맑은 고딕"/>
              <a:ea typeface="맑은 고딕"/>
            </a:endParaRPr>
          </a:p>
        </p:txBody>
      </p:sp>
      <p:cxnSp>
        <p:nvCxnSpPr>
          <p:cNvPr id="164" name="직선 화살표 연결선 163"/>
          <p:cNvCxnSpPr>
            <a:stCxn id="163" idx="2"/>
            <a:endCxn id="165" idx="2"/>
          </p:cNvCxnSpPr>
          <p:nvPr/>
        </p:nvCxnSpPr>
        <p:spPr>
          <a:xfrm rot="16200000" flipH="1">
            <a:off x="8047062" y="2506535"/>
            <a:ext cx="4606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직사각형 164"/>
          <p:cNvSpPr/>
          <p:nvPr/>
        </p:nvSpPr>
        <p:spPr>
          <a:xfrm>
            <a:off x="7726455" y="2380341"/>
            <a:ext cx="1101846" cy="3565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운전모드</a:t>
            </a:r>
          </a:p>
          <a:p>
            <a:pPr lvl="0" algn="ctr" latinLnBrk="0">
              <a:spcBef>
                <a:spcPct val="50000"/>
              </a:spcBef>
              <a:defRPr/>
            </a:pPr>
            <a:r>
              <a:rPr lang="en-US" altLang="ko-KR" sz="800" b="1">
                <a:latin typeface="맑은 고딕"/>
                <a:ea typeface="맑은 고딕"/>
              </a:rPr>
              <a:t>(</a:t>
            </a:r>
            <a:r>
              <a:rPr lang="ko-KR" altLang="en-US" sz="800" b="1">
                <a:latin typeface="맑은 고딕"/>
                <a:ea typeface="맑은 고딕"/>
              </a:rPr>
              <a:t>환기</a:t>
            </a:r>
            <a:r>
              <a:rPr lang="en-US" altLang="ko-KR" sz="800" b="1">
                <a:latin typeface="맑은 고딕"/>
                <a:ea typeface="맑은 고딕"/>
              </a:rPr>
              <a:t>/</a:t>
            </a:r>
            <a:r>
              <a:rPr lang="ko-KR" altLang="en-US" sz="800" b="1">
                <a:latin typeface="맑은 고딕"/>
                <a:ea typeface="맑은 고딕"/>
              </a:rPr>
              <a:t>공기청정</a:t>
            </a:r>
            <a:r>
              <a:rPr lang="en-US" altLang="ko-KR" sz="800" b="1">
                <a:latin typeface="맑은 고딕"/>
                <a:ea typeface="맑은 고딕"/>
              </a:rPr>
              <a:t>)</a:t>
            </a:r>
          </a:p>
        </p:txBody>
      </p:sp>
      <p:sp>
        <p:nvSpPr>
          <p:cNvPr id="166" name="직사각형 165"/>
          <p:cNvSpPr/>
          <p:nvPr/>
        </p:nvSpPr>
        <p:spPr>
          <a:xfrm>
            <a:off x="7811215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2</a:t>
            </a:r>
          </a:p>
        </p:txBody>
      </p:sp>
      <p:sp>
        <p:nvSpPr>
          <p:cNvPr id="167" name="직사각형 166"/>
          <p:cNvSpPr/>
          <p:nvPr/>
        </p:nvSpPr>
        <p:spPr>
          <a:xfrm>
            <a:off x="8307145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3</a:t>
            </a:r>
          </a:p>
        </p:txBody>
      </p:sp>
      <p:sp>
        <p:nvSpPr>
          <p:cNvPr id="168" name="직사각형 167"/>
          <p:cNvSpPr/>
          <p:nvPr/>
        </p:nvSpPr>
        <p:spPr>
          <a:xfrm>
            <a:off x="8810947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4</a:t>
            </a:r>
          </a:p>
        </p:txBody>
      </p:sp>
      <p:sp>
        <p:nvSpPr>
          <p:cNvPr id="169" name="직사각형 168"/>
          <p:cNvSpPr/>
          <p:nvPr/>
        </p:nvSpPr>
        <p:spPr>
          <a:xfrm>
            <a:off x="7307414" y="2778653"/>
            <a:ext cx="455308" cy="25594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defRPr/>
            </a:pPr>
            <a:r>
              <a:rPr lang="ko-KR" altLang="en-US" sz="800" b="1">
                <a:latin typeface="맑은 고딕"/>
                <a:ea typeface="맑은 고딕"/>
              </a:rPr>
              <a:t>풍량</a:t>
            </a:r>
            <a:r>
              <a:rPr lang="en-US" altLang="ko-KR" sz="800" b="1">
                <a:latin typeface="맑은 고딕"/>
                <a:ea typeface="맑은 고딕"/>
              </a:rPr>
              <a:t>1</a:t>
            </a:r>
          </a:p>
        </p:txBody>
      </p:sp>
      <p:cxnSp>
        <p:nvCxnSpPr>
          <p:cNvPr id="170" name="꺾인 연결선 71"/>
          <p:cNvCxnSpPr>
            <a:stCxn id="123" idx="3"/>
            <a:endCxn id="171" idx="1"/>
          </p:cNvCxnSpPr>
          <p:nvPr/>
        </p:nvCxnSpPr>
        <p:spPr>
          <a:xfrm>
            <a:off x="3840646" y="3513193"/>
            <a:ext cx="1199999" cy="2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직사각형 170"/>
          <p:cNvSpPr/>
          <p:nvPr/>
        </p:nvSpPr>
        <p:spPr>
          <a:xfrm>
            <a:off x="5040645" y="3355021"/>
            <a:ext cx="1101846" cy="3168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defRPr/>
            </a:pPr>
            <a:r>
              <a:rPr lang="ko-KR" altLang="en-US" sz="800" b="1">
                <a:latin typeface="맑은 고딕"/>
                <a:ea typeface="맑은 고딕"/>
              </a:rPr>
              <a:t>쾌적조리모드</a:t>
            </a:r>
          </a:p>
          <a:p>
            <a:pPr lvl="0" algn="ctr" latinLnBrk="0">
              <a:defRPr/>
            </a:pPr>
            <a:r>
              <a:rPr lang="en-US" altLang="ko-KR" sz="800" b="1">
                <a:latin typeface="맑은 고딕"/>
                <a:ea typeface="맑은 고딕"/>
              </a:rPr>
              <a:t>(</a:t>
            </a:r>
            <a:r>
              <a:rPr lang="ko-KR" altLang="en-US" sz="800" b="1">
                <a:latin typeface="맑은 고딕"/>
                <a:ea typeface="맑은 고딕"/>
              </a:rPr>
              <a:t>후드 연동</a:t>
            </a:r>
            <a:r>
              <a:rPr lang="en-US" altLang="ko-KR" sz="800" b="1">
                <a:latin typeface="맑은 고딕"/>
                <a:ea typeface="맑은 고딕"/>
              </a:rPr>
              <a:t>)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920756" y="3331277"/>
            <a:ext cx="1006594" cy="19087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 algn="ctr" latinLnBrk="0">
              <a:defRPr/>
            </a:pPr>
            <a:r>
              <a:rPr lang="en-US" altLang="ko-KR" sz="800" b="1">
                <a:latin typeface="맑은 고딕"/>
                <a:ea typeface="맑은 고딕"/>
              </a:rPr>
              <a:t>PM2.5 500</a:t>
            </a:r>
            <a:r>
              <a:rPr lang="ko-KR" altLang="en-US" sz="800" b="1">
                <a:latin typeface="맑은 고딕"/>
                <a:ea typeface="맑은 고딕"/>
              </a:rPr>
              <a:t> 이상</a:t>
            </a:r>
          </a:p>
        </p:txBody>
      </p:sp>
      <p:sp>
        <p:nvSpPr>
          <p:cNvPr id="173" name="직사각형 172"/>
          <p:cNvSpPr/>
          <p:nvPr/>
        </p:nvSpPr>
        <p:spPr>
          <a:xfrm>
            <a:off x="4385323" y="6709375"/>
            <a:ext cx="774108" cy="2262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en-US" altLang="ko-KR" sz="800" b="1">
                <a:latin typeface="맑은 고딕"/>
                <a:ea typeface="맑은 고딕"/>
              </a:rPr>
              <a:t>1</a:t>
            </a:r>
            <a:r>
              <a:rPr lang="ko-KR" altLang="en-US" sz="800" b="1">
                <a:latin typeface="맑은 고딕"/>
                <a:ea typeface="맑은 고딕"/>
              </a:rPr>
              <a:t> </a:t>
            </a:r>
            <a:r>
              <a:rPr lang="en-US" altLang="ko-KR" sz="800" b="1">
                <a:latin typeface="맑은 고딕"/>
                <a:ea typeface="맑은 고딕"/>
              </a:rPr>
              <a:t>(100CMH)</a:t>
            </a:r>
            <a:endParaRPr lang="ko-KR" altLang="en-US" sz="800">
              <a:latin typeface="맑은 고딕"/>
              <a:ea typeface="맑은 고딕"/>
            </a:endParaRPr>
          </a:p>
        </p:txBody>
      </p:sp>
      <p:cxnSp>
        <p:nvCxnSpPr>
          <p:cNvPr id="174" name="꺾인 연결선 71"/>
          <p:cNvCxnSpPr>
            <a:stCxn id="142" idx="2"/>
            <a:endCxn id="173" idx="0"/>
          </p:cNvCxnSpPr>
          <p:nvPr/>
        </p:nvCxnSpPr>
        <p:spPr>
          <a:xfrm rot="16200000" flipH="1">
            <a:off x="3740521" y="5677519"/>
            <a:ext cx="324593" cy="173911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꺾인 연결선 89"/>
          <p:cNvCxnSpPr>
            <a:stCxn id="173" idx="2"/>
          </p:cNvCxnSpPr>
          <p:nvPr/>
        </p:nvCxnSpPr>
        <p:spPr>
          <a:xfrm rot="5400000">
            <a:off x="2564232" y="5072277"/>
            <a:ext cx="344780" cy="4071509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2617903" y="6514910"/>
            <a:ext cx="648072" cy="19581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 algn="ctr" latinLnBrk="0">
              <a:defRPr/>
            </a:pPr>
            <a:r>
              <a:rPr lang="en-US" altLang="ko-KR" sz="800" b="1">
                <a:solidFill>
                  <a:srgbClr val="FF0000"/>
                </a:solidFill>
                <a:latin typeface="맑은 고딕"/>
                <a:ea typeface="맑은 고딕"/>
              </a:rPr>
              <a:t>3</a:t>
            </a:r>
            <a:endParaRPr lang="ko-KR" altLang="en-US" sz="800" b="1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sp>
        <p:nvSpPr>
          <p:cNvPr id="179" name="순서도: 판단 178"/>
          <p:cNvSpPr/>
          <p:nvPr/>
        </p:nvSpPr>
        <p:spPr>
          <a:xfrm>
            <a:off x="2246488" y="3975847"/>
            <a:ext cx="1602867" cy="468052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ko-KR" altLang="en-US" sz="800">
                <a:latin typeface="맑은 고딕"/>
                <a:ea typeface="맑은 고딕"/>
              </a:rPr>
              <a:t>환기모드 설정된 실이 있나</a:t>
            </a:r>
            <a:r>
              <a:rPr lang="en-US" altLang="ko-KR" sz="800">
                <a:latin typeface="맑은 고딕"/>
                <a:ea typeface="맑은 고딕"/>
              </a:rPr>
              <a:t>?</a:t>
            </a:r>
          </a:p>
        </p:txBody>
      </p:sp>
      <p:cxnSp>
        <p:nvCxnSpPr>
          <p:cNvPr id="183" name="꺾인 연결선 71"/>
          <p:cNvCxnSpPr>
            <a:stCxn id="179" idx="3"/>
          </p:cNvCxnSpPr>
          <p:nvPr/>
        </p:nvCxnSpPr>
        <p:spPr>
          <a:xfrm>
            <a:off x="3849355" y="4209873"/>
            <a:ext cx="1191465" cy="177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3920756" y="4036671"/>
            <a:ext cx="1087066" cy="19032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 algn="ctr" latinLnBrk="0">
              <a:defRPr/>
            </a:pPr>
            <a:r>
              <a:rPr lang="ko-KR" altLang="en-US" sz="800" b="1">
                <a:latin typeface="맑은 고딕"/>
                <a:ea typeface="맑은 고딕"/>
              </a:rPr>
              <a:t>아니오 </a:t>
            </a:r>
            <a:r>
              <a:rPr lang="en-US" altLang="ko-KR" sz="800" b="1">
                <a:latin typeface="맑은 고딕"/>
                <a:ea typeface="맑은 고딕"/>
              </a:rPr>
              <a:t>(</a:t>
            </a:r>
            <a:r>
              <a:rPr lang="ko-KR" altLang="en-US" sz="800" b="1">
                <a:latin typeface="맑은 고딕"/>
                <a:ea typeface="맑은 고딕"/>
              </a:rPr>
              <a:t>공청모드</a:t>
            </a:r>
            <a:r>
              <a:rPr lang="en-US" altLang="ko-KR" sz="800" b="1">
                <a:latin typeface="맑은 고딕"/>
                <a:ea typeface="맑은 고딕"/>
              </a:rPr>
              <a:t>)</a:t>
            </a:r>
          </a:p>
        </p:txBody>
      </p:sp>
      <p:cxnSp>
        <p:nvCxnSpPr>
          <p:cNvPr id="186" name="꺾인 연결선 71"/>
          <p:cNvCxnSpPr/>
          <p:nvPr/>
        </p:nvCxnSpPr>
        <p:spPr>
          <a:xfrm rot="16200000" flipH="1">
            <a:off x="2915762" y="4562055"/>
            <a:ext cx="241606" cy="529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2116164" y="4428351"/>
            <a:ext cx="596744" cy="3129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 algn="ctr" latinLnBrk="0">
              <a:defRPr/>
            </a:pPr>
            <a:r>
              <a:rPr lang="ko-KR" altLang="en-US" sz="800" b="1">
                <a:latin typeface="맑은 고딕"/>
                <a:ea typeface="맑은 고딕"/>
              </a:rPr>
              <a:t>예 </a:t>
            </a:r>
            <a:r>
              <a:rPr lang="en-US" altLang="ko-KR" sz="800" b="1">
                <a:latin typeface="맑은 고딕"/>
                <a:ea typeface="맑은 고딕"/>
              </a:rPr>
              <a:t>(</a:t>
            </a:r>
            <a:r>
              <a:rPr lang="ko-KR" altLang="en-US" sz="800" b="1">
                <a:latin typeface="맑은 고딕"/>
                <a:ea typeface="맑은 고딕"/>
              </a:rPr>
              <a:t>환기모드</a:t>
            </a:r>
            <a:r>
              <a:rPr lang="en-US" altLang="ko-KR" sz="800" b="1">
                <a:latin typeface="맑은 고딕"/>
                <a:ea typeface="맑은 고딕"/>
              </a:rPr>
              <a:t>)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7984050" y="1346861"/>
            <a:ext cx="2215125" cy="195814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lvl="0" algn="ctr" latinLnBrk="0">
              <a:defRPr/>
            </a:pPr>
            <a:r>
              <a:rPr lang="ko-KR" altLang="en-US" sz="800" b="1">
                <a:solidFill>
                  <a:srgbClr val="FF0000"/>
                </a:solidFill>
                <a:latin typeface="맑은 고딕"/>
                <a:ea typeface="맑은 고딕"/>
              </a:rPr>
              <a:t>이전페이지의 제어로직 </a:t>
            </a:r>
            <a:r>
              <a:rPr lang="en-US" altLang="ko-KR" sz="800" b="1">
                <a:solidFill>
                  <a:srgbClr val="FF0000"/>
                </a:solidFill>
                <a:latin typeface="맑은 고딕"/>
                <a:ea typeface="맑은 고딕"/>
              </a:rPr>
              <a:t>(</a:t>
            </a:r>
            <a:r>
              <a:rPr lang="ko-KR" altLang="en-US" sz="800" b="1">
                <a:solidFill>
                  <a:srgbClr val="FF0000"/>
                </a:solidFill>
                <a:latin typeface="맑은 고딕"/>
                <a:ea typeface="맑은 고딕"/>
              </a:rPr>
              <a:t>실별로 운전모드설정</a:t>
            </a:r>
            <a:r>
              <a:rPr lang="en-US" altLang="ko-KR" sz="800" b="1">
                <a:solidFill>
                  <a:srgbClr val="FF0000"/>
                </a:solidFill>
                <a:latin typeface="맑은 고딕"/>
                <a:ea typeface="맑은 고딕"/>
              </a:rPr>
              <a:t>)</a:t>
            </a:r>
            <a:endParaRPr lang="ko-KR" altLang="en-US" sz="800" b="1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9400" y="230505"/>
            <a:ext cx="3382965" cy="368429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defTabSz="938467">
              <a:defRPr/>
            </a:pP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개발 사양서 </a:t>
            </a:r>
            <a:r>
              <a:rPr lang="en-US" altLang="ko-KR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- </a:t>
            </a: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각실제어 시스템</a:t>
            </a:r>
            <a:endParaRPr lang="en-US" altLang="ko-KR" b="1">
              <a:solidFill>
                <a:schemeClr val="bg1">
                  <a:lumMod val="50000"/>
                </a:schemeClr>
              </a:solidFill>
              <a:latin typeface="+mn-ea"/>
              <a:cs typeface="Pretendard Bold"/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5028381" y="4737573"/>
            <a:ext cx="1101846" cy="3168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defRPr/>
            </a:pPr>
            <a:r>
              <a:rPr lang="ko-KR" altLang="en-US" sz="800" b="1" dirty="0">
                <a:solidFill>
                  <a:srgbClr val="FF0000"/>
                </a:solidFill>
                <a:latin typeface="맑은 고딕"/>
                <a:ea typeface="맑은 고딕"/>
              </a:rPr>
              <a:t>집중모드</a:t>
            </a:r>
          </a:p>
          <a:p>
            <a:pPr lvl="0" algn="ctr" latinLnBrk="0">
              <a:defRPr/>
            </a:pPr>
            <a:r>
              <a:rPr lang="en-US" altLang="ko-KR" sz="800" b="1" dirty="0">
                <a:solidFill>
                  <a:srgbClr val="FF0000"/>
                </a:solidFill>
                <a:latin typeface="맑은 고딕"/>
                <a:ea typeface="맑은 고딕"/>
              </a:rPr>
              <a:t>(5</a:t>
            </a:r>
            <a:r>
              <a:rPr lang="ko-KR" altLang="en-US" sz="800" b="1" dirty="0">
                <a:solidFill>
                  <a:srgbClr val="FF0000"/>
                </a:solidFill>
                <a:latin typeface="맑은 고딕"/>
                <a:ea typeface="맑은 고딕"/>
              </a:rPr>
              <a:t>분 동작</a:t>
            </a:r>
            <a:r>
              <a:rPr lang="en-US" altLang="ko-KR" sz="800" b="1" dirty="0">
                <a:solidFill>
                  <a:srgbClr val="FF0000"/>
                </a:solidFill>
                <a:latin typeface="맑은 고딕"/>
                <a:ea typeface="맑은 고딕"/>
              </a:rPr>
              <a:t>)</a:t>
            </a:r>
          </a:p>
        </p:txBody>
      </p:sp>
      <p:cxnSp>
        <p:nvCxnSpPr>
          <p:cNvPr id="193" name="꺾인 연결선 71"/>
          <p:cNvCxnSpPr>
            <a:stCxn id="171" idx="2"/>
          </p:cNvCxnSpPr>
          <p:nvPr/>
        </p:nvCxnSpPr>
        <p:spPr>
          <a:xfrm rot="5400000">
            <a:off x="4218913" y="2481083"/>
            <a:ext cx="181890" cy="256340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71"/>
          <p:cNvSpPr txBox="1"/>
          <p:nvPr/>
        </p:nvSpPr>
        <p:spPr>
          <a:xfrm>
            <a:off x="3903822" y="3684761"/>
            <a:ext cx="1006594" cy="19015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 algn="ctr" latinLnBrk="0">
              <a:defRPr/>
            </a:pPr>
            <a:r>
              <a:rPr lang="en-US" altLang="ko-KR" sz="800" b="1">
                <a:latin typeface="맑은 고딕"/>
                <a:ea typeface="맑은 고딕"/>
              </a:rPr>
              <a:t>PM2.5 100</a:t>
            </a:r>
            <a:r>
              <a:rPr lang="ko-KR" altLang="en-US" sz="800" b="1">
                <a:latin typeface="맑은 고딕"/>
                <a:ea typeface="맑은 고딕"/>
              </a:rPr>
              <a:t> 이하</a:t>
            </a:r>
          </a:p>
        </p:txBody>
      </p:sp>
      <p:sp>
        <p:nvSpPr>
          <p:cNvPr id="195" name="TextBox 171"/>
          <p:cNvSpPr txBox="1"/>
          <p:nvPr/>
        </p:nvSpPr>
        <p:spPr>
          <a:xfrm>
            <a:off x="1988239" y="3753553"/>
            <a:ext cx="1006594" cy="19015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 algn="ctr" latinLnBrk="0">
              <a:defRPr/>
            </a:pPr>
            <a:r>
              <a:rPr lang="en-US" altLang="ko-KR" sz="800" b="1">
                <a:latin typeface="맑은 고딕"/>
                <a:ea typeface="맑은 고딕"/>
              </a:rPr>
              <a:t>PM2.5 500</a:t>
            </a:r>
            <a:r>
              <a:rPr lang="ko-KR" altLang="en-US" sz="800" b="1">
                <a:latin typeface="맑은 고딕"/>
                <a:ea typeface="맑은 고딕"/>
              </a:rPr>
              <a:t> 이하</a:t>
            </a:r>
          </a:p>
        </p:txBody>
      </p:sp>
      <p:sp>
        <p:nvSpPr>
          <p:cNvPr id="196" name="직사각형 195"/>
          <p:cNvSpPr/>
          <p:nvPr/>
        </p:nvSpPr>
        <p:spPr>
          <a:xfrm>
            <a:off x="5032851" y="4044285"/>
            <a:ext cx="1101846" cy="3168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defRPr/>
            </a:pPr>
            <a:r>
              <a:rPr lang="ko-KR" altLang="en-US" sz="800" b="1">
                <a:latin typeface="맑은 고딕"/>
                <a:ea typeface="맑은 고딕"/>
              </a:rPr>
              <a:t>공청모드</a:t>
            </a:r>
          </a:p>
        </p:txBody>
      </p:sp>
      <p:sp>
        <p:nvSpPr>
          <p:cNvPr id="197" name="순서도: 판단 196"/>
          <p:cNvSpPr/>
          <p:nvPr/>
        </p:nvSpPr>
        <p:spPr>
          <a:xfrm>
            <a:off x="2232200" y="4675935"/>
            <a:ext cx="1602867" cy="468052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en-US" altLang="ko-KR" sz="800">
                <a:latin typeface="맑은 고딕"/>
                <a:ea typeface="맑은 고딕"/>
              </a:rPr>
              <a:t>[</a:t>
            </a:r>
            <a:r>
              <a:rPr lang="ko-KR" altLang="en-US" sz="800">
                <a:latin typeface="맑은 고딕"/>
                <a:ea typeface="맑은 고딕"/>
              </a:rPr>
              <a:t>최대풍량실 </a:t>
            </a:r>
            <a:r>
              <a:rPr lang="en-US" altLang="ko-KR" sz="800">
                <a:latin typeface="맑은 고딕"/>
                <a:ea typeface="맑은 고딕"/>
              </a:rPr>
              <a:t>– </a:t>
            </a:r>
            <a:r>
              <a:rPr lang="ko-KR" altLang="en-US" sz="800">
                <a:latin typeface="맑은 고딕"/>
                <a:ea typeface="맑은 고딕"/>
              </a:rPr>
              <a:t>두번째풍량실</a:t>
            </a:r>
            <a:r>
              <a:rPr lang="en-US" altLang="ko-KR" sz="800">
                <a:latin typeface="맑은 고딕"/>
                <a:ea typeface="맑은 고딕"/>
              </a:rPr>
              <a:t>]</a:t>
            </a:r>
          </a:p>
        </p:txBody>
      </p:sp>
      <p:sp>
        <p:nvSpPr>
          <p:cNvPr id="198" name="TextBox 183"/>
          <p:cNvSpPr txBox="1"/>
          <p:nvPr/>
        </p:nvSpPr>
        <p:spPr>
          <a:xfrm>
            <a:off x="3927774" y="4705426"/>
            <a:ext cx="592956" cy="1896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 algn="ctr" latinLnBrk="0">
              <a:defRPr/>
            </a:pPr>
            <a:r>
              <a:rPr lang="en-US" altLang="ko-KR" sz="800" b="1">
                <a:latin typeface="맑은 고딕"/>
                <a:ea typeface="맑은 고딕"/>
              </a:rPr>
              <a:t>2</a:t>
            </a:r>
            <a:r>
              <a:rPr lang="ko-KR" altLang="en-US" sz="800" b="1">
                <a:latin typeface="맑은 고딕"/>
                <a:ea typeface="맑은 고딕"/>
              </a:rPr>
              <a:t>이상</a:t>
            </a:r>
          </a:p>
        </p:txBody>
      </p:sp>
      <p:sp>
        <p:nvSpPr>
          <p:cNvPr id="199" name="TextBox 183"/>
          <p:cNvSpPr txBox="1"/>
          <p:nvPr/>
        </p:nvSpPr>
        <p:spPr>
          <a:xfrm>
            <a:off x="2163894" y="5148590"/>
            <a:ext cx="592956" cy="19283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 algn="ctr" latinLnBrk="0">
              <a:defRPr/>
            </a:pPr>
            <a:r>
              <a:rPr lang="en-US" altLang="ko-KR" sz="800" b="1">
                <a:latin typeface="맑은 고딕"/>
                <a:ea typeface="맑은 고딕"/>
              </a:rPr>
              <a:t>1</a:t>
            </a:r>
            <a:r>
              <a:rPr lang="ko-KR" altLang="en-US" sz="800" b="1">
                <a:latin typeface="맑은 고딕"/>
                <a:ea typeface="맑은 고딕"/>
              </a:rPr>
              <a:t>이하</a:t>
            </a:r>
          </a:p>
        </p:txBody>
      </p:sp>
      <p:cxnSp>
        <p:nvCxnSpPr>
          <p:cNvPr id="200" name="꺾인 연결선 71"/>
          <p:cNvCxnSpPr/>
          <p:nvPr/>
        </p:nvCxnSpPr>
        <p:spPr>
          <a:xfrm>
            <a:off x="3821281" y="4913720"/>
            <a:ext cx="1191465" cy="177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직사각형 200"/>
          <p:cNvSpPr/>
          <p:nvPr/>
        </p:nvSpPr>
        <p:spPr>
          <a:xfrm>
            <a:off x="2466470" y="5428261"/>
            <a:ext cx="1101846" cy="3168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defRPr/>
            </a:pPr>
            <a:r>
              <a:rPr lang="ko-KR" altLang="en-US" sz="800" b="1">
                <a:latin typeface="맑은 고딕"/>
                <a:ea typeface="맑은 고딕"/>
              </a:rPr>
              <a:t>전실모드</a:t>
            </a:r>
          </a:p>
        </p:txBody>
      </p:sp>
      <p:cxnSp>
        <p:nvCxnSpPr>
          <p:cNvPr id="202" name="꺾인 연결선 71"/>
          <p:cNvCxnSpPr/>
          <p:nvPr/>
        </p:nvCxnSpPr>
        <p:spPr>
          <a:xfrm rot="16200000" flipH="1">
            <a:off x="2899921" y="5293194"/>
            <a:ext cx="280713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직사각형 202"/>
          <p:cNvSpPr/>
          <p:nvPr/>
        </p:nvSpPr>
        <p:spPr>
          <a:xfrm>
            <a:off x="6111034" y="5663765"/>
            <a:ext cx="4388075" cy="784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latinLnBrk="0">
              <a:defRPr/>
            </a:pPr>
            <a:r>
              <a:rPr lang="en-US" altLang="ko-KR" sz="1000" b="1">
                <a:latin typeface="맑은 고딕"/>
                <a:ea typeface="맑은 고딕"/>
              </a:rPr>
              <a:t>※ </a:t>
            </a:r>
            <a:r>
              <a:rPr lang="ko-KR" altLang="en-US" sz="1000" b="1">
                <a:latin typeface="맑은 고딕"/>
                <a:ea typeface="맑은 고딕"/>
              </a:rPr>
              <a:t>집중모드</a:t>
            </a:r>
          </a:p>
          <a:p>
            <a:pPr lvl="0" latinLnBrk="0">
              <a:defRPr/>
            </a:pPr>
            <a:r>
              <a:rPr lang="en-US" altLang="ko-KR" sz="1000" b="1">
                <a:latin typeface="맑은 고딕"/>
                <a:ea typeface="맑은 고딕"/>
              </a:rPr>
              <a:t>1. </a:t>
            </a:r>
            <a:r>
              <a:rPr lang="en-US" altLang="ko-KR" sz="1000" b="1">
                <a:latin typeface="맑은 고딕"/>
              </a:rPr>
              <a:t>[</a:t>
            </a:r>
            <a:r>
              <a:rPr lang="ko-KR" altLang="en-US" sz="1000" b="1">
                <a:latin typeface="맑은 고딕"/>
              </a:rPr>
              <a:t>최대풍량실 </a:t>
            </a:r>
            <a:r>
              <a:rPr lang="en-US" altLang="ko-KR" sz="1000" b="1">
                <a:latin typeface="맑은 고딕"/>
              </a:rPr>
              <a:t>– </a:t>
            </a:r>
            <a:r>
              <a:rPr lang="ko-KR" altLang="en-US" sz="1000" b="1">
                <a:latin typeface="맑은 고딕"/>
              </a:rPr>
              <a:t>두번째풍량실</a:t>
            </a:r>
            <a:r>
              <a:rPr lang="en-US" altLang="ko-KR" sz="1000" b="1">
                <a:latin typeface="맑은 고딕"/>
              </a:rPr>
              <a:t>] &gt;= 2 </a:t>
            </a:r>
            <a:r>
              <a:rPr lang="ko-KR" altLang="en-US" sz="1000" b="1">
                <a:latin typeface="맑은 고딕"/>
              </a:rPr>
              <a:t>집중급기 활성화</a:t>
            </a:r>
          </a:p>
          <a:p>
            <a:pPr lvl="0" latinLnBrk="0">
              <a:defRPr/>
            </a:pPr>
            <a:r>
              <a:rPr lang="en-US" altLang="ko-KR" sz="1000" b="1">
                <a:latin typeface="맑은 고딕"/>
              </a:rPr>
              <a:t>2. 1</a:t>
            </a:r>
            <a:r>
              <a:rPr lang="ko-KR" altLang="en-US" sz="1000" b="1">
                <a:latin typeface="맑은 고딕"/>
              </a:rPr>
              <a:t>회 가동 후 최소 운전시간 설정 </a:t>
            </a:r>
            <a:r>
              <a:rPr lang="en-US" altLang="ko-KR" sz="1000" b="1">
                <a:latin typeface="맑은 고딕"/>
              </a:rPr>
              <a:t>– 10</a:t>
            </a:r>
            <a:r>
              <a:rPr lang="ko-KR" altLang="en-US" sz="1000" b="1">
                <a:latin typeface="맑은 고딕"/>
              </a:rPr>
              <a:t>분</a:t>
            </a:r>
          </a:p>
          <a:p>
            <a:pPr lvl="0" latinLnBrk="0">
              <a:defRPr/>
            </a:pPr>
            <a:r>
              <a:rPr lang="en-US" altLang="ko-KR" sz="1000" b="1">
                <a:latin typeface="맑은 고딕"/>
                <a:ea typeface="맑은 고딕"/>
              </a:rPr>
              <a:t>3. </a:t>
            </a:r>
            <a:r>
              <a:rPr lang="ko-KR" altLang="en-US" sz="1000" b="1">
                <a:latin typeface="맑은 고딕"/>
                <a:ea typeface="맑은 고딕"/>
              </a:rPr>
              <a:t>풍량 </a:t>
            </a:r>
            <a:r>
              <a:rPr lang="en-US" altLang="ko-KR" sz="1000" b="1">
                <a:latin typeface="맑은 고딕"/>
                <a:ea typeface="맑은 고딕"/>
              </a:rPr>
              <a:t>1~4 </a:t>
            </a:r>
            <a:r>
              <a:rPr lang="ko-KR" altLang="en-US" sz="1000" b="1">
                <a:latin typeface="맑은 고딕"/>
                <a:ea typeface="맑은 고딕"/>
              </a:rPr>
              <a:t>설정 기준값 세부 조정 필요</a:t>
            </a:r>
          </a:p>
          <a:p>
            <a:pPr lvl="0" latinLnBrk="0">
              <a:defRPr/>
            </a:pPr>
            <a:r>
              <a:rPr lang="en-US" altLang="ko-KR" sz="1000" b="1">
                <a:latin typeface="맑은 고딕"/>
                <a:ea typeface="맑은 고딕"/>
              </a:rPr>
              <a:t>4. </a:t>
            </a:r>
            <a:r>
              <a:rPr lang="ko-KR" altLang="en-US" sz="1000" b="1">
                <a:latin typeface="맑은 고딕"/>
                <a:ea typeface="맑은 고딕"/>
              </a:rPr>
              <a:t>집중모드 풍량은 최대풍량실</a:t>
            </a:r>
            <a:endParaRPr lang="en-US" altLang="ko-KR" sz="1000" b="1">
              <a:latin typeface="맑은 고딕"/>
              <a:ea typeface="맑은 고딕"/>
            </a:endParaRPr>
          </a:p>
        </p:txBody>
      </p:sp>
      <p:sp>
        <p:nvSpPr>
          <p:cNvPr id="204" name="직사각형 203"/>
          <p:cNvSpPr/>
          <p:nvPr/>
        </p:nvSpPr>
        <p:spPr>
          <a:xfrm>
            <a:off x="6112621" y="6501331"/>
            <a:ext cx="4377003" cy="8011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latinLnBrk="0">
              <a:defRPr/>
            </a:pPr>
            <a:r>
              <a:rPr lang="en-US" altLang="ko-KR" sz="1000" b="1">
                <a:latin typeface="맑은 고딕"/>
                <a:ea typeface="맑은 고딕"/>
              </a:rPr>
              <a:t>※ </a:t>
            </a:r>
            <a:r>
              <a:rPr lang="ko-KR" altLang="en-US" sz="1000" b="1">
                <a:latin typeface="맑은 고딕"/>
                <a:ea typeface="맑은 고딕"/>
              </a:rPr>
              <a:t>쾌적조리모드</a:t>
            </a:r>
          </a:p>
          <a:p>
            <a:pPr lvl="0" latinLnBrk="0">
              <a:defRPr/>
            </a:pPr>
            <a:r>
              <a:rPr lang="en-US" altLang="ko-KR" sz="1000" b="1">
                <a:latin typeface="맑은 고딕"/>
                <a:ea typeface="맑은 고딕"/>
              </a:rPr>
              <a:t>1.</a:t>
            </a:r>
            <a:r>
              <a:rPr lang="ko-KR" altLang="en-US" sz="1000" b="1">
                <a:latin typeface="맑은 고딕"/>
                <a:ea typeface="맑은 고딕"/>
              </a:rPr>
              <a:t> </a:t>
            </a:r>
            <a:r>
              <a:rPr lang="en-US" altLang="ko-KR" sz="1000" b="1">
                <a:latin typeface="맑은 고딕"/>
                <a:ea typeface="맑은 고딕"/>
              </a:rPr>
              <a:t>PM 2.5 500</a:t>
            </a:r>
            <a:r>
              <a:rPr lang="en-US" altLang="ko-KR" sz="1000" b="1">
                <a:latin typeface="맑은 고딕"/>
              </a:rPr>
              <a:t>㎍/㎥</a:t>
            </a:r>
            <a:r>
              <a:rPr lang="en-US" altLang="ko-KR" sz="1000">
                <a:latin typeface="맑은 고딕"/>
                <a:ea typeface="맑은 고딕"/>
              </a:rPr>
              <a:t> </a:t>
            </a:r>
            <a:r>
              <a:rPr lang="ko-KR" altLang="en-US" sz="1000" b="1">
                <a:latin typeface="맑은 고딕"/>
                <a:ea typeface="맑은 고딕"/>
              </a:rPr>
              <a:t>이상 시 가동</a:t>
            </a:r>
            <a:endParaRPr lang="en-US" altLang="ko-KR" sz="1000" b="1">
              <a:latin typeface="맑은 고딕"/>
              <a:ea typeface="맑은 고딕"/>
            </a:endParaRPr>
          </a:p>
          <a:p>
            <a:pPr lvl="0" latinLnBrk="0">
              <a:defRPr/>
            </a:pPr>
            <a:r>
              <a:rPr lang="en-US" altLang="ko-KR" sz="1000" b="1">
                <a:latin typeface="맑은 고딕"/>
                <a:ea typeface="맑은 고딕"/>
              </a:rPr>
              <a:t>2. </a:t>
            </a:r>
            <a:r>
              <a:rPr lang="ko-KR" altLang="en-US" sz="1000" b="1">
                <a:latin typeface="맑은 고딕"/>
                <a:ea typeface="맑은 고딕"/>
              </a:rPr>
              <a:t>전실 급기만 </a:t>
            </a:r>
            <a:r>
              <a:rPr lang="en-US" altLang="ko-KR" sz="1000" b="1">
                <a:latin typeface="맑은 고딕"/>
                <a:ea typeface="맑은 고딕"/>
              </a:rPr>
              <a:t>OPEN,</a:t>
            </a:r>
            <a:r>
              <a:rPr lang="ko-KR" altLang="en-US" sz="1000" b="1">
                <a:latin typeface="맑은 고딕"/>
                <a:ea typeface="맑은 고딕"/>
              </a:rPr>
              <a:t> 풍량 </a:t>
            </a:r>
            <a:r>
              <a:rPr lang="en-US" altLang="ko-KR" sz="1000" b="1">
                <a:latin typeface="맑은 고딕"/>
                <a:ea typeface="맑은 고딕"/>
              </a:rPr>
              <a:t>3</a:t>
            </a:r>
            <a:r>
              <a:rPr lang="ko-KR" altLang="en-US" sz="1000" b="1">
                <a:latin typeface="맑은 고딕"/>
                <a:ea typeface="맑은 고딕"/>
              </a:rPr>
              <a:t>단</a:t>
            </a:r>
            <a:r>
              <a:rPr lang="en-US" altLang="ko-KR" sz="1000" b="1">
                <a:latin typeface="맑은 고딕"/>
                <a:ea typeface="맑은 고딕"/>
              </a:rPr>
              <a:t>,</a:t>
            </a:r>
            <a:r>
              <a:rPr lang="ko-KR" altLang="en-US" sz="1000" b="1">
                <a:latin typeface="맑은 고딕"/>
                <a:ea typeface="맑은 고딕"/>
              </a:rPr>
              <a:t> 렌지후드 </a:t>
            </a:r>
            <a:r>
              <a:rPr lang="en-US" altLang="ko-KR" sz="1000" b="1">
                <a:latin typeface="맑은 고딕"/>
                <a:ea typeface="맑은 고딕"/>
              </a:rPr>
              <a:t>3</a:t>
            </a:r>
            <a:r>
              <a:rPr lang="ko-KR" altLang="en-US" sz="1000" b="1">
                <a:latin typeface="맑은 고딕"/>
                <a:ea typeface="맑은 고딕"/>
              </a:rPr>
              <a:t>단 동작</a:t>
            </a:r>
          </a:p>
          <a:p>
            <a:pPr lvl="0" latinLnBrk="0">
              <a:defRPr/>
            </a:pPr>
            <a:r>
              <a:rPr lang="en-US" altLang="ko-KR" sz="1000" b="1">
                <a:latin typeface="맑은 고딕"/>
                <a:ea typeface="맑은 고딕"/>
              </a:rPr>
              <a:t>3.</a:t>
            </a:r>
            <a:r>
              <a:rPr lang="ko-KR" altLang="en-US" sz="1000" b="1">
                <a:latin typeface="맑은 고딕"/>
                <a:ea typeface="맑은 고딕"/>
              </a:rPr>
              <a:t> 월패드에서 쾌적조리 비활성 시 렌지후드 동작 안함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6E2A9-3737-CD27-C5D1-65C1F044F3B8}"/>
              </a:ext>
            </a:extLst>
          </p:cNvPr>
          <p:cNvSpPr txBox="1"/>
          <p:nvPr/>
        </p:nvSpPr>
        <p:spPr>
          <a:xfrm>
            <a:off x="6305217" y="4737573"/>
            <a:ext cx="707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rgbClr val="FF0000"/>
                </a:solidFill>
                <a:latin typeface="+mj-ea"/>
                <a:ea typeface="+mj-ea"/>
              </a:rPr>
              <a:t>25.12.12</a:t>
            </a:r>
          </a:p>
          <a:p>
            <a:r>
              <a:rPr lang="en-US" altLang="ko-KR" sz="1050" dirty="0">
                <a:solidFill>
                  <a:srgbClr val="FF0000"/>
                </a:solidFill>
                <a:latin typeface="+mj-ea"/>
                <a:ea typeface="+mj-ea"/>
              </a:rPr>
              <a:t>DL </a:t>
            </a:r>
            <a:r>
              <a:rPr lang="ko-KR" altLang="en-US" sz="1050" dirty="0">
                <a:solidFill>
                  <a:srgbClr val="FF0000"/>
                </a:solidFill>
                <a:latin typeface="+mj-ea"/>
                <a:ea typeface="+mj-ea"/>
              </a:rPr>
              <a:t>요청</a:t>
            </a:r>
          </a:p>
        </p:txBody>
      </p:sp>
    </p:spTree>
    <p:extLst>
      <p:ext uri="{BB962C8B-B14F-4D97-AF65-F5344CB8AC3E}">
        <p14:creationId xmlns:p14="http://schemas.microsoft.com/office/powerpoint/2010/main" val="25893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/>
              <a:t>동작로직 </a:t>
            </a:r>
            <a:r>
              <a:rPr lang="en-US" altLang="ko-KR" sz="1600" b="1"/>
              <a:t>(</a:t>
            </a:r>
            <a:r>
              <a:rPr lang="ko-KR" altLang="en-US" sz="1600" b="1"/>
              <a:t>실 단위</a:t>
            </a:r>
            <a:r>
              <a:rPr lang="en-US" altLang="ko-KR" sz="1600" b="1"/>
              <a:t>)</a:t>
            </a:r>
            <a:endParaRPr lang="en-US" altLang="ko-KR" sz="1600" b="1">
              <a:latin typeface="+mn-ea"/>
              <a:cs typeface="Pretendard Bold"/>
            </a:endParaRPr>
          </a:p>
        </p:txBody>
      </p:sp>
      <p:sp>
        <p:nvSpPr>
          <p:cNvPr id="8" name="텍스트 개체 틀 5"/>
          <p:cNvSpPr txBox="1">
            <a:spLocks/>
          </p:cNvSpPr>
          <p:nvPr/>
        </p:nvSpPr>
        <p:spPr>
          <a:xfrm>
            <a:off x="273690" y="1020041"/>
            <a:ext cx="6130083" cy="788315"/>
          </a:xfrm>
          <a:prstGeom prst="rect">
            <a:avLst/>
          </a:prstGeom>
        </p:spPr>
        <p:txBody>
          <a:bodyPr/>
          <a:lstStyle>
            <a:lvl1pPr marL="278606" indent="-278606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647" indent="-232172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ko-KR" altLang="en-US" sz="1200" dirty="0" err="1"/>
              <a:t>물질별</a:t>
            </a:r>
            <a:r>
              <a:rPr lang="ko-KR" altLang="en-US" sz="1200" dirty="0"/>
              <a:t> 농도에 따른 </a:t>
            </a:r>
            <a:r>
              <a:rPr lang="ko-KR" altLang="en-US" sz="1200" dirty="0" err="1"/>
              <a:t>디퓨져</a:t>
            </a:r>
            <a:r>
              <a:rPr lang="ko-KR" altLang="en-US" sz="1200" dirty="0"/>
              <a:t> </a:t>
            </a:r>
            <a:r>
              <a:rPr lang="en-US" altLang="ko-KR" sz="1200" dirty="0"/>
              <a:t>on/off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1200" dirty="0" err="1"/>
              <a:t>기준농도에</a:t>
            </a:r>
            <a:r>
              <a:rPr lang="ko-KR" altLang="en-US" sz="1200" dirty="0"/>
              <a:t> 맞춘 </a:t>
            </a:r>
            <a:r>
              <a:rPr lang="ko-KR" altLang="en-US" sz="1200" dirty="0" err="1"/>
              <a:t>디퓨져</a:t>
            </a:r>
            <a:r>
              <a:rPr lang="ko-KR" altLang="en-US" sz="1200" dirty="0"/>
              <a:t> 개방 </a:t>
            </a:r>
            <a:r>
              <a:rPr lang="en-US" altLang="ko-KR" sz="1200" dirty="0">
                <a:sym typeface="Wingdings" panose="05000000000000000000" pitchFamily="2" charset="2"/>
              </a:rPr>
              <a:t> </a:t>
            </a:r>
            <a:r>
              <a:rPr lang="ko-KR" altLang="en-US" sz="1200" dirty="0" err="1">
                <a:sym typeface="Wingdings" panose="05000000000000000000" pitchFamily="2" charset="2"/>
              </a:rPr>
              <a:t>풍량</a:t>
            </a:r>
            <a:r>
              <a:rPr lang="ko-KR" altLang="en-US" sz="1200" dirty="0">
                <a:sym typeface="Wingdings" panose="05000000000000000000" pitchFamily="2" charset="2"/>
              </a:rPr>
              <a:t> 설정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1200" dirty="0"/>
              <a:t>환기 </a:t>
            </a:r>
            <a:r>
              <a:rPr lang="en-US" altLang="ko-KR" sz="1200" dirty="0"/>
              <a:t>/ </a:t>
            </a:r>
            <a:r>
              <a:rPr lang="ko-KR" altLang="en-US" sz="1200" dirty="0"/>
              <a:t>공기청정 구분은 하지만 각 실에서 제어는 </a:t>
            </a:r>
            <a:r>
              <a:rPr lang="ko-KR" altLang="en-US" sz="1200" dirty="0" err="1"/>
              <a:t>디퓨져</a:t>
            </a:r>
            <a:r>
              <a:rPr lang="ko-KR" altLang="en-US" sz="1200" dirty="0"/>
              <a:t> </a:t>
            </a:r>
            <a:r>
              <a:rPr lang="en-US" altLang="ko-KR" sz="1200" dirty="0"/>
              <a:t>on/off </a:t>
            </a:r>
            <a:r>
              <a:rPr lang="ko-KR" altLang="en-US" sz="1200" dirty="0"/>
              <a:t>로 동일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1200" dirty="0"/>
              <a:t>장비 동작 중 온도 및 농도 점검 </a:t>
            </a:r>
            <a:r>
              <a:rPr lang="en-US" altLang="ko-KR" sz="1200" dirty="0" err="1"/>
              <a:t>Timestep</a:t>
            </a:r>
            <a:r>
              <a:rPr lang="en-US" altLang="ko-KR" sz="1200" dirty="0"/>
              <a:t> : 1</a:t>
            </a:r>
            <a:r>
              <a:rPr lang="ko-KR" altLang="en-US" sz="1200" dirty="0"/>
              <a:t>분</a:t>
            </a:r>
            <a:r>
              <a:rPr lang="en-US" altLang="ko-KR" sz="1200" dirty="0"/>
              <a:t>,  OFF </a:t>
            </a:r>
            <a:r>
              <a:rPr lang="ko-KR" altLang="en-US" sz="1200" dirty="0"/>
              <a:t>이후 </a:t>
            </a:r>
            <a:r>
              <a:rPr lang="en-US" altLang="ko-KR" sz="1200" dirty="0" err="1"/>
              <a:t>Timestep</a:t>
            </a:r>
            <a:r>
              <a:rPr lang="en-US" altLang="ko-KR" sz="1200" dirty="0"/>
              <a:t> : 5</a:t>
            </a:r>
            <a:r>
              <a:rPr lang="ko-KR" altLang="en-US" sz="1200" dirty="0"/>
              <a:t>분</a:t>
            </a:r>
            <a:endParaRPr lang="en-US" altLang="ko-KR" sz="1200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B3A5B99-DBA5-994D-0C84-D6BC9B4788DA}"/>
              </a:ext>
            </a:extLst>
          </p:cNvPr>
          <p:cNvSpPr/>
          <p:nvPr/>
        </p:nvSpPr>
        <p:spPr bwMode="auto">
          <a:xfrm>
            <a:off x="1996398" y="2728507"/>
            <a:ext cx="108011" cy="248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32DFE039-ADFE-8027-09BD-675F26E9C2C9}"/>
              </a:ext>
            </a:extLst>
          </p:cNvPr>
          <p:cNvSpPr/>
          <p:nvPr/>
        </p:nvSpPr>
        <p:spPr bwMode="auto">
          <a:xfrm>
            <a:off x="942758" y="2728382"/>
            <a:ext cx="144016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순서도: 수행의 시작/종료 37">
            <a:extLst>
              <a:ext uri="{FF2B5EF4-FFF2-40B4-BE49-F238E27FC236}">
                <a16:creationId xmlns:a16="http://schemas.microsoft.com/office/drawing/2014/main" id="{F806715A-1825-49AA-F22D-E1D0AC291D35}"/>
              </a:ext>
            </a:extLst>
          </p:cNvPr>
          <p:cNvSpPr/>
          <p:nvPr/>
        </p:nvSpPr>
        <p:spPr bwMode="auto">
          <a:xfrm>
            <a:off x="1634741" y="2506434"/>
            <a:ext cx="1728194" cy="252028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800" b="1">
                <a:latin typeface="맑은 고딕" pitchFamily="50" charset="-127"/>
                <a:ea typeface="맑은 고딕" pitchFamily="50" charset="-127"/>
              </a:rPr>
              <a:t>시작</a:t>
            </a:r>
          </a:p>
        </p:txBody>
      </p:sp>
      <p:cxnSp>
        <p:nvCxnSpPr>
          <p:cNvPr id="39" name="직선 화살표 연결선 38"/>
          <p:cNvCxnSpPr>
            <a:cxnSpLocks/>
            <a:stCxn id="38" idx="2"/>
            <a:endCxn id="43" idx="0"/>
          </p:cNvCxnSpPr>
          <p:nvPr/>
        </p:nvCxnSpPr>
        <p:spPr>
          <a:xfrm>
            <a:off x="2498838" y="2758462"/>
            <a:ext cx="0" cy="369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꺾인 연결선 39"/>
          <p:cNvCxnSpPr>
            <a:cxnSpLocks/>
            <a:stCxn id="43" idx="3"/>
            <a:endCxn id="52" idx="0"/>
          </p:cNvCxnSpPr>
          <p:nvPr/>
        </p:nvCxnSpPr>
        <p:spPr>
          <a:xfrm>
            <a:off x="3362935" y="3676962"/>
            <a:ext cx="5086119" cy="228985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꺾인 연결선 40">
            <a:extLst>
              <a:ext uri="{FF2B5EF4-FFF2-40B4-BE49-F238E27FC236}">
                <a16:creationId xmlns:a16="http://schemas.microsoft.com/office/drawing/2014/main" id="{DDAA122F-7B05-F2C4-2113-040E629DB25F}"/>
              </a:ext>
            </a:extLst>
          </p:cNvPr>
          <p:cNvCxnSpPr>
            <a:cxnSpLocks/>
            <a:stCxn id="52" idx="3"/>
          </p:cNvCxnSpPr>
          <p:nvPr/>
        </p:nvCxnSpPr>
        <p:spPr>
          <a:xfrm flipH="1" flipV="1">
            <a:off x="2498836" y="2840736"/>
            <a:ext cx="6538343" cy="3378106"/>
          </a:xfrm>
          <a:prstGeom prst="bentConnector3">
            <a:avLst>
              <a:gd name="adj1" fmla="val -3496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44F2799-C6E6-4073-6F2E-23E1EE2268C3}"/>
              </a:ext>
            </a:extLst>
          </p:cNvPr>
          <p:cNvSpPr txBox="1"/>
          <p:nvPr/>
        </p:nvSpPr>
        <p:spPr>
          <a:xfrm>
            <a:off x="679595" y="6746325"/>
            <a:ext cx="884371" cy="195814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800" b="1">
                <a:latin typeface="맑은 고딕" pitchFamily="50" charset="-127"/>
                <a:ea typeface="맑은 고딕" pitchFamily="50" charset="-127"/>
              </a:rPr>
              <a:t>timestep : 1min</a:t>
            </a:r>
            <a:endParaRPr lang="ko-KR" altLang="en-US" sz="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순서도: 판단 42"/>
          <p:cNvSpPr/>
          <p:nvPr/>
        </p:nvSpPr>
        <p:spPr>
          <a:xfrm>
            <a:off x="1634741" y="3127616"/>
            <a:ext cx="1728194" cy="1098692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  <a:effectLst/>
        </p:spPr>
        <p:txBody>
          <a:bodyPr lIns="36000" tIns="36000" rIns="36000" bIns="36000" anchor="ctr"/>
          <a:lstStyle/>
          <a:p>
            <a:pPr lvl="0" algn="ctr" latinLnBrk="0">
              <a:spcBef>
                <a:spcPct val="50000"/>
              </a:spcBef>
              <a:defRPr/>
            </a:pPr>
            <a:r>
              <a:rPr lang="en-US" altLang="ko-KR" sz="600" dirty="0">
                <a:latin typeface="맑은 고딕"/>
                <a:ea typeface="맑은 고딕"/>
              </a:rPr>
              <a:t>CO2: </a:t>
            </a:r>
            <a:r>
              <a:rPr lang="ko-KR" altLang="en-US" sz="600" dirty="0">
                <a:latin typeface="맑은 고딕"/>
                <a:ea typeface="맑은 고딕"/>
              </a:rPr>
              <a:t>실내 </a:t>
            </a:r>
            <a:r>
              <a:rPr lang="en-US" altLang="ko-KR" sz="600" dirty="0">
                <a:latin typeface="맑은 고딕"/>
                <a:ea typeface="맑은 고딕"/>
              </a:rPr>
              <a:t>&gt; </a:t>
            </a:r>
            <a:r>
              <a:rPr lang="ko-KR" altLang="en-US" sz="600" dirty="0">
                <a:latin typeface="맑은 고딕"/>
                <a:ea typeface="맑은 고딕"/>
              </a:rPr>
              <a:t>기준 </a:t>
            </a:r>
            <a:endParaRPr lang="en-US" altLang="ko-KR" sz="600" dirty="0">
              <a:latin typeface="맑은 고딕"/>
              <a:ea typeface="맑은 고딕"/>
            </a:endParaRPr>
          </a:p>
          <a:p>
            <a:pPr lvl="0" algn="ctr" latinLnBrk="0">
              <a:spcBef>
                <a:spcPct val="50000"/>
              </a:spcBef>
              <a:defRPr/>
            </a:pPr>
            <a:r>
              <a:rPr lang="en-US" altLang="ko-KR" sz="600" dirty="0">
                <a:latin typeface="맑은 고딕"/>
                <a:ea typeface="맑은 고딕"/>
              </a:rPr>
              <a:t>or</a:t>
            </a:r>
            <a:br>
              <a:rPr lang="en-US" altLang="ko-KR" sz="600" dirty="0">
                <a:latin typeface="맑은 고딕"/>
                <a:ea typeface="맑은 고딕"/>
              </a:rPr>
            </a:br>
            <a:r>
              <a:rPr lang="en-US" altLang="ko-KR" sz="600" dirty="0">
                <a:latin typeface="맑은 고딕"/>
                <a:ea typeface="맑은 고딕"/>
              </a:rPr>
              <a:t>VOC: </a:t>
            </a:r>
            <a:r>
              <a:rPr lang="ko-KR" altLang="en-US" sz="600" dirty="0">
                <a:latin typeface="맑은 고딕"/>
                <a:ea typeface="맑은 고딕"/>
              </a:rPr>
              <a:t>실내 </a:t>
            </a:r>
            <a:r>
              <a:rPr lang="en-US" altLang="ko-KR" sz="600" dirty="0">
                <a:latin typeface="맑은 고딕"/>
                <a:ea typeface="맑은 고딕"/>
              </a:rPr>
              <a:t>&gt; </a:t>
            </a:r>
            <a:r>
              <a:rPr lang="ko-KR" altLang="en-US" sz="600" dirty="0">
                <a:latin typeface="맑은 고딕"/>
                <a:ea typeface="맑은 고딕"/>
              </a:rPr>
              <a:t>기준</a:t>
            </a:r>
          </a:p>
          <a:p>
            <a:pPr lvl="0" algn="ctr" latinLnBrk="0">
              <a:spcBef>
                <a:spcPct val="50000"/>
              </a:spcBef>
              <a:defRPr/>
            </a:pPr>
            <a:r>
              <a:rPr lang="en-US" altLang="ko-KR" sz="600" dirty="0">
                <a:latin typeface="맑은 고딕"/>
                <a:ea typeface="맑은 고딕"/>
              </a:rPr>
              <a:t>or</a:t>
            </a:r>
          </a:p>
          <a:p>
            <a:pPr lvl="0" algn="ctr" latinLnBrk="0">
              <a:spcBef>
                <a:spcPct val="50000"/>
              </a:spcBef>
              <a:defRPr/>
            </a:pPr>
            <a:r>
              <a:rPr lang="en-US" altLang="ko-KR" sz="600" dirty="0">
                <a:latin typeface="맑은 고딕"/>
                <a:ea typeface="맑은 고딕"/>
              </a:rPr>
              <a:t>PM2.5:</a:t>
            </a:r>
            <a:r>
              <a:rPr lang="ko-KR" altLang="en-US" sz="600" dirty="0">
                <a:latin typeface="맑은 고딕"/>
                <a:ea typeface="맑은 고딕"/>
              </a:rPr>
              <a:t> 실내 </a:t>
            </a:r>
            <a:r>
              <a:rPr lang="en-US" altLang="ko-KR" sz="600" dirty="0">
                <a:latin typeface="맑은 고딕"/>
                <a:ea typeface="맑은 고딕"/>
              </a:rPr>
              <a:t>&gt;</a:t>
            </a:r>
            <a:r>
              <a:rPr lang="ko-KR" altLang="en-US" sz="600" dirty="0">
                <a:latin typeface="맑은 고딕"/>
                <a:ea typeface="맑은 고딕"/>
              </a:rPr>
              <a:t> 기준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93316" y="4106277"/>
            <a:ext cx="376478" cy="19581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 algn="ctr" latinLnBrk="0">
              <a:defRPr/>
            </a:pPr>
            <a:r>
              <a:rPr lang="en-US" altLang="ko-KR" sz="800" b="1">
                <a:latin typeface="맑은 고딕"/>
                <a:ea typeface="맑은 고딕"/>
              </a:rPr>
              <a:t>Yes</a:t>
            </a:r>
            <a:endParaRPr lang="ko-KR" altLang="en-US" sz="800" b="1">
              <a:latin typeface="맑은 고딕"/>
              <a:ea typeface="맑은 고딕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BBF7A0-3D15-2DA0-CE5D-0693E63F7546}"/>
              </a:ext>
            </a:extLst>
          </p:cNvPr>
          <p:cNvSpPr txBox="1"/>
          <p:nvPr/>
        </p:nvSpPr>
        <p:spPr>
          <a:xfrm>
            <a:off x="3416528" y="3399827"/>
            <a:ext cx="376478" cy="195814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800" b="1">
                <a:latin typeface="맑은 고딕" pitchFamily="50" charset="-127"/>
                <a:ea typeface="맑은 고딕" pitchFamily="50" charset="-127"/>
              </a:rPr>
              <a:t>No</a:t>
            </a:r>
            <a:endParaRPr lang="ko-KR" altLang="en-US" sz="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AC87A4-35E2-D0E7-0859-7864FF8ECF57}"/>
              </a:ext>
            </a:extLst>
          </p:cNvPr>
          <p:cNvSpPr txBox="1"/>
          <p:nvPr/>
        </p:nvSpPr>
        <p:spPr>
          <a:xfrm>
            <a:off x="7521222" y="6704219"/>
            <a:ext cx="2084019" cy="226591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000" b="1">
                <a:latin typeface="맑은 고딕" pitchFamily="50" charset="-127"/>
                <a:ea typeface="맑은 고딕" pitchFamily="50" charset="-127"/>
              </a:rPr>
              <a:t>장비동작 없이 현재 실 상태만 인식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9483CF1-7206-ADAD-6E71-D82059BE22D4}"/>
              </a:ext>
            </a:extLst>
          </p:cNvPr>
          <p:cNvSpPr/>
          <p:nvPr/>
        </p:nvSpPr>
        <p:spPr bwMode="auto">
          <a:xfrm>
            <a:off x="642216" y="2381221"/>
            <a:ext cx="8991600" cy="4572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DDC4F83-3A6B-7A80-7B9A-81BD6430F5E5}"/>
              </a:ext>
            </a:extLst>
          </p:cNvPr>
          <p:cNvSpPr/>
          <p:nvPr/>
        </p:nvSpPr>
        <p:spPr bwMode="auto">
          <a:xfrm>
            <a:off x="7860928" y="5966814"/>
            <a:ext cx="1176251" cy="504056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정지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(OFF)</a:t>
            </a:r>
          </a:p>
          <a:p>
            <a:pPr algn="ctr" latinLnBrk="0">
              <a:spcBef>
                <a:spcPct val="50000"/>
              </a:spcBef>
            </a:pPr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댐퍼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: SA/RA off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B959AF8-9EEE-E172-AB3B-D72164156EA7}"/>
              </a:ext>
            </a:extLst>
          </p:cNvPr>
          <p:cNvSpPr/>
          <p:nvPr/>
        </p:nvSpPr>
        <p:spPr bwMode="auto">
          <a:xfrm>
            <a:off x="913567" y="5960120"/>
            <a:ext cx="807511" cy="510234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latinLnBrk="0"/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환기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외기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ctr" latinLnBrk="0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800" b="1" dirty="0" err="1">
                <a:latin typeface="맑은 고딕" pitchFamily="50" charset="-127"/>
                <a:ea typeface="맑은 고딕" pitchFamily="50" charset="-127"/>
              </a:rPr>
              <a:t>풍량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</a:p>
          <a:p>
            <a:pPr algn="ctr" latinLnBrk="0"/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댐퍼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: SA/RA on </a:t>
            </a:r>
          </a:p>
        </p:txBody>
      </p:sp>
      <p:sp>
        <p:nvSpPr>
          <p:cNvPr id="54" name="순서도: 판단 53">
            <a:extLst>
              <a:ext uri="{FF2B5EF4-FFF2-40B4-BE49-F238E27FC236}">
                <a16:creationId xmlns:a16="http://schemas.microsoft.com/office/drawing/2014/main" id="{95A13152-BF02-9793-9BE4-084B66AE3420}"/>
              </a:ext>
            </a:extLst>
          </p:cNvPr>
          <p:cNvSpPr/>
          <p:nvPr/>
        </p:nvSpPr>
        <p:spPr bwMode="auto">
          <a:xfrm>
            <a:off x="1634740" y="4512740"/>
            <a:ext cx="1728194" cy="468052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700" b="0" err="1">
                <a:latin typeface="맑은 고딕" pitchFamily="50" charset="-127"/>
                <a:ea typeface="맑은 고딕" pitchFamily="50" charset="-127"/>
              </a:rPr>
              <a:t>풍량</a:t>
            </a:r>
            <a:r>
              <a:rPr lang="ko-KR" altLang="en-US" sz="700" b="0">
                <a:latin typeface="맑은 고딕" pitchFamily="50" charset="-127"/>
                <a:ea typeface="맑은 고딕" pitchFamily="50" charset="-127"/>
              </a:rPr>
              <a:t> 결정</a:t>
            </a:r>
            <a:endParaRPr lang="en-US" altLang="ko-KR" sz="700" b="0">
              <a:latin typeface="맑은 고딕" pitchFamily="50" charset="-127"/>
              <a:ea typeface="맑은 고딕" pitchFamily="50" charset="-127"/>
            </a:endParaRPr>
          </a:p>
          <a:p>
            <a:pPr algn="ctr" latinLnBrk="0">
              <a:spcBef>
                <a:spcPct val="50000"/>
              </a:spcBef>
            </a:pPr>
            <a:r>
              <a:rPr lang="en-US" altLang="ko-KR" sz="70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700">
                <a:latin typeface="맑은 고딕" pitchFamily="50" charset="-127"/>
                <a:ea typeface="맑은 고딕" pitchFamily="50" charset="-127"/>
              </a:rPr>
              <a:t>기준점과 차이</a:t>
            </a:r>
            <a:r>
              <a:rPr lang="en-US" altLang="ko-KR" sz="70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7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5" name="연결선: 꺾임 32"/>
          <p:cNvCxnSpPr>
            <a:cxnSpLocks/>
            <a:stCxn id="43" idx="2"/>
            <a:endCxn id="54" idx="0"/>
          </p:cNvCxnSpPr>
          <p:nvPr/>
        </p:nvCxnSpPr>
        <p:spPr>
          <a:xfrm rot="5400000">
            <a:off x="2355622" y="4369524"/>
            <a:ext cx="286432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연결선: 꺾임 36">
            <a:extLst>
              <a:ext uri="{FF2B5EF4-FFF2-40B4-BE49-F238E27FC236}">
                <a16:creationId xmlns:a16="http://schemas.microsoft.com/office/drawing/2014/main" id="{A0FAA24C-D28A-8720-DB14-C0F905F2F792}"/>
              </a:ext>
            </a:extLst>
          </p:cNvPr>
          <p:cNvCxnSpPr>
            <a:cxnSpLocks/>
            <a:stCxn id="54" idx="2"/>
            <a:endCxn id="53" idx="0"/>
          </p:cNvCxnSpPr>
          <p:nvPr/>
        </p:nvCxnSpPr>
        <p:spPr>
          <a:xfrm rot="5400000">
            <a:off x="1418416" y="4879699"/>
            <a:ext cx="979328" cy="118151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연결선: 꺾임 40">
            <a:extLst>
              <a:ext uri="{FF2B5EF4-FFF2-40B4-BE49-F238E27FC236}">
                <a16:creationId xmlns:a16="http://schemas.microsoft.com/office/drawing/2014/main" id="{A5005876-DEFA-9950-85D3-D3F4F2F71EC2}"/>
              </a:ext>
            </a:extLst>
          </p:cNvPr>
          <p:cNvCxnSpPr>
            <a:cxnSpLocks/>
            <a:stCxn id="54" idx="2"/>
            <a:endCxn id="61" idx="0"/>
          </p:cNvCxnSpPr>
          <p:nvPr/>
        </p:nvCxnSpPr>
        <p:spPr>
          <a:xfrm rot="5400000">
            <a:off x="1842279" y="5303562"/>
            <a:ext cx="979328" cy="33378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C4B71E1-28C3-E909-6A53-92F47BBC22BA}"/>
              </a:ext>
            </a:extLst>
          </p:cNvPr>
          <p:cNvSpPr txBox="1"/>
          <p:nvPr/>
        </p:nvSpPr>
        <p:spPr>
          <a:xfrm>
            <a:off x="1032922" y="5553657"/>
            <a:ext cx="376478" cy="195814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800" b="1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9D29BDF-A8D5-8D4C-F7FC-15B0094D1531}"/>
              </a:ext>
            </a:extLst>
          </p:cNvPr>
          <p:cNvSpPr/>
          <p:nvPr/>
        </p:nvSpPr>
        <p:spPr bwMode="auto">
          <a:xfrm>
            <a:off x="1761292" y="5960120"/>
            <a:ext cx="807511" cy="510234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latinLnBrk="0"/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환기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외기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ctr" latinLnBrk="0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800" b="1" dirty="0" err="1">
                <a:latin typeface="맑은 고딕" pitchFamily="50" charset="-127"/>
                <a:ea typeface="맑은 고딕" pitchFamily="50" charset="-127"/>
              </a:rPr>
              <a:t>풍량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2</a:t>
            </a:r>
          </a:p>
          <a:p>
            <a:pPr algn="ctr" latinLnBrk="0"/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댐퍼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: SA/RA on </a:t>
            </a: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ACB804A-B431-078C-5E70-DE54A83C6D36}"/>
              </a:ext>
            </a:extLst>
          </p:cNvPr>
          <p:cNvSpPr/>
          <p:nvPr/>
        </p:nvSpPr>
        <p:spPr bwMode="auto">
          <a:xfrm>
            <a:off x="2609017" y="5960120"/>
            <a:ext cx="807511" cy="510234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latinLnBrk="0"/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환기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외기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ctr" latinLnBrk="0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800" b="1" dirty="0" err="1">
                <a:latin typeface="맑은 고딕" pitchFamily="50" charset="-127"/>
                <a:ea typeface="맑은 고딕" pitchFamily="50" charset="-127"/>
              </a:rPr>
              <a:t>풍량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3</a:t>
            </a:r>
          </a:p>
          <a:p>
            <a:pPr algn="ctr" latinLnBrk="0"/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댐퍼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: SA/RA on 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562E2508-41C2-BBB2-EC88-C0CE973CB3F8}"/>
              </a:ext>
            </a:extLst>
          </p:cNvPr>
          <p:cNvSpPr/>
          <p:nvPr/>
        </p:nvSpPr>
        <p:spPr bwMode="auto">
          <a:xfrm>
            <a:off x="3456742" y="5960120"/>
            <a:ext cx="807511" cy="510234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latinLnBrk="0"/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환기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외기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ctr" latinLnBrk="0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800" b="1" dirty="0" err="1">
                <a:latin typeface="맑은 고딕" pitchFamily="50" charset="-127"/>
                <a:ea typeface="맑은 고딕" pitchFamily="50" charset="-127"/>
              </a:rPr>
              <a:t>풍량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4</a:t>
            </a:r>
          </a:p>
          <a:p>
            <a:pPr algn="ctr" latinLnBrk="0"/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댐퍼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: SA/RA on </a:t>
            </a:r>
          </a:p>
        </p:txBody>
      </p:sp>
      <p:cxnSp>
        <p:nvCxnSpPr>
          <p:cNvPr id="64" name="연결선: 꺾임 91">
            <a:extLst>
              <a:ext uri="{FF2B5EF4-FFF2-40B4-BE49-F238E27FC236}">
                <a16:creationId xmlns:a16="http://schemas.microsoft.com/office/drawing/2014/main" id="{B1C1D956-D97E-2B6A-9CBB-4E117D140453}"/>
              </a:ext>
            </a:extLst>
          </p:cNvPr>
          <p:cNvCxnSpPr>
            <a:cxnSpLocks/>
            <a:stCxn id="54" idx="2"/>
            <a:endCxn id="62" idx="0"/>
          </p:cNvCxnSpPr>
          <p:nvPr/>
        </p:nvCxnSpPr>
        <p:spPr>
          <a:xfrm rot="16200000" flipH="1">
            <a:off x="2266141" y="5213488"/>
            <a:ext cx="979328" cy="5139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연결선: 꺾임 94">
            <a:extLst>
              <a:ext uri="{FF2B5EF4-FFF2-40B4-BE49-F238E27FC236}">
                <a16:creationId xmlns:a16="http://schemas.microsoft.com/office/drawing/2014/main" id="{3DE15C50-366C-0F02-7CC7-9555AE802656}"/>
              </a:ext>
            </a:extLst>
          </p:cNvPr>
          <p:cNvCxnSpPr>
            <a:cxnSpLocks/>
            <a:stCxn id="54" idx="2"/>
            <a:endCxn id="63" idx="0"/>
          </p:cNvCxnSpPr>
          <p:nvPr/>
        </p:nvCxnSpPr>
        <p:spPr>
          <a:xfrm rot="16200000" flipH="1">
            <a:off x="2690003" y="4789625"/>
            <a:ext cx="979328" cy="136166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7B0D216-59E8-EDA9-240E-0FAEFA305CA3}"/>
              </a:ext>
            </a:extLst>
          </p:cNvPr>
          <p:cNvSpPr txBox="1"/>
          <p:nvPr/>
        </p:nvSpPr>
        <p:spPr>
          <a:xfrm>
            <a:off x="1871122" y="5553657"/>
            <a:ext cx="376478" cy="195814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800" b="1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31E6F37-02F9-18A0-6F51-302FB5F9E128}"/>
              </a:ext>
            </a:extLst>
          </p:cNvPr>
          <p:cNvSpPr txBox="1"/>
          <p:nvPr/>
        </p:nvSpPr>
        <p:spPr>
          <a:xfrm>
            <a:off x="2728372" y="5553657"/>
            <a:ext cx="376478" cy="195814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800" b="1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D09AA1B-02C8-E1B8-4B3A-6A8FEF6B71B3}"/>
              </a:ext>
            </a:extLst>
          </p:cNvPr>
          <p:cNvSpPr txBox="1"/>
          <p:nvPr/>
        </p:nvSpPr>
        <p:spPr>
          <a:xfrm>
            <a:off x="3576097" y="5553657"/>
            <a:ext cx="376478" cy="195814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800" b="1"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순서도: 판단 13">
            <a:extLst>
              <a:ext uri="{FF2B5EF4-FFF2-40B4-BE49-F238E27FC236}">
                <a16:creationId xmlns:a16="http://schemas.microsoft.com/office/drawing/2014/main" id="{E2ACB199-40F9-FEDD-3236-589970623590}"/>
              </a:ext>
            </a:extLst>
          </p:cNvPr>
          <p:cNvSpPr/>
          <p:nvPr/>
        </p:nvSpPr>
        <p:spPr bwMode="auto">
          <a:xfrm>
            <a:off x="4758940" y="4512740"/>
            <a:ext cx="1728194" cy="468052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700" b="0" err="1">
                <a:latin typeface="맑은 고딕" pitchFamily="50" charset="-127"/>
                <a:ea typeface="맑은 고딕" pitchFamily="50" charset="-127"/>
              </a:rPr>
              <a:t>풍량</a:t>
            </a:r>
            <a:r>
              <a:rPr lang="ko-KR" altLang="en-US" sz="700" b="0">
                <a:latin typeface="맑은 고딕" pitchFamily="50" charset="-127"/>
                <a:ea typeface="맑은 고딕" pitchFamily="50" charset="-127"/>
              </a:rPr>
              <a:t> 결정</a:t>
            </a:r>
            <a:endParaRPr lang="en-US" altLang="ko-KR" sz="700" b="0">
              <a:latin typeface="맑은 고딕" pitchFamily="50" charset="-127"/>
              <a:ea typeface="맑은 고딕" pitchFamily="50" charset="-127"/>
            </a:endParaRPr>
          </a:p>
          <a:p>
            <a:pPr algn="ctr" latinLnBrk="0">
              <a:spcBef>
                <a:spcPct val="50000"/>
              </a:spcBef>
            </a:pPr>
            <a:r>
              <a:rPr lang="en-US" altLang="ko-KR" sz="70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700">
                <a:latin typeface="맑은 고딕" pitchFamily="50" charset="-127"/>
                <a:ea typeface="맑은 고딕" pitchFamily="50" charset="-127"/>
              </a:rPr>
              <a:t>기준점과 차이</a:t>
            </a:r>
            <a:r>
              <a:rPr lang="en-US" altLang="ko-KR" sz="70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7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연결선: 꺾임 76">
            <a:extLst>
              <a:ext uri="{FF2B5EF4-FFF2-40B4-BE49-F238E27FC236}">
                <a16:creationId xmlns:a16="http://schemas.microsoft.com/office/drawing/2014/main" id="{0C7A951E-A38C-5F14-5D5A-223E58E9BCEA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714066" y="5051149"/>
            <a:ext cx="979328" cy="83861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3279B23-3C0A-60A0-1786-5CF2D9184296}"/>
              </a:ext>
            </a:extLst>
          </p:cNvPr>
          <p:cNvSpPr/>
          <p:nvPr/>
        </p:nvSpPr>
        <p:spPr bwMode="auto">
          <a:xfrm>
            <a:off x="4380667" y="5960120"/>
            <a:ext cx="807511" cy="510234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latinLnBrk="0"/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공청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내기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ctr" latinLnBrk="0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800" b="1" dirty="0" err="1">
                <a:latin typeface="맑은 고딕" pitchFamily="50" charset="-127"/>
                <a:ea typeface="맑은 고딕" pitchFamily="50" charset="-127"/>
              </a:rPr>
              <a:t>풍량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</a:p>
          <a:p>
            <a:pPr algn="ctr" latinLnBrk="0"/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댐퍼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: SA/RA on 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0A00F9A-5387-50AC-AE82-54B8819EE530}"/>
              </a:ext>
            </a:extLst>
          </p:cNvPr>
          <p:cNvSpPr/>
          <p:nvPr/>
        </p:nvSpPr>
        <p:spPr bwMode="auto">
          <a:xfrm>
            <a:off x="5228392" y="5960120"/>
            <a:ext cx="807511" cy="510234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latinLnBrk="0"/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공청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내기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ctr" latinLnBrk="0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800" b="1" dirty="0" err="1">
                <a:latin typeface="맑은 고딕" pitchFamily="50" charset="-127"/>
                <a:ea typeface="맑은 고딕" pitchFamily="50" charset="-127"/>
              </a:rPr>
              <a:t>풍량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2</a:t>
            </a:r>
          </a:p>
          <a:p>
            <a:pPr algn="ctr" latinLnBrk="0"/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댐퍼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: SA/RA on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24F62B5-E6B2-C3BF-5F9D-2377ADC32393}"/>
              </a:ext>
            </a:extLst>
          </p:cNvPr>
          <p:cNvSpPr/>
          <p:nvPr/>
        </p:nvSpPr>
        <p:spPr bwMode="auto">
          <a:xfrm>
            <a:off x="6076117" y="5960120"/>
            <a:ext cx="807511" cy="510234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latinLnBrk="0"/>
            <a:r>
              <a:rPr lang="ko-KR" altLang="en-US" sz="800" b="1" dirty="0">
                <a:latin typeface="맑은 고딕" pitchFamily="50" charset="-127"/>
              </a:rPr>
              <a:t>공청</a:t>
            </a:r>
            <a:r>
              <a:rPr lang="en-US" altLang="ko-KR" sz="800" b="1" dirty="0">
                <a:latin typeface="맑은 고딕" pitchFamily="50" charset="-127"/>
              </a:rPr>
              <a:t>(</a:t>
            </a:r>
            <a:r>
              <a:rPr lang="ko-KR" altLang="en-US" sz="800" b="1" dirty="0">
                <a:latin typeface="맑은 고딕" pitchFamily="50" charset="-127"/>
              </a:rPr>
              <a:t>내기</a:t>
            </a:r>
            <a:r>
              <a:rPr lang="en-US" altLang="ko-KR" sz="800" b="1" dirty="0">
                <a:latin typeface="맑은 고딕" pitchFamily="50" charset="-127"/>
              </a:rPr>
              <a:t>)</a:t>
            </a:r>
            <a:endParaRPr lang="en-US" altLang="ko-KR" sz="800" b="1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800" b="1" dirty="0" err="1">
                <a:latin typeface="맑은 고딕" pitchFamily="50" charset="-127"/>
                <a:ea typeface="맑은 고딕" pitchFamily="50" charset="-127"/>
              </a:rPr>
              <a:t>풍량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3</a:t>
            </a:r>
          </a:p>
          <a:p>
            <a:pPr algn="ctr" latinLnBrk="0"/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댐퍼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: SA/RA on 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C97C989-EE7A-87C5-30C6-A0A3BE0DFCEE}"/>
              </a:ext>
            </a:extLst>
          </p:cNvPr>
          <p:cNvSpPr/>
          <p:nvPr/>
        </p:nvSpPr>
        <p:spPr bwMode="auto">
          <a:xfrm>
            <a:off x="6923842" y="5960120"/>
            <a:ext cx="807511" cy="510234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latinLnBrk="0"/>
            <a:r>
              <a:rPr lang="ko-KR" altLang="en-US" sz="800" b="1" dirty="0">
                <a:latin typeface="맑은 고딕" pitchFamily="50" charset="-127"/>
              </a:rPr>
              <a:t>공청</a:t>
            </a:r>
            <a:r>
              <a:rPr lang="en-US" altLang="ko-KR" sz="800" b="1" dirty="0">
                <a:latin typeface="맑은 고딕" pitchFamily="50" charset="-127"/>
              </a:rPr>
              <a:t>(</a:t>
            </a:r>
            <a:r>
              <a:rPr lang="ko-KR" altLang="en-US" sz="800" b="1" dirty="0">
                <a:latin typeface="맑은 고딕" pitchFamily="50" charset="-127"/>
              </a:rPr>
              <a:t>내기</a:t>
            </a:r>
            <a:r>
              <a:rPr lang="en-US" altLang="ko-KR" sz="800" b="1" dirty="0">
                <a:latin typeface="맑은 고딕" pitchFamily="50" charset="-127"/>
              </a:rPr>
              <a:t>)</a:t>
            </a:r>
            <a:endParaRPr lang="en-US" altLang="ko-KR" sz="800" b="1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800" b="1" dirty="0" err="1">
                <a:latin typeface="맑은 고딕" pitchFamily="50" charset="-127"/>
                <a:ea typeface="맑은 고딕" pitchFamily="50" charset="-127"/>
              </a:rPr>
              <a:t>풍량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4</a:t>
            </a:r>
          </a:p>
          <a:p>
            <a:pPr algn="ctr" latinLnBrk="0"/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댐퍼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: SA/RA on </a:t>
            </a:r>
          </a:p>
        </p:txBody>
      </p:sp>
      <p:cxnSp>
        <p:nvCxnSpPr>
          <p:cNvPr id="20" name="연결선: 꺾임 6">
            <a:extLst>
              <a:ext uri="{FF2B5EF4-FFF2-40B4-BE49-F238E27FC236}">
                <a16:creationId xmlns:a16="http://schemas.microsoft.com/office/drawing/2014/main" id="{EC970A54-661B-2B09-D435-8176DE33A8F5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 rot="16200000" flipH="1">
            <a:off x="5137928" y="5465900"/>
            <a:ext cx="979328" cy="911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연결선: 꺾임 9">
            <a:extLst>
              <a:ext uri="{FF2B5EF4-FFF2-40B4-BE49-F238E27FC236}">
                <a16:creationId xmlns:a16="http://schemas.microsoft.com/office/drawing/2014/main" id="{5BD9691F-AE4A-79A4-0C64-0906D16D1F0A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 rot="16200000" flipH="1">
            <a:off x="5561791" y="5042038"/>
            <a:ext cx="979328" cy="8568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꺾임 13">
            <a:extLst>
              <a:ext uri="{FF2B5EF4-FFF2-40B4-BE49-F238E27FC236}">
                <a16:creationId xmlns:a16="http://schemas.microsoft.com/office/drawing/2014/main" id="{A69B9897-C280-70A1-5925-BB0255FEDB8F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 rot="16200000" flipH="1">
            <a:off x="5985653" y="4618175"/>
            <a:ext cx="979328" cy="170456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09E2F8-52DF-1E85-6762-348D8CC9CDF4}"/>
              </a:ext>
            </a:extLst>
          </p:cNvPr>
          <p:cNvSpPr txBox="1"/>
          <p:nvPr/>
        </p:nvSpPr>
        <p:spPr>
          <a:xfrm>
            <a:off x="4524267" y="5553657"/>
            <a:ext cx="376478" cy="195814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800" b="1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26999E-A8DF-FBC0-6C6B-A6CCBB0957B8}"/>
              </a:ext>
            </a:extLst>
          </p:cNvPr>
          <p:cNvSpPr txBox="1"/>
          <p:nvPr/>
        </p:nvSpPr>
        <p:spPr>
          <a:xfrm>
            <a:off x="5362467" y="5553657"/>
            <a:ext cx="376478" cy="195814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800" b="1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2A7B5F-DF06-373B-C867-86AB982252DC}"/>
              </a:ext>
            </a:extLst>
          </p:cNvPr>
          <p:cNvSpPr txBox="1"/>
          <p:nvPr/>
        </p:nvSpPr>
        <p:spPr>
          <a:xfrm>
            <a:off x="6219717" y="5553657"/>
            <a:ext cx="376478" cy="195814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800" b="1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8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0D71C1-C5FD-AF35-E4C3-4C4C71A263B6}"/>
              </a:ext>
            </a:extLst>
          </p:cNvPr>
          <p:cNvSpPr txBox="1"/>
          <p:nvPr/>
        </p:nvSpPr>
        <p:spPr>
          <a:xfrm>
            <a:off x="7067442" y="5553657"/>
            <a:ext cx="376478" cy="195814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800" b="1"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800" b="1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꺾인 연결선 39">
            <a:extLst>
              <a:ext uri="{FF2B5EF4-FFF2-40B4-BE49-F238E27FC236}">
                <a16:creationId xmlns:a16="http://schemas.microsoft.com/office/drawing/2014/main" id="{0FBB41CF-7CB8-B68B-4E0F-06E589EF352E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2498835" y="4325529"/>
            <a:ext cx="3124202" cy="18721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B61373B-B96A-94E9-B6C7-76BCD8AF585D}"/>
              </a:ext>
            </a:extLst>
          </p:cNvPr>
          <p:cNvSpPr txBox="1"/>
          <p:nvPr/>
        </p:nvSpPr>
        <p:spPr>
          <a:xfrm>
            <a:off x="3539491" y="4138223"/>
            <a:ext cx="1042337" cy="19581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 algn="ctr" latinLnBrk="0">
              <a:defRPr/>
            </a:pPr>
            <a:r>
              <a:rPr lang="en-US" altLang="ko-KR" sz="800" b="1">
                <a:latin typeface="맑은 고딕"/>
                <a:ea typeface="맑은 고딕"/>
              </a:rPr>
              <a:t>PM 2.5 15 </a:t>
            </a:r>
            <a:r>
              <a:rPr lang="ko-KR" altLang="en-US" sz="800" b="1" dirty="0">
                <a:latin typeface="맑은 고딕"/>
                <a:ea typeface="맑은 고딕"/>
              </a:rPr>
              <a:t>이상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DCC6F3F-9EEE-478D-1F74-B0D57A1DB0CA}"/>
              </a:ext>
            </a:extLst>
          </p:cNvPr>
          <p:cNvSpPr/>
          <p:nvPr/>
        </p:nvSpPr>
        <p:spPr>
          <a:xfrm>
            <a:off x="273690" y="217276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988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30" y="681487"/>
            <a:ext cx="9885553" cy="57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/>
              <a:t>동작로직 </a:t>
            </a:r>
            <a:r>
              <a:rPr lang="en-US" altLang="ko-KR" sz="1600" b="1"/>
              <a:t>(</a:t>
            </a:r>
            <a:r>
              <a:rPr lang="ko-KR" altLang="en-US" sz="1600" b="1"/>
              <a:t>상세</a:t>
            </a:r>
            <a:r>
              <a:rPr lang="en-US" altLang="ko-KR" sz="1600" b="1"/>
              <a:t>)</a:t>
            </a:r>
            <a:r>
              <a:rPr lang="ko-KR" altLang="en-US" sz="1600" b="1">
                <a:latin typeface="+mn-ea"/>
                <a:cs typeface="Pretendard Bold"/>
              </a:rPr>
              <a:t> </a:t>
            </a:r>
          </a:p>
          <a:p>
            <a:pPr marL="285750" lvl="0" indent="-285750">
              <a:buFont typeface="Wingdings"/>
              <a:buChar char="§"/>
              <a:defRPr/>
            </a:pPr>
            <a:endParaRPr lang="en-US" altLang="ko-KR" sz="1600" b="1">
              <a:latin typeface="+mn-ea"/>
              <a:cs typeface="Pretendard Bold"/>
            </a:endParaRPr>
          </a:p>
        </p:txBody>
      </p:sp>
      <p:sp>
        <p:nvSpPr>
          <p:cNvPr id="35" name="텍스트 개체 틀 5"/>
          <p:cNvSpPr txBox="1">
            <a:spLocks/>
          </p:cNvSpPr>
          <p:nvPr/>
        </p:nvSpPr>
        <p:spPr>
          <a:xfrm>
            <a:off x="303277" y="1059996"/>
            <a:ext cx="6130083" cy="549604"/>
          </a:xfrm>
          <a:prstGeom prst="rect">
            <a:avLst/>
          </a:prstGeom>
        </p:spPr>
        <p:txBody>
          <a:bodyPr/>
          <a:lstStyle>
            <a:lvl1pPr marL="278606" indent="-278606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647" indent="-232172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ko-KR" altLang="en-US" sz="1200" dirty="0" err="1"/>
              <a:t>실단위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제어로직을</a:t>
            </a:r>
            <a:r>
              <a:rPr lang="ko-KR" altLang="en-US" sz="1200" dirty="0"/>
              <a:t> 각 </a:t>
            </a:r>
            <a:r>
              <a:rPr lang="ko-KR" altLang="en-US" sz="1200" dirty="0" err="1"/>
              <a:t>실별로</a:t>
            </a:r>
            <a:r>
              <a:rPr lang="ko-KR" altLang="en-US" sz="1200" dirty="0"/>
              <a:t> 반영</a:t>
            </a:r>
            <a:endParaRPr lang="en-US" altLang="ko-KR" sz="1200" dirty="0"/>
          </a:p>
          <a:p>
            <a:pPr lvl="1"/>
            <a:r>
              <a:rPr lang="ko-KR" altLang="en-US" sz="1200" dirty="0" err="1"/>
              <a:t>실별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운전모드</a:t>
            </a:r>
            <a:r>
              <a:rPr lang="ko-KR" altLang="en-US" sz="1200" dirty="0"/>
              <a:t> 조합에 따른 </a:t>
            </a:r>
            <a:r>
              <a:rPr lang="ko-KR" altLang="en-US" sz="1200" dirty="0" err="1"/>
              <a:t>풍량</a:t>
            </a:r>
            <a:r>
              <a:rPr lang="ko-KR" altLang="en-US" sz="1200" dirty="0"/>
              <a:t> 및 우선순위 조절</a:t>
            </a:r>
            <a:endParaRPr lang="en-US" altLang="ko-KR" sz="12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CCCA69F-0192-BF00-E05B-ACD2D4643765}"/>
              </a:ext>
            </a:extLst>
          </p:cNvPr>
          <p:cNvSpPr txBox="1"/>
          <p:nvPr/>
        </p:nvSpPr>
        <p:spPr>
          <a:xfrm>
            <a:off x="658091" y="1733864"/>
            <a:ext cx="4957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각 실 </a:t>
            </a:r>
            <a:r>
              <a:rPr lang="ko-KR" altLang="en-US" sz="1100" b="1" dirty="0" err="1">
                <a:latin typeface="맑은 고딕" pitchFamily="50" charset="-127"/>
                <a:ea typeface="맑은 고딕" pitchFamily="50" charset="-127"/>
              </a:rPr>
              <a:t>공기질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 모니터링</a:t>
            </a:r>
          </a:p>
          <a:p>
            <a:pPr latinLnBrk="0">
              <a:spcBef>
                <a:spcPct val="50000"/>
              </a:spcBef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  - CO2, VOCs,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미세먼지 농도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확인을 통한 </a:t>
            </a:r>
            <a:r>
              <a:rPr lang="ko-KR" altLang="en-US" sz="1100" b="1" dirty="0" err="1">
                <a:latin typeface="맑은 고딕" pitchFamily="50" charset="-127"/>
                <a:ea typeface="맑은 고딕" pitchFamily="50" charset="-127"/>
              </a:rPr>
              <a:t>풍량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 설정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환기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공청 모드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 설정</a:t>
            </a:r>
            <a:endParaRPr lang="en-US" altLang="ko-KR" sz="1100" dirty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spcBef>
                <a:spcPct val="50000"/>
              </a:spcBef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예시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침실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b="1" dirty="0" err="1">
                <a:latin typeface="맑은 고딕" pitchFamily="50" charset="-127"/>
                <a:ea typeface="맑은 고딕" pitchFamily="50" charset="-127"/>
              </a:rPr>
              <a:t>요구풍량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단 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가장 높은 값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graphicFrame>
        <p:nvGraphicFramePr>
          <p:cNvPr id="87" name="표 86">
            <a:extLst>
              <a:ext uri="{FF2B5EF4-FFF2-40B4-BE49-F238E27FC236}">
                <a16:creationId xmlns:a16="http://schemas.microsoft.com/office/drawing/2014/main" id="{C7A88672-888D-7922-B9A8-66EFD1349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77372"/>
              </p:ext>
            </p:extLst>
          </p:nvPr>
        </p:nvGraphicFramePr>
        <p:xfrm>
          <a:off x="954154" y="2527214"/>
          <a:ext cx="3133161" cy="615832"/>
        </p:xfrm>
        <a:graphic>
          <a:graphicData uri="http://schemas.openxmlformats.org/drawingml/2006/table">
            <a:tbl>
              <a:tblPr/>
              <a:tblGrid>
                <a:gridCol w="679737">
                  <a:extLst>
                    <a:ext uri="{9D8B030D-6E8A-4147-A177-3AD203B41FA5}">
                      <a16:colId xmlns:a16="http://schemas.microsoft.com/office/drawing/2014/main" val="3127153755"/>
                    </a:ext>
                  </a:extLst>
                </a:gridCol>
                <a:gridCol w="817808">
                  <a:extLst>
                    <a:ext uri="{9D8B030D-6E8A-4147-A177-3AD203B41FA5}">
                      <a16:colId xmlns:a16="http://schemas.microsoft.com/office/drawing/2014/main" val="2830794587"/>
                    </a:ext>
                  </a:extLst>
                </a:gridCol>
                <a:gridCol w="817808">
                  <a:extLst>
                    <a:ext uri="{9D8B030D-6E8A-4147-A177-3AD203B41FA5}">
                      <a16:colId xmlns:a16="http://schemas.microsoft.com/office/drawing/2014/main" val="712499868"/>
                    </a:ext>
                  </a:extLst>
                </a:gridCol>
                <a:gridCol w="817808">
                  <a:extLst>
                    <a:ext uri="{9D8B030D-6E8A-4147-A177-3AD203B41FA5}">
                      <a16:colId xmlns:a16="http://schemas.microsoft.com/office/drawing/2014/main" val="4014642517"/>
                    </a:ext>
                  </a:extLst>
                </a:gridCol>
              </a:tblGrid>
              <a:tr h="19361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항목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VOCs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미세먼지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04137"/>
                  </a:ext>
                </a:extLst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오염도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024418"/>
                  </a:ext>
                </a:extLst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풍량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</a:t>
                      </a:r>
                      <a:endParaRPr lang="en-US" altLang="ko-KR" sz="9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정지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170448"/>
                  </a:ext>
                </a:extLst>
              </a:tr>
            </a:tbl>
          </a:graphicData>
        </a:graphic>
      </p:graphicFrame>
      <p:sp>
        <p:nvSpPr>
          <p:cNvPr id="88" name="직사각형 87">
            <a:extLst>
              <a:ext uri="{FF2B5EF4-FFF2-40B4-BE49-F238E27FC236}">
                <a16:creationId xmlns:a16="http://schemas.microsoft.com/office/drawing/2014/main" id="{BA825692-6D9E-2200-AE5D-88CD5EF7DED3}"/>
              </a:ext>
            </a:extLst>
          </p:cNvPr>
          <p:cNvSpPr/>
          <p:nvPr/>
        </p:nvSpPr>
        <p:spPr bwMode="auto">
          <a:xfrm>
            <a:off x="1643299" y="2527214"/>
            <a:ext cx="842056" cy="6239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1A81B04-CB73-8F0B-0017-1BC861320FB0}"/>
              </a:ext>
            </a:extLst>
          </p:cNvPr>
          <p:cNvSpPr txBox="1"/>
          <p:nvPr/>
        </p:nvSpPr>
        <p:spPr>
          <a:xfrm>
            <a:off x="658091" y="3387173"/>
            <a:ext cx="635663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각 실별 요구 </a:t>
            </a:r>
            <a:r>
              <a:rPr lang="ko-KR" altLang="en-US" sz="1100" b="1" dirty="0" err="1">
                <a:latin typeface="맑은 고딕" pitchFamily="50" charset="-127"/>
                <a:ea typeface="맑은 고딕" pitchFamily="50" charset="-127"/>
              </a:rPr>
              <a:t>풍량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 확인</a:t>
            </a:r>
          </a:p>
          <a:p>
            <a:pPr latinLnBrk="0">
              <a:spcBef>
                <a:spcPct val="50000"/>
              </a:spcBef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각 </a:t>
            </a:r>
            <a:r>
              <a:rPr lang="ko-KR" altLang="en-US" sz="1100" b="1" dirty="0">
                <a:latin typeface="맑은 고딕" pitchFamily="50" charset="-127"/>
              </a:rPr>
              <a:t>실별 요구 </a:t>
            </a:r>
            <a:r>
              <a:rPr lang="ko-KR" altLang="en-US" sz="1100" b="1" dirty="0" err="1">
                <a:latin typeface="맑은 고딕" pitchFamily="50" charset="-127"/>
              </a:rPr>
              <a:t>풍량</a:t>
            </a:r>
            <a:r>
              <a:rPr lang="ko-KR" altLang="en-US" sz="1100" dirty="0" err="1">
                <a:latin typeface="맑은 고딕" pitchFamily="50" charset="-127"/>
              </a:rPr>
              <a:t>에</a:t>
            </a:r>
            <a:r>
              <a:rPr lang="ko-KR" altLang="en-US" sz="1100" dirty="0">
                <a:latin typeface="맑은 고딕" pitchFamily="50" charset="-127"/>
              </a:rPr>
              <a:t> 따른</a:t>
            </a:r>
            <a:r>
              <a:rPr lang="ko-KR" altLang="en-US" sz="1100" b="1" dirty="0">
                <a:latin typeface="맑은 고딕" pitchFamily="50" charset="-127"/>
              </a:rPr>
              <a:t> </a:t>
            </a:r>
            <a:r>
              <a:rPr lang="ko-KR" altLang="en-US" sz="1100" b="1" dirty="0" err="1">
                <a:latin typeface="맑은 고딕" pitchFamily="50" charset="-127"/>
              </a:rPr>
              <a:t>집중급기</a:t>
            </a:r>
            <a:r>
              <a:rPr lang="ko-KR" altLang="en-US" sz="1100" b="1" dirty="0">
                <a:latin typeface="맑은 고딕" pitchFamily="50" charset="-127"/>
              </a:rPr>
              <a:t> </a:t>
            </a:r>
            <a:r>
              <a:rPr lang="en-US" altLang="ko-KR" sz="1100" b="1" dirty="0">
                <a:latin typeface="맑은 고딕" pitchFamily="50" charset="-127"/>
              </a:rPr>
              <a:t>/</a:t>
            </a:r>
            <a:r>
              <a:rPr lang="ko-KR" altLang="en-US" sz="1100" b="1" dirty="0">
                <a:latin typeface="맑은 고딕" pitchFamily="50" charset="-127"/>
              </a:rPr>
              <a:t> </a:t>
            </a:r>
            <a:r>
              <a:rPr lang="ko-KR" altLang="en-US" sz="1100" b="1" dirty="0" err="1">
                <a:latin typeface="맑은 고딕" pitchFamily="50" charset="-127"/>
              </a:rPr>
              <a:t>전실급기</a:t>
            </a:r>
            <a:r>
              <a:rPr lang="ko-KR" altLang="en-US" sz="1100" b="1" dirty="0">
                <a:latin typeface="맑은 고딕" pitchFamily="50" charset="-127"/>
              </a:rPr>
              <a:t> </a:t>
            </a:r>
            <a:r>
              <a:rPr lang="ko-KR" altLang="en-US" sz="1100" dirty="0">
                <a:latin typeface="맑은 고딕" pitchFamily="50" charset="-127"/>
              </a:rPr>
              <a:t>모드 선택</a:t>
            </a:r>
            <a:endParaRPr lang="en-US" altLang="ko-KR" sz="1100" dirty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spcBef>
                <a:spcPct val="50000"/>
              </a:spcBef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en-US" altLang="ko-KR" sz="1100" b="1" dirty="0">
                <a:latin typeface="맑은 고딕" pitchFamily="50" charset="-127"/>
              </a:rPr>
              <a:t>[</a:t>
            </a:r>
            <a:r>
              <a:rPr lang="ko-KR" altLang="en-US" sz="1100" b="1" dirty="0" err="1">
                <a:latin typeface="맑은 고딕" pitchFamily="50" charset="-127"/>
              </a:rPr>
              <a:t>최대풍량실</a:t>
            </a:r>
            <a:r>
              <a:rPr lang="ko-KR" altLang="en-US" sz="1100" b="1" dirty="0">
                <a:latin typeface="맑은 고딕" pitchFamily="50" charset="-127"/>
              </a:rPr>
              <a:t> </a:t>
            </a:r>
            <a:r>
              <a:rPr lang="en-US" altLang="ko-KR" sz="1100" b="1" dirty="0">
                <a:latin typeface="맑은 고딕" pitchFamily="50" charset="-127"/>
              </a:rPr>
              <a:t>– </a:t>
            </a:r>
            <a:r>
              <a:rPr lang="ko-KR" altLang="en-US" sz="1100" b="1" dirty="0" err="1">
                <a:latin typeface="맑은 고딕" pitchFamily="50" charset="-127"/>
              </a:rPr>
              <a:t>두번째풍량실</a:t>
            </a:r>
            <a:r>
              <a:rPr lang="en-US" altLang="ko-KR" sz="1100" b="1" dirty="0">
                <a:latin typeface="맑은 고딕" pitchFamily="50" charset="-127"/>
              </a:rPr>
              <a:t>] </a:t>
            </a:r>
            <a:r>
              <a:rPr lang="ko-KR" altLang="en-US" sz="1100" b="1" dirty="0">
                <a:latin typeface="맑은 고딕" pitchFamily="50" charset="-127"/>
              </a:rPr>
              <a:t>≥</a:t>
            </a:r>
            <a:r>
              <a:rPr lang="en-US" altLang="ko-KR" sz="1100" b="1" dirty="0">
                <a:latin typeface="맑은 고딕" pitchFamily="50" charset="-127"/>
              </a:rPr>
              <a:t> 2 </a:t>
            </a:r>
            <a:r>
              <a:rPr lang="ko-KR" altLang="en-US" sz="1100" b="1" dirty="0">
                <a:latin typeface="맑은 고딕" pitchFamily="50" charset="-127"/>
              </a:rPr>
              <a:t>→</a:t>
            </a:r>
            <a:r>
              <a:rPr lang="en-US" altLang="ko-KR" sz="1100" b="1" dirty="0">
                <a:latin typeface="맑은 고딕" pitchFamily="50" charset="-127"/>
              </a:rPr>
              <a:t> </a:t>
            </a:r>
            <a:r>
              <a:rPr lang="ko-KR" altLang="en-US" sz="1100" b="1" dirty="0" err="1">
                <a:latin typeface="맑은 고딕" pitchFamily="50" charset="-127"/>
              </a:rPr>
              <a:t>집중급기</a:t>
            </a:r>
            <a:r>
              <a:rPr lang="en-US" altLang="ko-KR" sz="1100" b="1" dirty="0">
                <a:latin typeface="맑은 고딕" pitchFamily="50" charset="-127"/>
              </a:rPr>
              <a:t>,</a:t>
            </a:r>
            <a:r>
              <a:rPr lang="ko-KR" altLang="en-US" sz="1100" b="1" dirty="0">
                <a:latin typeface="맑은 고딕" pitchFamily="50" charset="-127"/>
              </a:rPr>
              <a:t> </a:t>
            </a:r>
            <a:r>
              <a:rPr lang="en-US" altLang="ko-KR" sz="1100" b="1" dirty="0">
                <a:latin typeface="맑은 고딕" pitchFamily="50" charset="-127"/>
              </a:rPr>
              <a:t>- [</a:t>
            </a:r>
            <a:r>
              <a:rPr lang="ko-KR" altLang="en-US" sz="1100" b="1" dirty="0" err="1">
                <a:latin typeface="맑은 고딕" pitchFamily="50" charset="-127"/>
              </a:rPr>
              <a:t>최대풍량실</a:t>
            </a:r>
            <a:r>
              <a:rPr lang="ko-KR" altLang="en-US" sz="1100" b="1" dirty="0">
                <a:latin typeface="맑은 고딕" pitchFamily="50" charset="-127"/>
              </a:rPr>
              <a:t> </a:t>
            </a:r>
            <a:r>
              <a:rPr lang="en-US" altLang="ko-KR" sz="1100" b="1" dirty="0">
                <a:latin typeface="맑은 고딕" pitchFamily="50" charset="-127"/>
              </a:rPr>
              <a:t>– </a:t>
            </a:r>
            <a:r>
              <a:rPr lang="ko-KR" altLang="en-US" sz="1100" b="1" dirty="0" err="1">
                <a:latin typeface="맑은 고딕" pitchFamily="50" charset="-127"/>
              </a:rPr>
              <a:t>두번째풍량실</a:t>
            </a:r>
            <a:r>
              <a:rPr lang="en-US" altLang="ko-KR" sz="1100" b="1" dirty="0">
                <a:latin typeface="맑은 고딕" pitchFamily="50" charset="-127"/>
              </a:rPr>
              <a:t>] </a:t>
            </a:r>
            <a:r>
              <a:rPr lang="ko-KR" altLang="en-US" sz="1100" b="1" dirty="0">
                <a:latin typeface="맑은 고딕" pitchFamily="50" charset="-127"/>
              </a:rPr>
              <a:t>≤</a:t>
            </a:r>
            <a:r>
              <a:rPr lang="en-US" altLang="ko-KR" sz="1100" b="1" dirty="0">
                <a:latin typeface="맑은 고딕" pitchFamily="50" charset="-127"/>
              </a:rPr>
              <a:t> 1 </a:t>
            </a:r>
            <a:r>
              <a:rPr lang="ko-KR" altLang="en-US" sz="1100" b="1" dirty="0">
                <a:latin typeface="맑은 고딕" pitchFamily="50" charset="-127"/>
              </a:rPr>
              <a:t>→ </a:t>
            </a:r>
            <a:r>
              <a:rPr lang="ko-KR" altLang="en-US" sz="1100" b="1" dirty="0" err="1">
                <a:latin typeface="맑은 고딕" pitchFamily="50" charset="-127"/>
              </a:rPr>
              <a:t>전실급기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spcBef>
                <a:spcPct val="50000"/>
              </a:spcBef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예시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100" b="1" dirty="0">
                <a:latin typeface="맑은 고딕" pitchFamily="50" charset="-127"/>
              </a:rPr>
              <a:t>거실</a:t>
            </a:r>
            <a:r>
              <a:rPr lang="en-US" altLang="ko-KR" sz="1100" b="1" dirty="0">
                <a:latin typeface="맑은 고딕" pitchFamily="50" charset="-127"/>
              </a:rPr>
              <a:t>(4</a:t>
            </a:r>
            <a:r>
              <a:rPr lang="ko-KR" altLang="en-US" sz="1100" b="1" dirty="0">
                <a:latin typeface="맑은 고딕" pitchFamily="50" charset="-127"/>
              </a:rPr>
              <a:t>단</a:t>
            </a:r>
            <a:r>
              <a:rPr lang="en-US" altLang="ko-KR" sz="1100" b="1" dirty="0">
                <a:latin typeface="맑은 고딕" pitchFamily="50" charset="-127"/>
              </a:rPr>
              <a:t>)-</a:t>
            </a:r>
            <a:r>
              <a:rPr lang="ko-KR" altLang="en-US" sz="1100" b="1" dirty="0">
                <a:latin typeface="맑은 고딕" pitchFamily="50" charset="-127"/>
              </a:rPr>
              <a:t>침실</a:t>
            </a:r>
            <a:r>
              <a:rPr lang="en-US" altLang="ko-KR" sz="1100" b="1" dirty="0">
                <a:latin typeface="맑은 고딕" pitchFamily="50" charset="-127"/>
              </a:rPr>
              <a:t>2(1</a:t>
            </a:r>
            <a:r>
              <a:rPr lang="ko-KR" altLang="en-US" sz="1100" b="1" dirty="0">
                <a:latin typeface="맑은 고딕" pitchFamily="50" charset="-127"/>
              </a:rPr>
              <a:t>단</a:t>
            </a:r>
            <a:r>
              <a:rPr lang="en-US" altLang="ko-KR" sz="1100" b="1" dirty="0">
                <a:latin typeface="맑은 고딕" pitchFamily="50" charset="-127"/>
              </a:rPr>
              <a:t>) = 2 </a:t>
            </a:r>
            <a:r>
              <a:rPr lang="ko-KR" altLang="en-US" sz="1100" b="1" dirty="0">
                <a:latin typeface="맑은 고딕" pitchFamily="50" charset="-127"/>
              </a:rPr>
              <a:t>→ </a:t>
            </a:r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</a:rPr>
              <a:t>거실 집중모드 가동</a:t>
            </a:r>
            <a:endParaRPr lang="en-US" altLang="ko-KR" sz="11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0" name="표 89">
            <a:extLst>
              <a:ext uri="{FF2B5EF4-FFF2-40B4-BE49-F238E27FC236}">
                <a16:creationId xmlns:a16="http://schemas.microsoft.com/office/drawing/2014/main" id="{B9D53E3D-9FC3-2F70-338F-926574FC0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261"/>
              </p:ext>
            </p:extLst>
          </p:nvPr>
        </p:nvGraphicFramePr>
        <p:xfrm>
          <a:off x="954154" y="4441540"/>
          <a:ext cx="4079666" cy="615832"/>
        </p:xfrm>
        <a:graphic>
          <a:graphicData uri="http://schemas.openxmlformats.org/drawingml/2006/table">
            <a:tbl>
              <a:tblPr/>
              <a:tblGrid>
                <a:gridCol w="701878">
                  <a:extLst>
                    <a:ext uri="{9D8B030D-6E8A-4147-A177-3AD203B41FA5}">
                      <a16:colId xmlns:a16="http://schemas.microsoft.com/office/drawing/2014/main" val="3127153755"/>
                    </a:ext>
                  </a:extLst>
                </a:gridCol>
                <a:gridCol w="844447">
                  <a:extLst>
                    <a:ext uri="{9D8B030D-6E8A-4147-A177-3AD203B41FA5}">
                      <a16:colId xmlns:a16="http://schemas.microsoft.com/office/drawing/2014/main" val="2830794587"/>
                    </a:ext>
                  </a:extLst>
                </a:gridCol>
                <a:gridCol w="844447">
                  <a:extLst>
                    <a:ext uri="{9D8B030D-6E8A-4147-A177-3AD203B41FA5}">
                      <a16:colId xmlns:a16="http://schemas.microsoft.com/office/drawing/2014/main" val="712499868"/>
                    </a:ext>
                  </a:extLst>
                </a:gridCol>
                <a:gridCol w="844447">
                  <a:extLst>
                    <a:ext uri="{9D8B030D-6E8A-4147-A177-3AD203B41FA5}">
                      <a16:colId xmlns:a16="http://schemas.microsoft.com/office/drawing/2014/main" val="4014642517"/>
                    </a:ext>
                  </a:extLst>
                </a:gridCol>
                <a:gridCol w="844447">
                  <a:extLst>
                    <a:ext uri="{9D8B030D-6E8A-4147-A177-3AD203B41FA5}">
                      <a16:colId xmlns:a16="http://schemas.microsoft.com/office/drawing/2014/main" val="2088762968"/>
                    </a:ext>
                  </a:extLst>
                </a:gridCol>
              </a:tblGrid>
              <a:tr h="19361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항목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거실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침실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침실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침실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04137"/>
                  </a:ext>
                </a:extLst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풍량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정지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단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024418"/>
                  </a:ext>
                </a:extLst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운전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환기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정지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환기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공청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170448"/>
                  </a:ext>
                </a:extLst>
              </a:tr>
            </a:tbl>
          </a:graphicData>
        </a:graphic>
      </p:graphicFrame>
      <p:sp>
        <p:nvSpPr>
          <p:cNvPr id="91" name="직사각형 90">
            <a:extLst>
              <a:ext uri="{FF2B5EF4-FFF2-40B4-BE49-F238E27FC236}">
                <a16:creationId xmlns:a16="http://schemas.microsoft.com/office/drawing/2014/main" id="{23BD6690-BCD1-186C-FE9B-540B458F95CF}"/>
              </a:ext>
            </a:extLst>
          </p:cNvPr>
          <p:cNvSpPr/>
          <p:nvPr/>
        </p:nvSpPr>
        <p:spPr bwMode="auto">
          <a:xfrm>
            <a:off x="1643299" y="4437247"/>
            <a:ext cx="842056" cy="6239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AE43BED8-1F0A-4D57-F7E5-575341B7C36B}"/>
              </a:ext>
            </a:extLst>
          </p:cNvPr>
          <p:cNvSpPr/>
          <p:nvPr/>
        </p:nvSpPr>
        <p:spPr bwMode="auto">
          <a:xfrm>
            <a:off x="3333554" y="4437247"/>
            <a:ext cx="842056" cy="6239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1FFE8C0-3782-621E-52A5-A65C253E96D7}"/>
              </a:ext>
            </a:extLst>
          </p:cNvPr>
          <p:cNvSpPr txBox="1"/>
          <p:nvPr/>
        </p:nvSpPr>
        <p:spPr>
          <a:xfrm>
            <a:off x="658091" y="5330273"/>
            <a:ext cx="625186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각 실별 </a:t>
            </a:r>
            <a:r>
              <a:rPr lang="ko-KR" altLang="en-US" sz="1100" b="1" dirty="0" err="1">
                <a:latin typeface="맑은 고딕" pitchFamily="50" charset="-127"/>
                <a:ea typeface="맑은 고딕" pitchFamily="50" charset="-127"/>
              </a:rPr>
              <a:t>공기질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 모니터링 및 집중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전실 모드변경 </a:t>
            </a:r>
          </a:p>
          <a:p>
            <a:pPr latinLnBrk="0">
              <a:spcBef>
                <a:spcPct val="50000"/>
              </a:spcBef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거실 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 b="1" dirty="0" err="1">
                <a:latin typeface="맑은 고딕" pitchFamily="50" charset="-127"/>
                <a:ea typeface="맑은 고딕" pitchFamily="50" charset="-127"/>
              </a:rPr>
              <a:t>집중급기에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 따른 실내공기질 개선 → 거실 </a:t>
            </a:r>
            <a:r>
              <a:rPr lang="ko-KR" altLang="en-US" sz="1100" b="1" dirty="0" err="1">
                <a:latin typeface="맑은 고딕" pitchFamily="50" charset="-127"/>
                <a:ea typeface="맑은 고딕" pitchFamily="50" charset="-127"/>
              </a:rPr>
              <a:t>필요풍량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 감소 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(4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단 → 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단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latinLnBrk="0">
              <a:spcBef>
                <a:spcPct val="50000"/>
              </a:spcBef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침실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2 :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환기차단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및 재실인원에 따른 이산화탄소농도 </a:t>
            </a:r>
            <a:r>
              <a:rPr lang="ko-KR" altLang="en-US" sz="1100" b="1" dirty="0">
                <a:latin typeface="맑은 고딕" pitchFamily="50" charset="-127"/>
              </a:rPr>
              <a:t>증가 → </a:t>
            </a:r>
            <a:r>
              <a:rPr lang="en-US" altLang="ko-KR" sz="1100" b="1" dirty="0">
                <a:latin typeface="맑은 고딕" pitchFamily="50" charset="-127"/>
              </a:rPr>
              <a:t>(1</a:t>
            </a:r>
            <a:r>
              <a:rPr lang="ko-KR" altLang="en-US" sz="1100" b="1" dirty="0">
                <a:latin typeface="맑은 고딕" pitchFamily="50" charset="-127"/>
              </a:rPr>
              <a:t>단 → </a:t>
            </a:r>
            <a:r>
              <a:rPr lang="en-US" altLang="ko-KR" sz="1100" b="1" dirty="0">
                <a:latin typeface="맑은 고딕" pitchFamily="50" charset="-127"/>
              </a:rPr>
              <a:t>2</a:t>
            </a:r>
            <a:r>
              <a:rPr lang="ko-KR" altLang="en-US" sz="1100" b="1" dirty="0">
                <a:latin typeface="맑은 고딕" pitchFamily="50" charset="-127"/>
              </a:rPr>
              <a:t>단</a:t>
            </a:r>
            <a:r>
              <a:rPr lang="en-US" altLang="ko-KR" sz="1100" b="1" dirty="0">
                <a:latin typeface="맑은 고딕" pitchFamily="50" charset="-127"/>
              </a:rPr>
              <a:t>)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spcBef>
                <a:spcPct val="50000"/>
              </a:spcBef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예시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100" b="1" dirty="0">
                <a:latin typeface="맑은 고딕" pitchFamily="50" charset="-127"/>
              </a:rPr>
              <a:t>거실</a:t>
            </a:r>
            <a:r>
              <a:rPr lang="en-US" altLang="ko-KR" sz="1100" b="1" dirty="0">
                <a:latin typeface="맑은 고딕" pitchFamily="50" charset="-127"/>
              </a:rPr>
              <a:t>(3</a:t>
            </a:r>
            <a:r>
              <a:rPr lang="ko-KR" altLang="en-US" sz="1100" b="1" dirty="0">
                <a:latin typeface="맑은 고딕" pitchFamily="50" charset="-127"/>
              </a:rPr>
              <a:t>단</a:t>
            </a:r>
            <a:r>
              <a:rPr lang="en-US" altLang="ko-KR" sz="1100" b="1" dirty="0">
                <a:latin typeface="맑은 고딕" pitchFamily="50" charset="-127"/>
              </a:rPr>
              <a:t>)-</a:t>
            </a:r>
            <a:r>
              <a:rPr lang="ko-KR" altLang="en-US" sz="1100" b="1" dirty="0">
                <a:latin typeface="맑은 고딕" pitchFamily="50" charset="-127"/>
              </a:rPr>
              <a:t>침실</a:t>
            </a:r>
            <a:r>
              <a:rPr lang="en-US" altLang="ko-KR" sz="1100" b="1" dirty="0">
                <a:latin typeface="맑은 고딕" pitchFamily="50" charset="-127"/>
              </a:rPr>
              <a:t>2(2</a:t>
            </a:r>
            <a:r>
              <a:rPr lang="ko-KR" altLang="en-US" sz="1100" b="1" dirty="0">
                <a:latin typeface="맑은 고딕" pitchFamily="50" charset="-127"/>
              </a:rPr>
              <a:t>단</a:t>
            </a:r>
            <a:r>
              <a:rPr lang="en-US" altLang="ko-KR" sz="1100" b="1" dirty="0">
                <a:latin typeface="맑은 고딕" pitchFamily="50" charset="-127"/>
              </a:rPr>
              <a:t>) = 1 </a:t>
            </a:r>
            <a:r>
              <a:rPr lang="ko-KR" altLang="en-US" sz="1100" b="1" dirty="0">
                <a:latin typeface="맑은 고딕" pitchFamily="50" charset="-127"/>
              </a:rPr>
              <a:t>→ </a:t>
            </a:r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</a:rPr>
              <a:t>전실모드 가동</a:t>
            </a:r>
            <a:endParaRPr lang="en-US" altLang="ko-KR" sz="11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4" name="표 93">
            <a:extLst>
              <a:ext uri="{FF2B5EF4-FFF2-40B4-BE49-F238E27FC236}">
                <a16:creationId xmlns:a16="http://schemas.microsoft.com/office/drawing/2014/main" id="{20BBF527-0410-EE8C-2CF1-804F3C63A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086102"/>
              </p:ext>
            </p:extLst>
          </p:nvPr>
        </p:nvGraphicFramePr>
        <p:xfrm>
          <a:off x="954154" y="6422740"/>
          <a:ext cx="4079666" cy="615832"/>
        </p:xfrm>
        <a:graphic>
          <a:graphicData uri="http://schemas.openxmlformats.org/drawingml/2006/table">
            <a:tbl>
              <a:tblPr/>
              <a:tblGrid>
                <a:gridCol w="701878">
                  <a:extLst>
                    <a:ext uri="{9D8B030D-6E8A-4147-A177-3AD203B41FA5}">
                      <a16:colId xmlns:a16="http://schemas.microsoft.com/office/drawing/2014/main" val="3127153755"/>
                    </a:ext>
                  </a:extLst>
                </a:gridCol>
                <a:gridCol w="844447">
                  <a:extLst>
                    <a:ext uri="{9D8B030D-6E8A-4147-A177-3AD203B41FA5}">
                      <a16:colId xmlns:a16="http://schemas.microsoft.com/office/drawing/2014/main" val="2830794587"/>
                    </a:ext>
                  </a:extLst>
                </a:gridCol>
                <a:gridCol w="844447">
                  <a:extLst>
                    <a:ext uri="{9D8B030D-6E8A-4147-A177-3AD203B41FA5}">
                      <a16:colId xmlns:a16="http://schemas.microsoft.com/office/drawing/2014/main" val="712499868"/>
                    </a:ext>
                  </a:extLst>
                </a:gridCol>
                <a:gridCol w="844447">
                  <a:extLst>
                    <a:ext uri="{9D8B030D-6E8A-4147-A177-3AD203B41FA5}">
                      <a16:colId xmlns:a16="http://schemas.microsoft.com/office/drawing/2014/main" val="4014642517"/>
                    </a:ext>
                  </a:extLst>
                </a:gridCol>
                <a:gridCol w="844447">
                  <a:extLst>
                    <a:ext uri="{9D8B030D-6E8A-4147-A177-3AD203B41FA5}">
                      <a16:colId xmlns:a16="http://schemas.microsoft.com/office/drawing/2014/main" val="2088762968"/>
                    </a:ext>
                  </a:extLst>
                </a:gridCol>
              </a:tblGrid>
              <a:tr h="19361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항목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거실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침실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침실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침실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04137"/>
                  </a:ext>
                </a:extLst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풍량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정지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단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024418"/>
                  </a:ext>
                </a:extLst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운전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환기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정지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환기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공청</a:t>
                      </a:r>
                      <a:endParaRPr lang="en-US" altLang="ko-KR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170448"/>
                  </a:ext>
                </a:extLst>
              </a:tr>
            </a:tbl>
          </a:graphicData>
        </a:graphic>
      </p:graphicFrame>
      <p:sp>
        <p:nvSpPr>
          <p:cNvPr id="95" name="직사각형 94">
            <a:extLst>
              <a:ext uri="{FF2B5EF4-FFF2-40B4-BE49-F238E27FC236}">
                <a16:creationId xmlns:a16="http://schemas.microsoft.com/office/drawing/2014/main" id="{D772CBE3-F236-8CFB-7347-89B06C6FAA92}"/>
              </a:ext>
            </a:extLst>
          </p:cNvPr>
          <p:cNvSpPr/>
          <p:nvPr/>
        </p:nvSpPr>
        <p:spPr bwMode="auto">
          <a:xfrm>
            <a:off x="1643299" y="6418447"/>
            <a:ext cx="842056" cy="6239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70ECF3E-4066-4E6B-E98D-5BC9147E0E38}"/>
              </a:ext>
            </a:extLst>
          </p:cNvPr>
          <p:cNvSpPr/>
          <p:nvPr/>
        </p:nvSpPr>
        <p:spPr bwMode="auto">
          <a:xfrm>
            <a:off x="3333554" y="6418447"/>
            <a:ext cx="842056" cy="6239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7" name="연결선: 꺾임 3">
            <a:extLst>
              <a:ext uri="{FF2B5EF4-FFF2-40B4-BE49-F238E27FC236}">
                <a16:creationId xmlns:a16="http://schemas.microsoft.com/office/drawing/2014/main" id="{F28CBF9E-B4D3-B0E5-8E82-08666011707B}"/>
              </a:ext>
            </a:extLst>
          </p:cNvPr>
          <p:cNvCxnSpPr>
            <a:cxnSpLocks/>
            <a:stCxn id="89" idx="3"/>
            <a:endCxn id="93" idx="3"/>
          </p:cNvCxnSpPr>
          <p:nvPr/>
        </p:nvCxnSpPr>
        <p:spPr>
          <a:xfrm flipH="1">
            <a:off x="6909954" y="3910393"/>
            <a:ext cx="104775" cy="1943100"/>
          </a:xfrm>
          <a:prstGeom prst="bentConnector3">
            <a:avLst>
              <a:gd name="adj1" fmla="val -372727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EF712525-0A1B-B95A-165A-A58969A3131A}"/>
              </a:ext>
            </a:extLst>
          </p:cNvPr>
          <p:cNvSpPr txBox="1"/>
          <p:nvPr/>
        </p:nvSpPr>
        <p:spPr>
          <a:xfrm>
            <a:off x="6424179" y="4650220"/>
            <a:ext cx="1971675" cy="62670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각 실별 요구 조건에 따른 집중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전실 모드 운전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장비 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풍량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선정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4A651F9-45BB-7EB6-5603-7FBF34AA23BD}"/>
              </a:ext>
            </a:extLst>
          </p:cNvPr>
          <p:cNvSpPr/>
          <p:nvPr/>
        </p:nvSpPr>
        <p:spPr>
          <a:xfrm>
            <a:off x="294981" y="248730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818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738</Words>
  <Application>Microsoft Office PowerPoint</Application>
  <PresentationFormat>사용자 지정</PresentationFormat>
  <Paragraphs>193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맑은 고딕</vt:lpstr>
      <vt:lpstr>옥션고딕 B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힘펠_재무현황_보고</dc:title>
  <dc:creator>김재형</dc:creator>
  <cp:lastModifiedBy>경선 전</cp:lastModifiedBy>
  <cp:revision>1019</cp:revision>
  <dcterms:created xsi:type="dcterms:W3CDTF">2024-02-14T07:16:37Z</dcterms:created>
  <dcterms:modified xsi:type="dcterms:W3CDTF">2026-05-06T23:38:27Z</dcterms:modified>
  <cp:version/>
</cp:coreProperties>
</file>